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12" r:id="rId2"/>
    <p:sldMasterId id="2147483929" r:id="rId3"/>
  </p:sldMasterIdLst>
  <p:notesMasterIdLst>
    <p:notesMasterId r:id="rId51"/>
  </p:notesMasterIdLst>
  <p:handoutMasterIdLst>
    <p:handoutMasterId r:id="rId52"/>
  </p:handoutMasterIdLst>
  <p:sldIdLst>
    <p:sldId id="256" r:id="rId4"/>
    <p:sldId id="506" r:id="rId5"/>
    <p:sldId id="656" r:id="rId6"/>
    <p:sldId id="596" r:id="rId7"/>
    <p:sldId id="597" r:id="rId8"/>
    <p:sldId id="598" r:id="rId9"/>
    <p:sldId id="599" r:id="rId10"/>
    <p:sldId id="600" r:id="rId11"/>
    <p:sldId id="602" r:id="rId12"/>
    <p:sldId id="605" r:id="rId13"/>
    <p:sldId id="606" r:id="rId14"/>
    <p:sldId id="607" r:id="rId15"/>
    <p:sldId id="608" r:id="rId16"/>
    <p:sldId id="609" r:id="rId17"/>
    <p:sldId id="610" r:id="rId18"/>
    <p:sldId id="611" r:id="rId19"/>
    <p:sldId id="612" r:id="rId20"/>
    <p:sldId id="613" r:id="rId21"/>
    <p:sldId id="614" r:id="rId22"/>
    <p:sldId id="615" r:id="rId23"/>
    <p:sldId id="616" r:id="rId24"/>
    <p:sldId id="618" r:id="rId25"/>
    <p:sldId id="619" r:id="rId26"/>
    <p:sldId id="632" r:id="rId27"/>
    <p:sldId id="655" r:id="rId28"/>
    <p:sldId id="633" r:id="rId29"/>
    <p:sldId id="634" r:id="rId30"/>
    <p:sldId id="635" r:id="rId31"/>
    <p:sldId id="636" r:id="rId32"/>
    <p:sldId id="637" r:id="rId33"/>
    <p:sldId id="638" r:id="rId34"/>
    <p:sldId id="639" r:id="rId35"/>
    <p:sldId id="640" r:id="rId36"/>
    <p:sldId id="641" r:id="rId37"/>
    <p:sldId id="642" r:id="rId38"/>
    <p:sldId id="643" r:id="rId39"/>
    <p:sldId id="644" r:id="rId40"/>
    <p:sldId id="645" r:id="rId41"/>
    <p:sldId id="646" r:id="rId42"/>
    <p:sldId id="647" r:id="rId43"/>
    <p:sldId id="648" r:id="rId44"/>
    <p:sldId id="649" r:id="rId45"/>
    <p:sldId id="650" r:id="rId46"/>
    <p:sldId id="651" r:id="rId47"/>
    <p:sldId id="652" r:id="rId48"/>
    <p:sldId id="653" r:id="rId49"/>
    <p:sldId id="654" r:id="rId50"/>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8" userDrawn="1">
          <p15:clr>
            <a:srgbClr val="A4A3A4"/>
          </p15:clr>
        </p15:guide>
        <p15:guide id="2" pos="212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ug Kim" initials="D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815"/>
    <a:srgbClr val="CBCFD4"/>
    <a:srgbClr val="FF9900"/>
    <a:srgbClr val="FAFAFA"/>
    <a:srgbClr val="D35641"/>
    <a:srgbClr val="F2F2F2"/>
    <a:srgbClr val="CCECFF"/>
    <a:srgbClr val="99CCFF"/>
    <a:srgbClr val="0099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7" autoAdjust="0"/>
    <p:restoredTop sz="80790" autoAdjust="0"/>
  </p:normalViewPr>
  <p:slideViewPr>
    <p:cSldViewPr>
      <p:cViewPr varScale="1">
        <p:scale>
          <a:sx n="73" d="100"/>
          <a:sy n="73" d="100"/>
        </p:scale>
        <p:origin x="1782" y="54"/>
      </p:cViewPr>
      <p:guideLst>
        <p:guide orient="horz" pos="2160"/>
        <p:guide pos="2880"/>
      </p:guideLst>
    </p:cSldViewPr>
  </p:slideViewPr>
  <p:outlineViewPr>
    <p:cViewPr>
      <p:scale>
        <a:sx n="33" d="100"/>
        <a:sy n="33" d="100"/>
      </p:scale>
      <p:origin x="48" y="1197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57" d="100"/>
          <a:sy n="57" d="100"/>
        </p:scale>
        <p:origin x="2832" y="72"/>
      </p:cViewPr>
      <p:guideLst>
        <p:guide orient="horz" pos="3108"/>
        <p:guide pos="212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1.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commentAuthors" Target="commentAuthor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2.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emf"/><Relationship Id="rId1" Type="http://schemas.openxmlformats.org/officeDocument/2006/relationships/image" Target="../media/image63.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image" Target="../media/image6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32A10FF-6EC3-409C-92CD-03AF06C01504}" type="datetimeFigureOut">
              <a:rPr lang="en-US" smtClean="0"/>
              <a:pPr/>
              <a:t>2/25/2021</a:t>
            </a:fld>
            <a:endParaRPr lang="en-US"/>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A9A7FCCF-6F87-40CA-8718-0A6B63E08A81}" type="slidenum">
              <a:rPr lang="en-US" smtClean="0"/>
              <a:pPr/>
              <a:t>‹#›</a:t>
            </a:fld>
            <a:endParaRPr lang="en-US"/>
          </a:p>
        </p:txBody>
      </p:sp>
    </p:spTree>
    <p:extLst>
      <p:ext uri="{BB962C8B-B14F-4D97-AF65-F5344CB8AC3E}">
        <p14:creationId xmlns:p14="http://schemas.microsoft.com/office/powerpoint/2010/main" val="12982359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CDDF8AD2-EB53-48AB-A5A7-109F783CF5C6}" type="datetimeFigureOut">
              <a:rPr lang="en-US" smtClean="0"/>
              <a:pPr/>
              <a:t>2/25/2021</a:t>
            </a:fld>
            <a:endParaRPr lang="en-US"/>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44A81E2E-D922-44F1-85C5-24BEA430009F}" type="slidenum">
              <a:rPr lang="en-US" smtClean="0"/>
              <a:pPr/>
              <a:t>‹#›</a:t>
            </a:fld>
            <a:endParaRPr lang="en-US"/>
          </a:p>
        </p:txBody>
      </p:sp>
    </p:spTree>
    <p:extLst>
      <p:ext uri="{BB962C8B-B14F-4D97-AF65-F5344CB8AC3E}">
        <p14:creationId xmlns:p14="http://schemas.microsoft.com/office/powerpoint/2010/main" val="1937566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vmlDrawing" Target="../drawings/vmlDrawing4.vml"/><Relationship Id="rId5" Type="http://schemas.openxmlformats.org/officeDocument/2006/relationships/image" Target="../media/image62.wmf"/><Relationship Id="rId4" Type="http://schemas.openxmlformats.org/officeDocument/2006/relationships/oleObject" Target="../embeddings/oleObject6.bin"/></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ww.ian-ko.com/resources/triangulated_irregular_network.ht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1</a:t>
            </a:fld>
            <a:endParaRPr lang="en-US"/>
          </a:p>
        </p:txBody>
      </p:sp>
    </p:spTree>
    <p:extLst>
      <p:ext uri="{BB962C8B-B14F-4D97-AF65-F5344CB8AC3E}">
        <p14:creationId xmlns:p14="http://schemas.microsoft.com/office/powerpoint/2010/main" val="130746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FBCEA1C3-2A6E-4275-B9D0-B0B4834EE6AF}" type="slidenum">
              <a:rPr lang="en-US" smtClean="0">
                <a:solidFill>
                  <a:srgbClr val="000000"/>
                </a:solidFill>
              </a:rPr>
              <a:pPr/>
              <a:t>11</a:t>
            </a:fld>
            <a:endParaRPr lang="en-US" dirty="0" smtClean="0">
              <a:solidFill>
                <a:srgbClr val="000000"/>
              </a:solidFill>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3431865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B22B0AA5-BB23-411E-A096-D3F8A80370D0}" type="slidenum">
              <a:rPr lang="en-US" smtClean="0">
                <a:solidFill>
                  <a:srgbClr val="000000"/>
                </a:solidFill>
              </a:rPr>
              <a:pPr/>
              <a:t>12</a:t>
            </a:fld>
            <a:endParaRPr lang="en-US" dirty="0" smtClean="0">
              <a:solidFill>
                <a:srgbClr val="000000"/>
              </a:solidFill>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r>
              <a:rPr lang="en-US" dirty="0" smtClean="0"/>
              <a:t>In many cases the surface has been tiled into some regular shape.  Each surface tile then contains information about the mobility effects it has on an object.  The hexagon maps used by wargames are an excellent example of this.  Each hexagon represents a different surface type with a unique impact on the mobility of the vehicle.  Each vehicle has a calculated number of Movement Points which it must spend to cross the terrain.</a:t>
            </a:r>
          </a:p>
          <a:p>
            <a:pPr eaLnBrk="1" hangingPunct="1"/>
            <a:endParaRPr lang="en-US" dirty="0" smtClean="0"/>
          </a:p>
          <a:p>
            <a:pPr eaLnBrk="1" hangingPunct="1"/>
            <a:r>
              <a:rPr lang="en-US" dirty="0" smtClean="0"/>
              <a:t>In this situation the movement of the vehicle must be handled in segments.  Each segment overlays a specific surface tile or hex.  The sum of the times across a set of tiles determines the amount of time required to cover a specific distance.</a:t>
            </a:r>
          </a:p>
          <a:p>
            <a:pPr eaLnBrk="1" hangingPunct="1"/>
            <a:endParaRPr lang="en-US" dirty="0" smtClean="0"/>
          </a:p>
          <a:p>
            <a:pPr eaLnBrk="1" hangingPunct="1"/>
            <a:r>
              <a:rPr lang="en-US" dirty="0" smtClean="0"/>
              <a:t>Under these conditions, it is also common to assign movement effects to the edges of the tiles.  The edges are convenient places to insert the effect of features like rivers and minefields.</a:t>
            </a:r>
          </a:p>
          <a:p>
            <a:pPr eaLnBrk="1" hangingPunct="1"/>
            <a:endParaRPr lang="en-US" dirty="0" smtClean="0"/>
          </a:p>
          <a:p>
            <a:pPr eaLnBrk="1" hangingPunct="1"/>
            <a:r>
              <a:rPr lang="en-US" dirty="0" smtClean="0"/>
              <a:t>It is customary for roads to run from hex-center to hex-center to insure that they are not co-linear with rivers. instead intersect them at hex edges, thus indicating the presence of a bridge.</a:t>
            </a:r>
          </a:p>
          <a:p>
            <a:pPr eaLnBrk="1" hangingPunct="1"/>
            <a:endParaRPr lang="en-US" dirty="0" smtClean="0"/>
          </a:p>
        </p:txBody>
      </p:sp>
    </p:spTree>
    <p:extLst>
      <p:ext uri="{BB962C8B-B14F-4D97-AF65-F5344CB8AC3E}">
        <p14:creationId xmlns:p14="http://schemas.microsoft.com/office/powerpoint/2010/main" val="3522977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6289C4E0-C3A0-49E4-B293-421DAB07460C}" type="slidenum">
              <a:rPr lang="en-US" smtClean="0">
                <a:solidFill>
                  <a:srgbClr val="000000"/>
                </a:solidFill>
              </a:rPr>
              <a:pPr/>
              <a:t>13</a:t>
            </a:fld>
            <a:endParaRPr lang="en-US" dirty="0" smtClean="0">
              <a:solidFill>
                <a:srgbClr val="000000"/>
              </a:solidFill>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r>
              <a:rPr lang="en-US" dirty="0" smtClean="0"/>
              <a:t>The most fundamental movement assumes a bald surface and moves the object in a straight line.  Determining the ending point is as simple as rate*time = distance.  Then adding the X and Y component of the distance to the current location of the vehicle.</a:t>
            </a:r>
          </a:p>
          <a:p>
            <a:pPr eaLnBrk="1" hangingPunct="1"/>
            <a:endParaRPr lang="en-US" dirty="0" smtClean="0"/>
          </a:p>
        </p:txBody>
      </p:sp>
    </p:spTree>
    <p:extLst>
      <p:ext uri="{BB962C8B-B14F-4D97-AF65-F5344CB8AC3E}">
        <p14:creationId xmlns:p14="http://schemas.microsoft.com/office/powerpoint/2010/main" val="3587304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9DC2A8D-365C-480D-9B4A-69328397B069}" type="slidenum">
              <a:rPr lang="en-US" smtClean="0">
                <a:solidFill>
                  <a:srgbClr val="000000"/>
                </a:solidFill>
              </a:rPr>
              <a:pPr/>
              <a:t>14</a:t>
            </a:fld>
            <a:endParaRPr lang="en-US" dirty="0" smtClean="0">
              <a:solidFill>
                <a:srgbClr val="000000"/>
              </a:solidFill>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r>
              <a:rPr lang="en-US" dirty="0" smtClean="0"/>
              <a:t>Adding detail to terrain will require additional knowledge about the capabilities of the vehicles.  This may be done by assigning nominal movement rates under each terrain type, or by creating a movement model that replicates the physics of movement.  The latter approach assumes that the detail needed to feed the physics equations is resident in both the terrain database and the vehicle description data.  The JCATS entity level wargame uses the equation shown to determine that actual speed of an object.  Each factor is derived from the environmental conditions, unit state, weather, and daylight within the simulation.</a:t>
            </a:r>
          </a:p>
          <a:p>
            <a:pPr eaLnBrk="1" hangingPunct="1"/>
            <a:endParaRPr lang="en-US" dirty="0" smtClean="0"/>
          </a:p>
        </p:txBody>
      </p:sp>
    </p:spTree>
    <p:extLst>
      <p:ext uri="{BB962C8B-B14F-4D97-AF65-F5344CB8AC3E}">
        <p14:creationId xmlns:p14="http://schemas.microsoft.com/office/powerpoint/2010/main" val="116179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dirty="0" smtClean="0"/>
              <a:t>This flowchart shows the movement model created for the automated forces within the Close Combat Tactical Trainer (CCTT). </a:t>
            </a:r>
            <a:r>
              <a:rPr lang="en-US" sz="1200" kern="1200" baseline="0" dirty="0" smtClean="0">
                <a:solidFill>
                  <a:schemeClr val="tx1"/>
                </a:solidFill>
                <a:latin typeface="Arial" charset="0"/>
                <a:ea typeface="+mn-ea"/>
                <a:cs typeface="+mn-cs"/>
              </a:rPr>
              <a:t>The CCTT ground vehicle mobility model is based on a general first-principle dynamics model. </a:t>
            </a:r>
            <a:r>
              <a:rPr lang="en-US" dirty="0" smtClean="0"/>
              <a:t>The algorithms used in this project were drawn from the validated NATO Reference Mobility Model.  That model provides detailed movement capabilities for different vehicles operating in different modes across different terrain types.</a:t>
            </a:r>
          </a:p>
          <a:p>
            <a:pPr algn="l">
              <a:buFont typeface="Arial" pitchFamily="34" charset="0"/>
              <a:buChar char="•"/>
            </a:pPr>
            <a:endParaRPr lang="en-US" sz="1200" dirty="0" smtClean="0"/>
          </a:p>
          <a:p>
            <a:pPr marL="114300" indent="-114300" algn="l">
              <a:buFont typeface="Arial" pitchFamily="34" charset="0"/>
              <a:buChar char="•"/>
            </a:pPr>
            <a:r>
              <a:rPr lang="en-US" sz="1200" dirty="0" smtClean="0"/>
              <a:t>Proportional Force Calculation</a:t>
            </a:r>
            <a:r>
              <a:rPr lang="en-US" sz="1200" baseline="0" dirty="0" smtClean="0"/>
              <a:t> </a:t>
            </a:r>
            <a:r>
              <a:rPr lang="en-US" sz="1200" dirty="0" smtClean="0"/>
              <a:t>(calculates the raw force generated by the platform)</a:t>
            </a:r>
          </a:p>
          <a:p>
            <a:pPr marL="114300" indent="-114300" algn="l">
              <a:buFont typeface="Arial" pitchFamily="34" charset="0"/>
              <a:buChar char="•"/>
            </a:pPr>
            <a:r>
              <a:rPr lang="en-US" sz="1200" dirty="0" smtClean="0"/>
              <a:t>Resistive Force Calculation</a:t>
            </a:r>
            <a:r>
              <a:rPr lang="en-US" sz="1200" baseline="0" dirty="0" smtClean="0"/>
              <a:t> </a:t>
            </a:r>
            <a:r>
              <a:rPr lang="en-US" sz="1200" dirty="0" smtClean="0"/>
              <a:t>(calculates the resistance force felt by the platform due to friction and such)</a:t>
            </a:r>
          </a:p>
          <a:p>
            <a:pPr marL="114300" indent="-114300" algn="l">
              <a:buFont typeface="Arial" pitchFamily="34" charset="0"/>
              <a:buChar char="•"/>
            </a:pPr>
            <a:r>
              <a:rPr lang="en-US" sz="1200" dirty="0" smtClean="0"/>
              <a:t>Braking Force Calculation</a:t>
            </a:r>
            <a:r>
              <a:rPr lang="en-US" sz="1200" baseline="0" dirty="0" smtClean="0"/>
              <a:t> </a:t>
            </a:r>
            <a:r>
              <a:rPr lang="en-US" sz="1200" dirty="0" smtClean="0"/>
              <a:t>(calculates the force generated by the platform’s brakes)</a:t>
            </a:r>
          </a:p>
          <a:p>
            <a:pPr marL="114300" indent="-114300" algn="l">
              <a:buFont typeface="Arial" pitchFamily="34" charset="0"/>
              <a:buChar char="•"/>
            </a:pPr>
            <a:r>
              <a:rPr lang="en-US" sz="1200" dirty="0" smtClean="0"/>
              <a:t>Dynamic Equation Calculations</a:t>
            </a:r>
            <a:r>
              <a:rPr lang="en-US" sz="1200" baseline="0" dirty="0" smtClean="0"/>
              <a:t> </a:t>
            </a:r>
            <a:r>
              <a:rPr lang="en-US" sz="1200" dirty="0" smtClean="0"/>
              <a:t>(maps the net force to movement in the form of distance, velocity, acceleration)</a:t>
            </a:r>
          </a:p>
          <a:p>
            <a:pPr algn="l">
              <a:buFont typeface="Arial" pitchFamily="34" charset="0"/>
              <a:buChar char="•"/>
            </a:pPr>
            <a:endParaRPr lang="en-US" sz="1200" dirty="0" smtClean="0"/>
          </a:p>
          <a:p>
            <a:endParaRPr lang="en-US" dirty="0"/>
          </a:p>
        </p:txBody>
      </p:sp>
      <p:sp>
        <p:nvSpPr>
          <p:cNvPr id="4" name="Slide Number Placeholder 3"/>
          <p:cNvSpPr>
            <a:spLocks noGrp="1"/>
          </p:cNvSpPr>
          <p:nvPr>
            <p:ph type="sldNum" sz="quarter" idx="10"/>
          </p:nvPr>
        </p:nvSpPr>
        <p:spPr/>
        <p:txBody>
          <a:bodyPr/>
          <a:lstStyle/>
          <a:p>
            <a:pPr>
              <a:defRPr/>
            </a:pPr>
            <a:fld id="{31AD0A8C-A1EE-4470-A993-76E5A988FDD0}" type="slidenum">
              <a:rPr lang="en-US" smtClean="0">
                <a:solidFill>
                  <a:srgbClr val="000000"/>
                </a:solidFill>
              </a:rPr>
              <a:pPr>
                <a:defRPr/>
              </a:pPr>
              <a:t>15</a:t>
            </a:fld>
            <a:endParaRPr lang="en-US" dirty="0">
              <a:solidFill>
                <a:srgbClr val="000000"/>
              </a:solidFill>
            </a:endParaRPr>
          </a:p>
        </p:txBody>
      </p:sp>
    </p:spTree>
    <p:extLst>
      <p:ext uri="{BB962C8B-B14F-4D97-AF65-F5344CB8AC3E}">
        <p14:creationId xmlns:p14="http://schemas.microsoft.com/office/powerpoint/2010/main" val="1979872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0CE85014-FB89-4B4D-B0F2-26BC993A3FF8}" type="slidenum">
              <a:rPr lang="en-US" smtClean="0">
                <a:solidFill>
                  <a:srgbClr val="000000"/>
                </a:solidFill>
              </a:rPr>
              <a:pPr/>
              <a:t>16</a:t>
            </a:fld>
            <a:endParaRPr lang="en-US" dirty="0" smtClean="0">
              <a:solidFill>
                <a:srgbClr val="000000"/>
              </a:solidFill>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228600" indent="-228600" eaLnBrk="1" hangingPunct="1"/>
            <a:r>
              <a:rPr lang="en-US" dirty="0" smtClean="0"/>
              <a:t>Techniques:</a:t>
            </a:r>
          </a:p>
          <a:p>
            <a:pPr marL="228600" indent="-228600" eaLnBrk="1" hangingPunct="1">
              <a:buFontTx/>
              <a:buChar char="•"/>
            </a:pPr>
            <a:r>
              <a:rPr lang="en-US" dirty="0" smtClean="0"/>
              <a:t>Based on geophysics</a:t>
            </a:r>
          </a:p>
          <a:p>
            <a:pPr marL="228600" indent="-228600" eaLnBrk="1" hangingPunct="1">
              <a:buFontTx/>
              <a:buChar char="•"/>
            </a:pPr>
            <a:r>
              <a:rPr lang="en-US" dirty="0" smtClean="0"/>
              <a:t>Based on finite difference schemes</a:t>
            </a:r>
          </a:p>
          <a:p>
            <a:pPr marL="228600" indent="-228600" eaLnBrk="1" hangingPunct="1"/>
            <a:r>
              <a:rPr lang="en-US" dirty="0" smtClean="0"/>
              <a:t>Examples:</a:t>
            </a:r>
          </a:p>
          <a:p>
            <a:pPr marL="228600" indent="-228600" eaLnBrk="1" hangingPunct="1">
              <a:buFontTx/>
              <a:buChar char="•"/>
            </a:pPr>
            <a:r>
              <a:rPr lang="en-US" dirty="0" smtClean="0"/>
              <a:t>VR-Forces – M</a:t>
            </a:r>
            <a:r>
              <a:rPr lang="en-US" dirty="0" smtClean="0">
                <a:cs typeface="Arial" charset="0"/>
              </a:rPr>
              <a:t>äK Technologies</a:t>
            </a:r>
          </a:p>
          <a:p>
            <a:pPr marL="228600" indent="-228600" eaLnBrk="1" hangingPunct="1">
              <a:buFontTx/>
              <a:buChar char="•"/>
            </a:pPr>
            <a:r>
              <a:rPr lang="en-US" dirty="0" smtClean="0">
                <a:cs typeface="Arial" charset="0"/>
              </a:rPr>
              <a:t>UMBRA Simulation Framework- Sandia Labs</a:t>
            </a:r>
          </a:p>
          <a:p>
            <a:pPr marL="228600" lvl="1" indent="-228600" eaLnBrk="1" hangingPunct="1"/>
            <a:r>
              <a:rPr lang="en-US" dirty="0" smtClean="0"/>
              <a:t>Allows the analyst to focus on higher issues such as the overall scheme of maneuver </a:t>
            </a:r>
          </a:p>
          <a:p>
            <a:pPr marL="228600" lvl="1" indent="-228600" eaLnBrk="1" hangingPunct="1"/>
            <a:r>
              <a:rPr lang="en-US" dirty="0" smtClean="0"/>
              <a:t>Reduces the intrusion of the analyst into C2, especially synchronization of the forces if C2 is modeled explicitly to allow mission-driven planning</a:t>
            </a:r>
          </a:p>
          <a:p>
            <a:pPr marL="228600" indent="-228600" eaLnBrk="1" hangingPunct="1">
              <a:buFontTx/>
              <a:buChar char="•"/>
            </a:pPr>
            <a:endParaRPr lang="en-US" dirty="0" smtClean="0">
              <a:cs typeface="Arial" charset="0"/>
            </a:endParaRPr>
          </a:p>
        </p:txBody>
      </p:sp>
    </p:spTree>
    <p:extLst>
      <p:ext uri="{BB962C8B-B14F-4D97-AF65-F5344CB8AC3E}">
        <p14:creationId xmlns:p14="http://schemas.microsoft.com/office/powerpoint/2010/main" val="3528557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8EB8243D-C698-4E3D-A7A8-14793DDBAE8D}" type="slidenum">
              <a:rPr lang="en-US" smtClean="0">
                <a:solidFill>
                  <a:srgbClr val="000000"/>
                </a:solidFill>
              </a:rPr>
              <a:pPr/>
              <a:t>17</a:t>
            </a:fld>
            <a:endParaRPr lang="en-US" dirty="0" smtClean="0">
              <a:solidFill>
                <a:srgbClr val="000000"/>
              </a:solidFill>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marL="114300" indent="-114300" eaLnBrk="1" hangingPunct="1"/>
            <a:r>
              <a:rPr lang="en-US" dirty="0" smtClean="0"/>
              <a:t>Movement model selects path from topological map while maintaining the objective or waypoint for which it is heading.</a:t>
            </a:r>
          </a:p>
          <a:p>
            <a:pPr marL="114300" indent="-114300" eaLnBrk="1" hangingPunct="1"/>
            <a:r>
              <a:rPr lang="en-US" dirty="0" smtClean="0"/>
              <a:t>The route traveled is a function of the topology.</a:t>
            </a:r>
          </a:p>
          <a:p>
            <a:pPr marL="114300" indent="-114300" eaLnBrk="1" hangingPunct="1"/>
            <a:r>
              <a:rPr lang="en-US" dirty="0" smtClean="0"/>
              <a:t>Topology smart has been applied to networks in NCW simulations.</a:t>
            </a:r>
          </a:p>
          <a:p>
            <a:pPr marL="114300" indent="-114300" eaLnBrk="1" hangingPunct="1"/>
            <a:r>
              <a:rPr lang="en-US" dirty="0" smtClean="0"/>
              <a:t>Topology smart is a function of:</a:t>
            </a:r>
          </a:p>
          <a:p>
            <a:pPr marL="114300" indent="-114300" eaLnBrk="1" hangingPunct="1">
              <a:buFontTx/>
              <a:buChar char="•"/>
            </a:pPr>
            <a:r>
              <a:rPr lang="en-US" dirty="0" smtClean="0"/>
              <a:t>The number of polygons</a:t>
            </a:r>
          </a:p>
          <a:p>
            <a:pPr marL="114300" indent="-114300" eaLnBrk="1" hangingPunct="1">
              <a:buFontTx/>
              <a:buChar char="•"/>
            </a:pPr>
            <a:r>
              <a:rPr lang="en-US" dirty="0" smtClean="0"/>
              <a:t>Constraint curves</a:t>
            </a:r>
          </a:p>
          <a:p>
            <a:pPr marL="114300" indent="-114300" eaLnBrk="1" hangingPunct="1">
              <a:buFontTx/>
              <a:buChar char="•"/>
            </a:pPr>
            <a:r>
              <a:rPr lang="en-US" dirty="0" smtClean="0"/>
              <a:t>Tradeoff (objective) curves</a:t>
            </a:r>
          </a:p>
          <a:p>
            <a:pPr marL="114300" indent="-114300" eaLnBrk="1" hangingPunct="1">
              <a:buFontTx/>
              <a:buChar char="•"/>
            </a:pPr>
            <a:r>
              <a:rPr lang="en-US" dirty="0" smtClean="0"/>
              <a:t>Refresh rate</a:t>
            </a:r>
          </a:p>
          <a:p>
            <a:pPr marL="114300" indent="-114300" eaLnBrk="1" hangingPunct="1">
              <a:buFontTx/>
              <a:buChar char="•"/>
            </a:pPr>
            <a:r>
              <a:rPr lang="en-US" dirty="0" smtClean="0"/>
              <a:t>And rest solution</a:t>
            </a:r>
          </a:p>
          <a:p>
            <a:pPr marL="114300" indent="-114300" eaLnBrk="1" hangingPunct="1">
              <a:buFontTx/>
              <a:buChar char="•"/>
            </a:pPr>
            <a:endParaRPr lang="en-US" dirty="0" smtClean="0"/>
          </a:p>
          <a:p>
            <a:pPr marL="114300" indent="-114300" eaLnBrk="1" hangingPunct="1">
              <a:buFontTx/>
              <a:buChar char="•"/>
            </a:pPr>
            <a:r>
              <a:rPr lang="vi-VN" dirty="0" smtClean="0"/>
              <a:t>Mô hình chuyển động chọn đường đi từ bản đồ tôpô trong khi vẫn duy trì mục tiêu hoặc điểm tham chiếu mà nó đang hướng tới.</a:t>
            </a:r>
          </a:p>
          <a:p>
            <a:pPr marL="114300" indent="-114300" eaLnBrk="1" hangingPunct="1">
              <a:buFontTx/>
              <a:buChar char="•"/>
            </a:pPr>
            <a:r>
              <a:rPr lang="vi-VN" dirty="0" smtClean="0"/>
              <a:t>Tuyến đường đã đi là một hàm của cấu trúc liên kết.</a:t>
            </a:r>
          </a:p>
          <a:p>
            <a:pPr marL="114300" indent="-114300" eaLnBrk="1" hangingPunct="1">
              <a:buFontTx/>
              <a:buChar char="•"/>
            </a:pPr>
            <a:r>
              <a:rPr lang="vi-VN" dirty="0" smtClean="0"/>
              <a:t>Cấu trúc liên kết thông minh đã được áp dụng cho các mạng trong mô phỏng NCW.</a:t>
            </a:r>
          </a:p>
          <a:p>
            <a:pPr marL="114300" indent="-114300" eaLnBrk="1" hangingPunct="1">
              <a:buFontTx/>
              <a:buChar char="•"/>
            </a:pPr>
            <a:r>
              <a:rPr lang="vi-VN" dirty="0" smtClean="0"/>
              <a:t>Cấu trúc liên kết thông minh là một chức năng của:</a:t>
            </a:r>
          </a:p>
          <a:p>
            <a:pPr marL="114300" indent="-114300" eaLnBrk="1" hangingPunct="1">
              <a:buFontTx/>
              <a:buChar char="•"/>
            </a:pPr>
            <a:r>
              <a:rPr lang="vi-VN" dirty="0" smtClean="0"/>
              <a:t>Số lượng đa giác</a:t>
            </a:r>
          </a:p>
          <a:p>
            <a:pPr marL="114300" indent="-114300" eaLnBrk="1" hangingPunct="1">
              <a:buFontTx/>
              <a:buChar char="•"/>
            </a:pPr>
            <a:r>
              <a:rPr lang="vi-VN" dirty="0" smtClean="0"/>
              <a:t>Đường cong ràng buộc</a:t>
            </a:r>
          </a:p>
          <a:p>
            <a:pPr marL="114300" indent="-114300" eaLnBrk="1" hangingPunct="1">
              <a:buFontTx/>
              <a:buChar char="•"/>
            </a:pPr>
            <a:r>
              <a:rPr lang="vi-VN" dirty="0" smtClean="0"/>
              <a:t>Đường cong cân bằng (mục tiêu)</a:t>
            </a:r>
          </a:p>
          <a:p>
            <a:pPr marL="114300" indent="-114300" eaLnBrk="1" hangingPunct="1">
              <a:buFontTx/>
              <a:buChar char="•"/>
            </a:pPr>
            <a:r>
              <a:rPr lang="vi-VN" dirty="0" smtClean="0"/>
              <a:t>Tốc độ làm tươi</a:t>
            </a:r>
          </a:p>
          <a:p>
            <a:pPr marL="114300" indent="-114300" eaLnBrk="1" hangingPunct="1">
              <a:buFontTx/>
              <a:buChar char="•"/>
            </a:pPr>
            <a:r>
              <a:rPr lang="vi-VN" dirty="0" smtClean="0"/>
              <a:t>Và giải pháp còn lại</a:t>
            </a:r>
            <a:endParaRPr lang="en-US" dirty="0" smtClean="0"/>
          </a:p>
        </p:txBody>
      </p:sp>
    </p:spTree>
    <p:extLst>
      <p:ext uri="{BB962C8B-B14F-4D97-AF65-F5344CB8AC3E}">
        <p14:creationId xmlns:p14="http://schemas.microsoft.com/office/powerpoint/2010/main" val="4082494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CDF93534-9BEA-4B2B-B506-E8A0FCB35251}" type="slidenum">
              <a:rPr lang="en-US" smtClean="0">
                <a:solidFill>
                  <a:srgbClr val="000000"/>
                </a:solidFill>
              </a:rPr>
              <a:pPr/>
              <a:t>18</a:t>
            </a:fld>
            <a:endParaRPr lang="en-US" dirty="0" smtClean="0">
              <a:solidFill>
                <a:srgbClr val="000000"/>
              </a:solidFill>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rtl="0"/>
            <a:r>
              <a:rPr lang="vi-VN" sz="1200" kern="1200" dirty="0" smtClean="0">
                <a:solidFill>
                  <a:schemeClr val="tx1"/>
                </a:solidFill>
                <a:effectLst/>
                <a:latin typeface="+mn-lt"/>
                <a:ea typeface="+mn-ea"/>
                <a:cs typeface="+mn-cs"/>
              </a:rPr>
              <a:t>Để cải thiện hiệu suất, một mô phỏng phải luôn chứa một hệ thống lưới mà các phương tiện trên mặt đất và mặt biển đang di chuyển (2D hoặc qua đó máy bay và tàu ngầm di chuyển, 3D). Hệ thống lưới này giống như một phiên bản nâng cao của bàn cờ. Mỗi khi một chiếc xe di chuyển đến một địa điểm mới, nó phải được đăng ký vào lưới mà nó chiếm giữ. Việc đăng ký này thường được quản lý dưới dạng một danh sách xe liên kết được gắn vào mỗi ô lưới. Thông tin này có thể được sử dụng để xác định nhanh chóng tình trạng tắc nghẽn trong một khu vực cụ thể. Thông tin như vậy có thể cải thiện hiệu suất của bất kỳ thuật toán nào cần xác định vị trí các phương tiện khác ở gần nó (quét cảm biến, tắc nghẽn chuyển động, lựa chọn mục tiêu, v.v.). Các lưới có thể thay đổi bài toán O (N2) thành bài toán O (N). Ví dụ: 1000 đối tượng thực hiện kiểm tra phạm vi lẫn nhau yêu cầu 1.000.000 lệnh gọi đến phương trình phạm vi. Các lưới có thể cho phép mỗi đối tượng xác định các lưới bên dưới quạt cảm biến của nó, sau đó đi thẳng đến danh sách các đối tượng trong các lưới đã đăng ký. Nếu quạt bao phủ 8 ô lưới mà trung bình mỗi ô có 2 đối tượng, thì các phép tính phạm vi được giảm xuống còn 1000 * 8 * 2 = 16.000 (trung bình). Trong một số trường hợp, bạn thậm chí có thể loại bỏ hoàn toàn việc kiểm tra phạm vi và chỉ thực hiện LOS hoặc các thuật toán phát hiện khác trên xe. Kiểm tra lưới cũng có thể thay thế các tính toán phạm vi như một công cụ để chọn trước các mục tiêu tiềm năng. </a:t>
            </a:r>
            <a:endParaRPr lang="vi-VN"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81036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Autofit/>
          </a:bodyPr>
          <a:lstStyle/>
          <a:p>
            <a:r>
              <a:rPr lang="vi-VN" sz="1000" kern="1200" dirty="0" smtClean="0">
                <a:solidFill>
                  <a:schemeClr val="tx1"/>
                </a:solidFill>
                <a:latin typeface="Arial" charset="0"/>
                <a:ea typeface="+mn-ea"/>
                <a:cs typeface="+mn-cs"/>
              </a:rPr>
              <a:t>Chúng tôi sử dụng hệ tọa độ ba chiều (3 DOF) để mô tả chuyển động của máy bay trong không gian ba chiều. Tâm của hệ tọa độ được tìm thấy ở tâm của máy bay - gần giữa các cánh ở giữa thân máy bay. Tâm là một điểm tưởng tượng mà xung quanh đó tất cả các chuyển động quay đều diễn ra. Ba trục cắt nhau tại tâm ở góc vuông (90 độ) với nhau. Trục dọc chạy theo chiều dài của máy bay từ mũi qua đuôi. Trục bên chạy ngang cánh từ đầu này đến đầu mút khác. Trục thẳng đứng chạy từ đỉnh (trần) của máy bay đến đáy (sàn). Các trục này kéo dài vô hạn từ tâm của máy bay (xem hình vẽ). Chuyển động dọc theo hoặc xung quanh một trục không nhất thiết liên quan đến bất kỳ chuyển động nào trên hoặc xung quanh hai trục kia.</a:t>
            </a:r>
          </a:p>
          <a:p>
            <a:r>
              <a:rPr lang="vi-VN" sz="1000" kern="1200" dirty="0" smtClean="0">
                <a:solidFill>
                  <a:schemeClr val="tx1"/>
                </a:solidFill>
                <a:latin typeface="Arial" charset="0"/>
                <a:ea typeface="+mn-ea"/>
                <a:cs typeface="+mn-cs"/>
              </a:rPr>
              <a:t>Một trong những kiểu biến đổi phổ biến nhất được mô phỏng trong 3D Engine là chuyển động quay. Có một số cách biểu diễn phép quay: trong ma trận, quaternion, vectơ góc, độ và radian. Cách chính xác nhất và ít hạn chế nhất để lưu trữ chúng là trong ma trận, được gọi là ma trận quay hoặc ma trận cosin hướng. Ma trận là một khái niệm toán học về cơ bản là một mạng lưới các số. Khi những con số này được áp dụng cho một ma trận hoặc số khác, hoặc phổ biến nhất là trong công cụ 3D, một điểm, theo đúng thứ tự, chúng có thể sửa đổi các giá trị của những gì chúng đang được áp dụng.</a:t>
            </a:r>
          </a:p>
          <a:p>
            <a:r>
              <a:rPr lang="vi-VN" sz="1000" kern="1200" dirty="0" smtClean="0">
                <a:solidFill>
                  <a:schemeClr val="tx1"/>
                </a:solidFill>
                <a:latin typeface="Arial" charset="0"/>
                <a:ea typeface="+mn-ea"/>
                <a:cs typeface="+mn-cs"/>
              </a:rPr>
              <a:t>3 + 3 DoF</a:t>
            </a:r>
          </a:p>
          <a:p>
            <a:r>
              <a:rPr lang="vi-VN" sz="1000" kern="1200" dirty="0" smtClean="0">
                <a:solidFill>
                  <a:schemeClr val="tx1"/>
                </a:solidFill>
                <a:latin typeface="Arial" charset="0"/>
                <a:ea typeface="+mn-ea"/>
                <a:cs typeface="+mn-cs"/>
              </a:rPr>
              <a:t>6 tọa độ xác định trạng thái hình học của một đối tượng</a:t>
            </a:r>
          </a:p>
          <a:p>
            <a:r>
              <a:rPr lang="vi-VN" sz="1000" kern="1200" dirty="0" smtClean="0">
                <a:solidFill>
                  <a:schemeClr val="tx1"/>
                </a:solidFill>
                <a:latin typeface="Arial" charset="0"/>
                <a:ea typeface="+mn-ea"/>
                <a:cs typeface="+mn-cs"/>
              </a:rPr>
              <a:t>Tương tự như 3-DoF cộng (</a:t>
            </a:r>
            <a:r>
              <a:rPr lang="el-GR" sz="1000" kern="1200" dirty="0" smtClean="0">
                <a:solidFill>
                  <a:schemeClr val="tx1"/>
                </a:solidFill>
                <a:latin typeface="Arial" charset="0"/>
                <a:ea typeface="+mn-ea"/>
                <a:cs typeface="+mn-cs"/>
              </a:rPr>
              <a:t>θ, φ, ψ) </a:t>
            </a:r>
            <a:r>
              <a:rPr lang="vi-VN" sz="1000" kern="1200" dirty="0" smtClean="0">
                <a:solidFill>
                  <a:schemeClr val="tx1"/>
                </a:solidFill>
                <a:latin typeface="Arial" charset="0"/>
                <a:ea typeface="+mn-ea"/>
                <a:cs typeface="+mn-cs"/>
              </a:rPr>
              <a:t>cho cao độ, ngáp và lăn về tâm</a:t>
            </a:r>
          </a:p>
          <a:p>
            <a:r>
              <a:rPr lang="vi-VN" sz="1000" kern="1200" dirty="0" smtClean="0">
                <a:solidFill>
                  <a:schemeClr val="tx1"/>
                </a:solidFill>
                <a:latin typeface="Arial" charset="0"/>
                <a:ea typeface="+mn-ea"/>
                <a:cs typeface="+mn-cs"/>
              </a:rPr>
              <a:t>Trạng thái định hướng được tạo ra bằng cách đảo lộn định hướng mong muốn (lý tưởng) với mô hình lỗi định hướng và điều chỉnh quá trình chuyển đổi từ hướng này sang hướng khác mà không có mô hình đáp ứng giảm chấn (tức là phản ứng tức thời theo hướng)</a:t>
            </a:r>
          </a:p>
          <a:p>
            <a:r>
              <a:rPr lang="vi-VN" sz="1000" kern="1200" dirty="0" smtClean="0">
                <a:solidFill>
                  <a:schemeClr val="tx1"/>
                </a:solidFill>
                <a:latin typeface="Arial" charset="0"/>
                <a:ea typeface="+mn-ea"/>
                <a:cs typeface="+mn-cs"/>
              </a:rPr>
              <a:t>6-DoF</a:t>
            </a:r>
          </a:p>
          <a:p>
            <a:r>
              <a:rPr lang="vi-VN" sz="1000" kern="1200" dirty="0" smtClean="0">
                <a:solidFill>
                  <a:schemeClr val="tx1"/>
                </a:solidFill>
                <a:latin typeface="Arial" charset="0"/>
                <a:ea typeface="+mn-ea"/>
                <a:cs typeface="+mn-cs"/>
              </a:rPr>
              <a:t>Tương tự như Pseudo 3 + 3 DoF ngoại trừ việc định hướng được tạo ra bằng cách giải ∂Li / d∂ = Mômen cho tọa độ định hướng</a:t>
            </a:r>
          </a:p>
          <a:p>
            <a:r>
              <a:rPr lang="vi-VN" sz="1000" kern="1200" dirty="0" smtClean="0">
                <a:solidFill>
                  <a:schemeClr val="tx1"/>
                </a:solidFill>
                <a:latin typeface="Arial" charset="0"/>
                <a:ea typeface="+mn-ea"/>
                <a:cs typeface="+mn-cs"/>
              </a:rPr>
              <a:t>Yêu cầu kiến ​​thức về mômen quán tính wrt trục chính của vật thể (sự phân bố khối lượng trong vật thể)</a:t>
            </a:r>
            <a:endParaRPr lang="en-US" sz="1000" dirty="0"/>
          </a:p>
        </p:txBody>
      </p:sp>
      <p:sp>
        <p:nvSpPr>
          <p:cNvPr id="4" name="Slide Number Placeholder 3"/>
          <p:cNvSpPr>
            <a:spLocks noGrp="1"/>
          </p:cNvSpPr>
          <p:nvPr>
            <p:ph type="sldNum" sz="quarter" idx="10"/>
          </p:nvPr>
        </p:nvSpPr>
        <p:spPr/>
        <p:txBody>
          <a:bodyPr/>
          <a:lstStyle/>
          <a:p>
            <a:pPr>
              <a:defRPr/>
            </a:pPr>
            <a:fld id="{31AD0A8C-A1EE-4470-A993-76E5A988FDD0}" type="slidenum">
              <a:rPr lang="en-US" smtClean="0">
                <a:solidFill>
                  <a:srgbClr val="000000"/>
                </a:solidFill>
              </a:rPr>
              <a:pPr>
                <a:defRPr/>
              </a:pPr>
              <a:t>19</a:t>
            </a:fld>
            <a:endParaRPr lang="en-US" dirty="0">
              <a:solidFill>
                <a:srgbClr val="000000"/>
              </a:solidFill>
            </a:endParaRPr>
          </a:p>
        </p:txBody>
      </p:sp>
    </p:spTree>
    <p:extLst>
      <p:ext uri="{BB962C8B-B14F-4D97-AF65-F5344CB8AC3E}">
        <p14:creationId xmlns:p14="http://schemas.microsoft.com/office/powerpoint/2010/main" val="1826186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189465FC-81CE-44F0-A9D7-FEA2013D2BEC}" type="slidenum">
              <a:rPr lang="en-US" smtClean="0">
                <a:solidFill>
                  <a:srgbClr val="000000"/>
                </a:solidFill>
              </a:rPr>
              <a:pPr/>
              <a:t>20</a:t>
            </a:fld>
            <a:endParaRPr lang="en-US" dirty="0" smtClean="0">
              <a:solidFill>
                <a:srgbClr val="000000"/>
              </a:solidFill>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r>
              <a:rPr lang="vi-VN" dirty="0" smtClean="0"/>
              <a:t>Hành vi — Dựa trên tác nhân</a:t>
            </a:r>
          </a:p>
          <a:p>
            <a:pPr eaLnBrk="1" hangingPunct="1"/>
            <a:r>
              <a:rPr lang="vi-VN" dirty="0" smtClean="0"/>
              <a:t>Tiến hóa hành vi và ngoại suy</a:t>
            </a:r>
          </a:p>
          <a:p>
            <a:pPr eaLnBrk="1" hangingPunct="1"/>
            <a:r>
              <a:rPr lang="vi-VN" dirty="0" smtClean="0"/>
              <a:t>Mỗi hình đại diện tạo ra (a) một luồng bóng ma lấy mẫu không gian nhân cách của thực thể của nó.</a:t>
            </a:r>
          </a:p>
          <a:p>
            <a:pPr eaLnBrk="1" hangingPunct="1"/>
            <a:r>
              <a:rPr lang="vi-VN" dirty="0" smtClean="0"/>
              <a:t>Chúng phát triển (b, c) chống lại hành vi được quan sát gần đây của thực thể.</a:t>
            </a:r>
          </a:p>
          <a:p>
            <a:pPr eaLnBrk="1" hangingPunct="1"/>
            <a:r>
              <a:rPr lang="vi-VN" dirty="0" smtClean="0"/>
              <a:t>Những con ma khỏe nhất chạy vào tương lai (d),</a:t>
            </a:r>
          </a:p>
          <a:p>
            <a:pPr eaLnBrk="1" hangingPunct="1"/>
            <a:r>
              <a:rPr lang="vi-VN" dirty="0" smtClean="0"/>
              <a:t>và hình đại diện phân tích hành vi của họ (e) để tạo ra các dự đoán.</a:t>
            </a:r>
            <a:endParaRPr lang="en-US" dirty="0" smtClean="0"/>
          </a:p>
        </p:txBody>
      </p:sp>
    </p:spTree>
    <p:extLst>
      <p:ext uri="{BB962C8B-B14F-4D97-AF65-F5344CB8AC3E}">
        <p14:creationId xmlns:p14="http://schemas.microsoft.com/office/powerpoint/2010/main" val="2979862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3</a:t>
            </a:fld>
            <a:endParaRPr lang="en-US"/>
          </a:p>
        </p:txBody>
      </p:sp>
    </p:spTree>
    <p:extLst>
      <p:ext uri="{BB962C8B-B14F-4D97-AF65-F5344CB8AC3E}">
        <p14:creationId xmlns:p14="http://schemas.microsoft.com/office/powerpoint/2010/main" val="2612410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7B12E2D9-D094-438C-942B-9072BACACD07}" type="slidenum">
              <a:rPr lang="en-US" smtClean="0">
                <a:solidFill>
                  <a:srgbClr val="000000"/>
                </a:solidFill>
              </a:rPr>
              <a:pPr/>
              <a:t>21</a:t>
            </a:fld>
            <a:endParaRPr lang="en-US" dirty="0" smtClean="0">
              <a:solidFill>
                <a:srgbClr val="000000"/>
              </a:solidFill>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496977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3D611A78-C796-466C-A98A-E0865A7F41D1}" type="slidenum">
              <a:rPr lang="en-US" smtClean="0">
                <a:solidFill>
                  <a:srgbClr val="000000"/>
                </a:solidFill>
              </a:rPr>
              <a:pPr/>
              <a:t>22</a:t>
            </a:fld>
            <a:endParaRPr lang="en-US" dirty="0" smtClean="0">
              <a:solidFill>
                <a:srgbClr val="000000"/>
              </a:solidFill>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r>
              <a:rPr lang="vi-VN" dirty="0" smtClean="0"/>
              <a:t>Cấp độ tiếp theo của mô hình phát hiện là phát hiện vùng lân cận. Xe trong khu vực giới hạn hoặc ô, như hình lục giác, thường được phép phát hiện 100% các xe khác trong cùng khu vực giới hạn. Bên ngoài khu vực đó, người lập mô hình thường thực hiện một hoặc hai tùy chọn khác nhau. Chúng có thể không cho phép phát hiện bên ngoài vùng giới hạn hoặc chúng có thể cho phép phát hiện trong các ô tiếp giáp với ô chứa cảm biến. Trong trường hợp thứ hai, xác suất phát hiện được gán cho từng loại địa hình. Con số này được so sánh với một con số được tạo ngẫu nhiên để xác định xem liệu việc phát hiện một chiếc xe cụ thể đã xảy ra hay chưa.</a:t>
            </a:r>
            <a:endParaRPr lang="en-US" dirty="0" smtClean="0"/>
          </a:p>
          <a:p>
            <a:pPr eaLnBrk="1" hangingPunct="1"/>
            <a:r>
              <a:rPr lang="en-US" dirty="0" smtClean="0"/>
              <a:t>The next level of detection modeling is proximity detection.  Vehicle in a bounding area or tile, like a hexagon, are usually allowed 100% detection of other vehicles in the same bounding area.  Outside of that area, modelers often implement one or two different options.  They may allow no detection outside of the bounding area, or they may allow detection within tiles that are adjacent to the tile containing the sensor.  In the latter case, a probability of detection is assigned to each terrain type.  This number is compared with a randomly generated number to determine whether detection of a specific vehicle has occurred.</a:t>
            </a:r>
          </a:p>
          <a:p>
            <a:pPr eaLnBrk="1" hangingPunct="1"/>
            <a:endParaRPr lang="en-US" dirty="0" smtClean="0"/>
          </a:p>
        </p:txBody>
      </p:sp>
    </p:spTree>
    <p:extLst>
      <p:ext uri="{BB962C8B-B14F-4D97-AF65-F5344CB8AC3E}">
        <p14:creationId xmlns:p14="http://schemas.microsoft.com/office/powerpoint/2010/main" val="30039352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9165F2CC-B735-49A4-80B8-EBC6270F4C79}" type="slidenum">
              <a:rPr lang="en-US" smtClean="0">
                <a:solidFill>
                  <a:srgbClr val="000000"/>
                </a:solidFill>
              </a:rPr>
              <a:pPr/>
              <a:t>23</a:t>
            </a:fld>
            <a:endParaRPr lang="en-US" dirty="0" smtClean="0">
              <a:solidFill>
                <a:srgbClr val="000000"/>
              </a:solidFill>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2880800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C179B390-80FC-4CA0-BF10-B27AADAE9890}" type="slidenum">
              <a:rPr lang="en-US" smtClean="0">
                <a:solidFill>
                  <a:srgbClr val="000000"/>
                </a:solidFill>
              </a:rPr>
              <a:pPr/>
              <a:t>24</a:t>
            </a:fld>
            <a:endParaRPr lang="en-US" dirty="0" smtClean="0">
              <a:solidFill>
                <a:srgbClr val="000000"/>
              </a:solidFill>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vi-VN" dirty="0" smtClean="0"/>
              <a:t>Mô hình tương tác - Cấp độ thực thểMô hình tương tác - Cấp độ thực thể</a:t>
            </a:r>
          </a:p>
          <a:p>
            <a:pPr eaLnBrk="1" hangingPunct="1"/>
            <a:r>
              <a:rPr lang="vi-VN" dirty="0" smtClean="0"/>
              <a:t>Hệ thống điểm</a:t>
            </a:r>
          </a:p>
          <a:p>
            <a:pPr eaLnBrk="1" hangingPunct="1"/>
            <a:r>
              <a:rPr lang="vi-VN" dirty="0" smtClean="0"/>
              <a:t>Bảng Markov Pk</a:t>
            </a:r>
          </a:p>
          <a:p>
            <a:pPr eaLnBrk="1" hangingPunct="1"/>
            <a:r>
              <a:rPr lang="vi-VN" dirty="0" smtClean="0"/>
              <a:t>Số ngẫu nhiên</a:t>
            </a:r>
          </a:p>
          <a:p>
            <a:pPr eaLnBrk="1" hangingPunct="1"/>
            <a:r>
              <a:rPr lang="vi-VN" dirty="0" smtClean="0"/>
              <a:t>Pk và số ngẫu nhiên</a:t>
            </a:r>
          </a:p>
          <a:p>
            <a:pPr eaLnBrk="1" hangingPunct="1"/>
            <a:r>
              <a:rPr lang="vi-VN" dirty="0" smtClean="0"/>
              <a:t>Tương tác chính xác</a:t>
            </a:r>
          </a:p>
          <a:p>
            <a:pPr eaLnBrk="1" hangingPunct="1"/>
            <a:r>
              <a:rPr lang="vi-VN" dirty="0" smtClean="0"/>
              <a:t>Phit mục tiêu tuyến tính</a:t>
            </a:r>
          </a:p>
          <a:p>
            <a:pPr eaLnBrk="1" hangingPunct="1"/>
            <a:r>
              <a:rPr lang="vi-VN" dirty="0" smtClean="0"/>
              <a:t>Phit mục tiêu hình chữ nhật</a:t>
            </a:r>
          </a:p>
          <a:p>
            <a:pPr eaLnBrk="1" hangingPunct="1"/>
            <a:r>
              <a:rPr lang="vi-VN" dirty="0" smtClean="0"/>
              <a:t>Phit mục tiêu tròn</a:t>
            </a:r>
          </a:p>
          <a:p>
            <a:pPr eaLnBrk="1" hangingPunct="1"/>
            <a:r>
              <a:rPr lang="vi-VN" dirty="0" smtClean="0"/>
              <a:t>Diệt danh mục</a:t>
            </a:r>
            <a:endParaRPr lang="en-US" dirty="0" smtClean="0"/>
          </a:p>
        </p:txBody>
      </p:sp>
    </p:spTree>
    <p:extLst>
      <p:ext uri="{BB962C8B-B14F-4D97-AF65-F5344CB8AC3E}">
        <p14:creationId xmlns:p14="http://schemas.microsoft.com/office/powerpoint/2010/main" val="37879111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vi-VN" dirty="0" smtClean="0"/>
              <a:t>Mô hình hóa mức độ tương tác - Mức độ tổng hợp</a:t>
            </a:r>
          </a:p>
          <a:p>
            <a:r>
              <a:rPr lang="vi-VN" dirty="0" smtClean="0"/>
              <a:t>Phương trình Lanchester</a:t>
            </a:r>
          </a:p>
          <a:p>
            <a:r>
              <a:rPr lang="vi-VN" dirty="0" smtClean="0"/>
              <a:t>Nhóm chiến đấu tổng hợp</a:t>
            </a:r>
          </a:p>
          <a:p>
            <a:r>
              <a:rPr lang="vi-VN" dirty="0" smtClean="0"/>
              <a:t>Phương trình của Epstein</a:t>
            </a:r>
          </a:p>
          <a:p>
            <a:r>
              <a:rPr lang="vi-VN" dirty="0" smtClean="0"/>
              <a:t>Mô hình phán đoán định lượng (QJM)</a:t>
            </a:r>
          </a:p>
          <a:p>
            <a:r>
              <a:rPr lang="vi-VN" dirty="0" smtClean="0"/>
              <a:t>Phương pháp tiếp cận tỷ lệ buộc</a:t>
            </a:r>
            <a:endParaRPr lang="en-US" dirty="0"/>
          </a:p>
        </p:txBody>
      </p:sp>
      <p:sp>
        <p:nvSpPr>
          <p:cNvPr id="4" name="Slide Number Placeholder 3"/>
          <p:cNvSpPr>
            <a:spLocks noGrp="1"/>
          </p:cNvSpPr>
          <p:nvPr>
            <p:ph type="sldNum" sz="quarter" idx="10"/>
          </p:nvPr>
        </p:nvSpPr>
        <p:spPr/>
        <p:txBody>
          <a:bodyPr/>
          <a:lstStyle/>
          <a:p>
            <a:pPr>
              <a:defRPr/>
            </a:pPr>
            <a:fld id="{31AD0A8C-A1EE-4470-A993-76E5A988FDD0}" type="slidenum">
              <a:rPr lang="en-US" smtClean="0">
                <a:solidFill>
                  <a:srgbClr val="000000"/>
                </a:solidFill>
              </a:rPr>
              <a:pPr>
                <a:defRPr/>
              </a:pPr>
              <a:t>25</a:t>
            </a:fld>
            <a:endParaRPr lang="en-US" dirty="0">
              <a:solidFill>
                <a:srgbClr val="000000"/>
              </a:solidFill>
            </a:endParaRPr>
          </a:p>
        </p:txBody>
      </p:sp>
    </p:spTree>
    <p:extLst>
      <p:ext uri="{BB962C8B-B14F-4D97-AF65-F5344CB8AC3E}">
        <p14:creationId xmlns:p14="http://schemas.microsoft.com/office/powerpoint/2010/main" val="1737952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7B7CD9B1-9DDD-40A1-A10B-25FEDDF5FA22}" type="slidenum">
              <a:rPr lang="en-US" smtClean="0">
                <a:solidFill>
                  <a:srgbClr val="000000"/>
                </a:solidFill>
              </a:rPr>
              <a:pPr/>
              <a:t>26</a:t>
            </a:fld>
            <a:endParaRPr lang="en-US" dirty="0" smtClean="0">
              <a:solidFill>
                <a:srgbClr val="000000"/>
              </a:solidFill>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endParaRPr lang="en-US" dirty="0" smtClean="0"/>
          </a:p>
          <a:p>
            <a:pPr eaLnBrk="1" hangingPunct="1"/>
            <a:r>
              <a:rPr lang="vi-VN" dirty="0" smtClean="0"/>
              <a:t>Nhiều game bắn súng sử dụng một hệ thống điểm đơn giản để xác định kết quả chiến đấu. Mỗi mục tiêu có một số điểm máu. Mỗi vũ khí mang lại một số điểm sát thương. Khi điểm máu của mục tiêu xuống dưới 0, nó sẽ chết.</a:t>
            </a:r>
          </a:p>
          <a:p>
            <a:pPr eaLnBrk="1" hangingPunct="1"/>
            <a:endParaRPr lang="vi-VN" dirty="0" smtClean="0"/>
          </a:p>
          <a:p>
            <a:pPr eaLnBrk="1" hangingPunct="1"/>
            <a:r>
              <a:rPr lang="vi-VN" dirty="0" smtClean="0"/>
              <a:t>Có thể có sửa đổi cho điều này. Máu của mục tiêu có thể được bổ sung bằng áo giáp, đồ sơ cứu hoặc các đồ tạo tác khác giúp nó mạnh hơn. Những hiện vật này có thể được tính riêng với sức khỏe. Điều này làm cho nó có thể hạn chế hiệu quả của chúng đối với một số loại vũ khí hoặc cuộc tấn công. Ví dụ, một chiếc áo khoác dạng mảnh có thể làm giảm tác động của một viên đạn tới ngực, nhưng không có tác dụng đối với một quả lựu đạn phân mảnh được phóng từ vũ khí trúng trực tiếp.</a:t>
            </a:r>
          </a:p>
          <a:p>
            <a:pPr eaLnBrk="1" hangingPunct="1"/>
            <a:endParaRPr lang="vi-VN" dirty="0" smtClean="0"/>
          </a:p>
          <a:p>
            <a:pPr eaLnBrk="1" hangingPunct="1"/>
            <a:r>
              <a:rPr lang="vi-VN" dirty="0" smtClean="0"/>
              <a:t>Điểm sát thương của vũ khí cũng có thể bị suy giảm dựa trên các yếu tố môi trường như phạm vi nhắm mục tiêu và chướng ngại vật trên đường đi. Điều này làm cho một số vũ khí, như súng ngắn, kém hiệu quả hơn ở khoảng cách xa hơn. Nó cũng cho phép thay đổi hiệu ứng khi lựu đạn được ném vào một nhóm hoặc khi mô hình frag bị chặn một phần bởi tường.</a:t>
            </a:r>
            <a:endParaRPr lang="en-US" dirty="0" smtClean="0"/>
          </a:p>
          <a:p>
            <a:pPr eaLnBrk="1" hangingPunct="1"/>
            <a:r>
              <a:rPr lang="en-US" dirty="0" smtClean="0"/>
              <a:t>Many shooter games use a simple point system to determine combat outcomes. Each target has a number of health points. Each weapon delivers a number of damage points. When a target’s health point go below zero, it is dead.</a:t>
            </a:r>
          </a:p>
          <a:p>
            <a:pPr eaLnBrk="1" hangingPunct="1"/>
            <a:endParaRPr lang="en-US" dirty="0" smtClean="0"/>
          </a:p>
          <a:p>
            <a:pPr eaLnBrk="1" hangingPunct="1"/>
            <a:r>
              <a:rPr lang="en-US" dirty="0" smtClean="0"/>
              <a:t>There can be modifications to this. A target’s health may be supplemented by armor, first aid, or other artifacts that make it stronger. These artifacts may be accounted for separate from health. This makes it possible to limit their effectiveness to certain types of weapons or attacks. For example, a flak vest may reduce the effect of a bullet to the chest, but have no effect on a direct hit by a fragmentation grenade launched from a weapon.</a:t>
            </a:r>
          </a:p>
          <a:p>
            <a:pPr eaLnBrk="1" hangingPunct="1"/>
            <a:endParaRPr lang="en-US" dirty="0" smtClean="0"/>
          </a:p>
          <a:p>
            <a:pPr eaLnBrk="1" hangingPunct="1"/>
            <a:r>
              <a:rPr lang="en-US" dirty="0" smtClean="0"/>
              <a:t>The damage points of a weapon may also be degraded based on environmental factors like range to target and obstacles along the path. This makes some weapons, like a shotgun, less effective at longer distances. It also allows for variation of effects when a grenade is thrown into a group or when the frag pattern is partially blocked by walls.</a:t>
            </a:r>
          </a:p>
        </p:txBody>
      </p:sp>
    </p:spTree>
    <p:extLst>
      <p:ext uri="{BB962C8B-B14F-4D97-AF65-F5344CB8AC3E}">
        <p14:creationId xmlns:p14="http://schemas.microsoft.com/office/powerpoint/2010/main" val="1706579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DBCD2DD0-8A6E-40DF-919F-6811A6DACA56}" type="slidenum">
              <a:rPr lang="en-US" smtClean="0">
                <a:solidFill>
                  <a:srgbClr val="000000"/>
                </a:solidFill>
              </a:rPr>
              <a:pPr/>
              <a:t>27</a:t>
            </a:fld>
            <a:endParaRPr lang="en-US" dirty="0" smtClean="0">
              <a:solidFill>
                <a:srgbClr val="000000"/>
              </a:solidFill>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r>
              <a:rPr lang="vi-VN" dirty="0" smtClean="0"/>
              <a:t>Phương pháp này chỉ định xác suất tiêu diệt (Pk) cho các cặp mục tiêu - vũ khí cụ thể. Dữ liệu thường được lưu trữ trong Ma trận Mục tiêu-Vũ khí như trong hình. Giá trị pk được gán cho từng cặp và có thể được điều chỉnh khi cần thiết.</a:t>
            </a:r>
          </a:p>
          <a:p>
            <a:pPr eaLnBrk="1" hangingPunct="1"/>
            <a:endParaRPr lang="vi-VN" dirty="0" smtClean="0"/>
          </a:p>
          <a:p>
            <a:pPr eaLnBrk="1" hangingPunct="1"/>
            <a:r>
              <a:rPr lang="vi-VN" dirty="0" smtClean="0"/>
              <a:t>Mặc dù phương pháp này rất linh hoạt, nhưng nó có hai điểm yếu chính. Đầu tiên, các giá trị Pk không tính đến các biến khác như phạm vi nhắm mục tiêu, tốc độ đóng cửa, vị trí phòng thủ, v.v. Do đó, các giá trị thường được sửa đổi cho mỗi lần tham gia trước khi chúng được áp dụng cho mục tiêu.</a:t>
            </a:r>
          </a:p>
          <a:p>
            <a:pPr eaLnBrk="1" hangingPunct="1"/>
            <a:r>
              <a:rPr lang="vi-VN" dirty="0" smtClean="0"/>
              <a:t>Thứ hai, các giá trị đều độc lập. Có thể đặt bất kỳ một giá trị nào mà không cần quan tâm đến những người xung quanh nó. Do đó, rất khó để đảm bảo tính nhất quán giữa hàng trăm số trong ma trận. Việc điều chỉnh một số rất dễ dàng và vô tình làm cho xe tăng dễ bị tổn thương hơn so với tàu chở quân. Hiệu ứng này được kết hợp bởi thực hành áp dụng các bổ ngữ cho những con số này (cho phạm vi, sức khỏe, thời tiết, v.v.).</a:t>
            </a:r>
            <a:endParaRPr lang="en-US" dirty="0" smtClean="0"/>
          </a:p>
          <a:p>
            <a:pPr eaLnBrk="1" hangingPunct="1"/>
            <a:endParaRPr lang="en-US" dirty="0" smtClean="0"/>
          </a:p>
          <a:p>
            <a:pPr eaLnBrk="1" hangingPunct="1"/>
            <a:r>
              <a:rPr lang="en-US" dirty="0" smtClean="0"/>
              <a:t>This method assigns a probability of kill (Pk) to specific weapon-target pairs. The data is generally stored in a Weapons-Target Matrix as shown in the picture. Pk values are assigned to each pair and can be adjusted as needed.</a:t>
            </a:r>
          </a:p>
          <a:p>
            <a:pPr eaLnBrk="1" hangingPunct="1"/>
            <a:endParaRPr lang="en-US" dirty="0" smtClean="0"/>
          </a:p>
          <a:p>
            <a:pPr eaLnBrk="1" hangingPunct="1"/>
            <a:r>
              <a:rPr lang="en-US" dirty="0" smtClean="0"/>
              <a:t>Though this method is very flexible, it contains two major weaknesses. First, the Pk values do not account for other variables such as range to target, closing speed, defensive positions, etc. Therefore, the values are often modified for each engagement before they are applied to the target.</a:t>
            </a:r>
          </a:p>
          <a:p>
            <a:pPr eaLnBrk="1" hangingPunct="1"/>
            <a:r>
              <a:rPr lang="en-US" dirty="0" smtClean="0"/>
              <a:t/>
            </a:r>
            <a:br>
              <a:rPr lang="en-US" dirty="0" smtClean="0"/>
            </a:br>
            <a:r>
              <a:rPr lang="en-US" dirty="0" smtClean="0"/>
              <a:t>Second, the values are all independent. It is possible to set any one value without regard for those around it. Therefore, it is difficult to insure consistency among the hundreds of numbers in the matrix. It is easy to tweak one number and unintentionally make a tank more vulnerable than a personnel carrier. This effect is compounded by the practice of applying modifiers to these numbers (for range, health, weather, etc.).</a:t>
            </a:r>
          </a:p>
        </p:txBody>
      </p:sp>
    </p:spTree>
    <p:extLst>
      <p:ext uri="{BB962C8B-B14F-4D97-AF65-F5344CB8AC3E}">
        <p14:creationId xmlns:p14="http://schemas.microsoft.com/office/powerpoint/2010/main" val="36188231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BB27F649-FD59-4CA4-92D2-E5044CC64C0D}" type="slidenum">
              <a:rPr lang="en-US" smtClean="0">
                <a:solidFill>
                  <a:srgbClr val="000000"/>
                </a:solidFill>
              </a:rPr>
              <a:pPr/>
              <a:t>28</a:t>
            </a:fld>
            <a:endParaRPr lang="en-US" dirty="0" smtClean="0">
              <a:solidFill>
                <a:srgbClr val="000000"/>
              </a:solidFill>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pPr rtl="0"/>
            <a:r>
              <a:rPr lang="vi-VN" sz="1200" kern="1200" dirty="0" smtClean="0">
                <a:solidFill>
                  <a:schemeClr val="tx1"/>
                </a:solidFill>
                <a:effectLst/>
                <a:latin typeface="+mn-lt"/>
                <a:ea typeface="+mn-ea"/>
                <a:cs typeface="+mn-cs"/>
              </a:rPr>
              <a:t>929 / 5000</a:t>
            </a:r>
          </a:p>
          <a:p>
            <a:r>
              <a:rPr lang="vi-VN" b="1" dirty="0" smtClean="0">
                <a:effectLst/>
              </a:rPr>
              <a:t>Kết quả dịch</a:t>
            </a:r>
          </a:p>
          <a:p>
            <a:pPr rtl="0"/>
            <a:r>
              <a:rPr lang="vi-VN" sz="1200" kern="1200" dirty="0" smtClean="0">
                <a:solidFill>
                  <a:schemeClr val="tx1"/>
                </a:solidFill>
                <a:effectLst/>
                <a:latin typeface="+mn-lt"/>
                <a:ea typeface="+mn-ea"/>
                <a:cs typeface="+mn-cs"/>
              </a:rPr>
              <a:t>Khi sử dụng Xác suất trong các thuật toán tham gia và tiêu hao, các số ngẫu nhiên đột nhiên trở thành một phần cốt lõi của giải pháp cho vấn đề. Nói đúng ra, một Số Ngẫu nhiên nằm trong khoảng từ 0 đến 1 và được phân phối đồng đều (hoặc đồng nhất) giữa các số này. Bảng trong trang trình bày này được tạo bằng cách sử dụng hàm RAND trong Microsoft Excel. Đối với những trường hợp phổ biến nhất, các kỹ thuật tạo ra các số ngẫu nhiên tốt đã được biết đến nhiều. Tuy nhiên, cách tiếp cận toán học được sử dụng để tạo ra những con số này ít được phân phối hoàn toàn đồng đều giữa 0 và 1. Do đó, tất cả các hàm RAND đều được quy về một bộ tạo số giả ngẫu nhiên. Nếu bạn cần chọn các số cho một phân phối không phải là đồng nhất, chẳng hạn như Bình thường, Poisson, Weibel, v.v., bạn yêu cầu các biến thể ngẫu nhiên. Các phương pháp thường được sử dụng nhất để tạo ra các biến thể này (ví dụ: biến đổi nghịch đảo) được mô tả trong nhiều sách giáo khoa mô phỏng, nhưng sẽ không được khám phá ở đây. </a:t>
            </a:r>
          </a:p>
          <a:p>
            <a:pPr eaLnBrk="1" hangingPunct="1"/>
            <a:endParaRPr lang="en-US" dirty="0" smtClean="0"/>
          </a:p>
          <a:p>
            <a:pPr eaLnBrk="1" hangingPunct="1"/>
            <a:endParaRPr lang="en-US" dirty="0" smtClean="0"/>
          </a:p>
          <a:p>
            <a:pPr eaLnBrk="1" hangingPunct="1"/>
            <a:r>
              <a:rPr lang="en-US" dirty="0" smtClean="0"/>
              <a:t>When using Probabilities in engagement and attrition algorithms, random numbers suddenly become a core piece of the solution to the problem. Strictly, a Random Number falls between 0 and 1 and is evenly (or uniformly) distributed between these. The table in this slide was generated using the RAND function in Microsoft Excel. For the most common cases, the techniques for generating good random numbers are well known. However, the mathematical approach used to create these numbers is less than perfectly uniformly distributed between 0 and 1. Therefore, all RAND functions are strictly referred to a Pseudo-random number generators.</a:t>
            </a:r>
          </a:p>
          <a:p>
            <a:pPr eaLnBrk="1" hangingPunct="1"/>
            <a:endParaRPr lang="en-US" dirty="0" smtClean="0"/>
          </a:p>
          <a:p>
            <a:pPr eaLnBrk="1" hangingPunct="1"/>
            <a:r>
              <a:rPr lang="en-US" dirty="0" smtClean="0"/>
              <a:t>If you need to select numbers for a distribution other than uniform, such a Normal, Poisson, Weibel, etc., you require random variates. The methods most often used to generate these variates (e.g., inverse transform) are described in many simulation textbooks, but will not be explored here.</a:t>
            </a:r>
          </a:p>
        </p:txBody>
      </p:sp>
    </p:spTree>
    <p:extLst>
      <p:ext uri="{BB962C8B-B14F-4D97-AF65-F5344CB8AC3E}">
        <p14:creationId xmlns:p14="http://schemas.microsoft.com/office/powerpoint/2010/main" val="61357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F307BB3D-77F8-4ECC-BF9A-64537DDB0779}" type="slidenum">
              <a:rPr lang="en-US" smtClean="0">
                <a:solidFill>
                  <a:srgbClr val="000000"/>
                </a:solidFill>
              </a:rPr>
              <a:pPr/>
              <a:t>29</a:t>
            </a:fld>
            <a:endParaRPr lang="en-US" dirty="0" smtClean="0">
              <a:solidFill>
                <a:srgbClr val="000000"/>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pPr eaLnBrk="1" hangingPunct="1"/>
            <a:r>
              <a:rPr lang="vi-VN" dirty="0" smtClean="0"/>
              <a:t>Xác suất Giết cho biết phần trăm thời gian mà sự kiện đã cho sẽ dẫn đến việc tiêu diệt đối tượng bị tấn công. Trong slide này, chúng tôi hiển thị Pk là 0,75 cho một xe tăng khi bị tấn công bởi một số vũ khí. Số ngẫu nhiên được chọn là 0,63. Con số này nằm trong khoảng từ 0 đến 0,75, do đó, thuật toán sẽ quyết định rằng chiếc xe này bị phá hủy. Nếu số ngẫu nhiên lớn hơn giá trị Pk, thì thuật toán sẽ quyết định rằng chiếc xe không bị chết.Trong ví dụ này, một số ngẫu nhiên duy nhất được sử dụng để đưa ra quyết định giết / không giết. Trong thực tế, thường có nhiều sửa đổi để cho phép các loại tiêu diệt khác nhau dựa trên loại vũ khí, mục tiêu, góc giao tranh và một số biến số khác.</a:t>
            </a:r>
            <a:endParaRPr lang="en-US" dirty="0" smtClean="0"/>
          </a:p>
          <a:p>
            <a:pPr eaLnBrk="1" hangingPunct="1"/>
            <a:endParaRPr lang="en-US" dirty="0" smtClean="0"/>
          </a:p>
          <a:p>
            <a:pPr eaLnBrk="1" hangingPunct="1"/>
            <a:r>
              <a:rPr lang="en-US" dirty="0" smtClean="0"/>
              <a:t>The </a:t>
            </a:r>
            <a:r>
              <a:rPr lang="en-US" dirty="0" smtClean="0"/>
              <a:t>Probability of Kill indicates the percentage of the time that the given event will result in the destruction of the object being attacked. In this slide, we show a Pk of 0.75 for a tank when attacked by some weapon. The random number selected was 0.63. This number falls between 0 and 0.75., therefore, the algorithm will decide that this vehicle is destroyed. If the random number had been greater than the Pk value, then the algorithm would have decided that the vehicle was not killed.</a:t>
            </a:r>
          </a:p>
          <a:p>
            <a:pPr eaLnBrk="1" hangingPunct="1"/>
            <a:endParaRPr lang="en-US" dirty="0" smtClean="0"/>
          </a:p>
          <a:p>
            <a:pPr eaLnBrk="1" hangingPunct="1"/>
            <a:r>
              <a:rPr lang="en-US" dirty="0" smtClean="0"/>
              <a:t>In this example, a single random number is used to make a kill/no-kill decision. In practice there are often many modifications to this to allow different types of kills based on the type of weapon, target, angle of engagement, and a number of other variables.</a:t>
            </a:r>
          </a:p>
        </p:txBody>
      </p:sp>
    </p:spTree>
    <p:extLst>
      <p:ext uri="{BB962C8B-B14F-4D97-AF65-F5344CB8AC3E}">
        <p14:creationId xmlns:p14="http://schemas.microsoft.com/office/powerpoint/2010/main" val="626780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140273D6-B51F-4F14-812E-C2540D34812B}" type="slidenum">
              <a:rPr lang="en-US" smtClean="0">
                <a:solidFill>
                  <a:srgbClr val="000000"/>
                </a:solidFill>
              </a:rPr>
              <a:pPr/>
              <a:t>30</a:t>
            </a:fld>
            <a:endParaRPr lang="en-US" dirty="0" smtClean="0">
              <a:solidFill>
                <a:srgbClr val="000000"/>
              </a:solidFill>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pPr rtl="0"/>
            <a:r>
              <a:rPr lang="vi-VN" sz="1200" kern="1200" dirty="0" smtClean="0">
                <a:solidFill>
                  <a:schemeClr val="tx1"/>
                </a:solidFill>
                <a:effectLst/>
                <a:latin typeface="+mn-lt"/>
                <a:ea typeface="+mn-ea"/>
                <a:cs typeface="+mn-cs"/>
              </a:rPr>
              <a:t>BÀI TOÁN: Tìm điểm tác động (nếu có) của vòng lên mục tiêu của nó. HỎI: Điểm tác động của đường đạn là một biến ngẫu nhiên có phân phối xác suất chuẩn (theo kinh nghiệm cho thấy là một giả định tốt </a:t>
            </a:r>
          </a:p>
          <a:p>
            <a:pPr eaLnBrk="1" hangingPunct="1"/>
            <a:endParaRPr lang="en-US" dirty="0" smtClean="0"/>
          </a:p>
          <a:p>
            <a:pPr eaLnBrk="1" hangingPunct="1"/>
            <a:r>
              <a:rPr lang="vi-VN" dirty="0" smtClean="0"/>
              <a:t>Các </a:t>
            </a:r>
            <a:r>
              <a:rPr lang="vi-VN" dirty="0" smtClean="0"/>
              <a:t>tổ lái tự động có khả năng đạt được sự sắp xếp vũ khí hoàn hảo trên mục tiêu. Tuy nhiên, các mô hình này phải thêm lỗi một cách rõ ràng để làm giảm hiệu suất của chúng đến một số cấp độ con người xác định. Mỗi mục tiêu cung cấp một số khu vực được trình bày cho người bắn. Người bắn đặt một điểm nhắm vào chiếc xe này và bắn vũ khí. Tuy nhiên, sự tương tác được sửa đổi bởi độ lệch cố định đối với loại vũ khí được sử dụng (Bảng AMSAA hoặc JMEMS), độ lệch không thường xuyên đối với các biến thể do vị trí của hai phương tiện và thiên vị ngẫu nhiên đối với sự khác biệt giữa các vòng. dưới mọi hình thức bom, đạn.</a:t>
            </a:r>
          </a:p>
          <a:p>
            <a:pPr eaLnBrk="1" hangingPunct="1"/>
            <a:endParaRPr lang="vi-VN" dirty="0" smtClean="0"/>
          </a:p>
          <a:p>
            <a:pPr eaLnBrk="1" hangingPunct="1"/>
            <a:r>
              <a:rPr lang="vi-VN" dirty="0" smtClean="0"/>
              <a:t>Các hiệu ứng mô hình này ngăn các lực lượng tự động hoạt động hoàn hảo. Hình ảnh cho thấy ứng dụng của ba lỗi khác nhau. Điều này có thể yêu cầu ba số ngẫu nhiên, mỗi yếu tố có thể khác nhau từ lần tương tác này sang lần tiếp theo hoặc có thể được đơn giản hóa thành một lần rút thăm ngẫu nhiên duy nhất nếu ba giá trị không thay đổi.</a:t>
            </a:r>
          </a:p>
          <a:p>
            <a:pPr eaLnBrk="1" hangingPunct="1"/>
            <a:endParaRPr lang="vi-VN" dirty="0" smtClean="0"/>
          </a:p>
          <a:p>
            <a:pPr eaLnBrk="1" hangingPunct="1"/>
            <a:r>
              <a:rPr lang="vi-VN" dirty="0" smtClean="0"/>
              <a:t>Các cam kết chính xác được thực hiện trong Mod SAF. </a:t>
            </a:r>
          </a:p>
          <a:p>
            <a:pPr eaLnBrk="1" hangingPunct="1"/>
            <a:r>
              <a:rPr lang="vi-VN" dirty="0" smtClean="0"/>
              <a:t>Xem thêm về văn bản nguồn nàyNhập văn bản nguồn để có thông tin dịch thuật bổ sung</a:t>
            </a:r>
          </a:p>
          <a:p>
            <a:pPr eaLnBrk="1" hangingPunct="1"/>
            <a:r>
              <a:rPr lang="vi-VN" dirty="0" smtClean="0"/>
              <a:t>Gửi phản hồi</a:t>
            </a:r>
          </a:p>
          <a:p>
            <a:pPr eaLnBrk="1" hangingPunct="1"/>
            <a:r>
              <a:rPr lang="vi-VN" dirty="0" smtClean="0"/>
              <a:t>Bảng điều khiển bên</a:t>
            </a:r>
            <a:endParaRPr lang="en-US" dirty="0" smtClean="0"/>
          </a:p>
          <a:p>
            <a:pPr eaLnBrk="1" hangingPunct="1"/>
            <a:endParaRPr lang="en-US" dirty="0" smtClean="0"/>
          </a:p>
          <a:p>
            <a:pPr eaLnBrk="1" hangingPunct="1"/>
            <a:r>
              <a:rPr lang="en-US" dirty="0" smtClean="0"/>
              <a:t>Automated crews could potentially achieve perfect weapon alignment on the target. However, these models must explicitly add errors to degrade their performance to some determined human level. Each target provides some presented area to the shooter. The shooter places an aim point on this vehicle and fires the weapon. However, the engagement is modified by a fixed bias for the type of weapon used (</a:t>
            </a:r>
            <a:r>
              <a:rPr lang="en-US" dirty="0" err="1" smtClean="0"/>
              <a:t>AMSAA</a:t>
            </a:r>
            <a:r>
              <a:rPr lang="en-US" dirty="0" smtClean="0"/>
              <a:t> or </a:t>
            </a:r>
            <a:r>
              <a:rPr lang="en-US" dirty="0" err="1" smtClean="0"/>
              <a:t>JMEMS</a:t>
            </a:r>
            <a:r>
              <a:rPr lang="en-US" dirty="0" smtClean="0"/>
              <a:t> Tables), an occasional bias for the variations caused by the positioning of two vehicles, and a random bias for the round-to-round differences found in any form of munition.</a:t>
            </a:r>
          </a:p>
          <a:p>
            <a:pPr eaLnBrk="1" hangingPunct="1"/>
            <a:endParaRPr lang="en-US" dirty="0" smtClean="0"/>
          </a:p>
          <a:p>
            <a:pPr eaLnBrk="1" hangingPunct="1"/>
            <a:r>
              <a:rPr lang="en-US" dirty="0" smtClean="0"/>
              <a:t>These model effects prevent automated forces from performing perfectly. The picture shows the application of three different errors. This could require three random numbers ad each factor may differ from one engagement to the next, or can be simplified into a single random draw if the three values do not change.</a:t>
            </a:r>
          </a:p>
          <a:p>
            <a:pPr eaLnBrk="1" hangingPunct="1"/>
            <a:endParaRPr lang="en-US" dirty="0" smtClean="0"/>
          </a:p>
          <a:p>
            <a:pPr eaLnBrk="1" hangingPunct="1"/>
            <a:r>
              <a:rPr lang="en-US" dirty="0" smtClean="0"/>
              <a:t>Precision engagements are implemented in Mod </a:t>
            </a:r>
            <a:r>
              <a:rPr lang="en-US" dirty="0" err="1" smtClean="0"/>
              <a:t>SAF</a:t>
            </a:r>
            <a:r>
              <a:rPr lang="en-US" dirty="0" smtClean="0"/>
              <a:t>. </a:t>
            </a:r>
          </a:p>
        </p:txBody>
      </p:sp>
    </p:spTree>
    <p:extLst>
      <p:ext uri="{BB962C8B-B14F-4D97-AF65-F5344CB8AC3E}">
        <p14:creationId xmlns:p14="http://schemas.microsoft.com/office/powerpoint/2010/main" val="2584574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78FD144B-7C5B-4376-AF3E-681D135EE170}" type="slidenum">
              <a:rPr lang="en-US" smtClean="0">
                <a:solidFill>
                  <a:srgbClr val="000000"/>
                </a:solidFill>
              </a:rPr>
              <a:pPr/>
              <a:t>4</a:t>
            </a:fld>
            <a:endParaRPr lang="en-US" dirty="0" smtClean="0">
              <a:solidFill>
                <a:srgbClr val="000000"/>
              </a:solidFill>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4512031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F6AC9F39-35F1-4324-BAA7-1DFF3BC51D65}" type="slidenum">
              <a:rPr lang="en-US" smtClean="0">
                <a:solidFill>
                  <a:srgbClr val="000000"/>
                </a:solidFill>
              </a:rPr>
              <a:pPr/>
              <a:t>31</a:t>
            </a:fld>
            <a:endParaRPr lang="en-US" dirty="0" smtClean="0">
              <a:solidFill>
                <a:srgbClr val="000000"/>
              </a:solidFill>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r>
              <a:rPr lang="vi-VN" dirty="0" smtClean="0"/>
              <a:t>Đây là xác suất bắn một lần của a đối với mục tiêu tuyến tính, một chiều. Thuật toán giả định rằng người bắn đang nhắm vào trung tâm của mục tiêu và lỗi đó xảy ra do vũ khí không hoàn hảo. Sai số làm tròn vòng trong phân tán này được giả định là một biến ngẫu nhiên có phân phối chuẩn.Có thể xảy ra lỗi là một khái niệm quan trọng trong thuật toán xác suất trúng đích và thường bị coi là một xác suất một cách nhầm lẫn. Cách giải thích chính xác của lỗi có thể xảy ra là khoảng cách bị lệch trong đó một nửa số vòng sẽ tiếp đất.Lỗi tuyến tính có thể xảy ra là khoảng cách tuyến tính từ điểm ngắm mà trong đó một nửa số vòng sẽ hạ cánh, dựa trên lỗi có thể xảy ra.</a:t>
            </a:r>
            <a:endParaRPr lang="en-US" dirty="0" smtClean="0"/>
          </a:p>
          <a:p>
            <a:pPr eaLnBrk="1" hangingPunct="1"/>
            <a:endParaRPr lang="en-US" dirty="0" smtClean="0"/>
          </a:p>
          <a:p>
            <a:pPr eaLnBrk="1" hangingPunct="1"/>
            <a:r>
              <a:rPr lang="en-US" dirty="0" smtClean="0"/>
              <a:t>This </a:t>
            </a:r>
            <a:r>
              <a:rPr lang="en-US" dirty="0" smtClean="0"/>
              <a:t>is the single-shot probability of a for a linear, one dimensional target.  The algorithm assumes that the firer is aiming at the center of the target and that error occurs because the weapon is not perfect.  This round-to-round error in dispersion is assumed to be a normally distributed random variable.</a:t>
            </a:r>
          </a:p>
          <a:p>
            <a:pPr eaLnBrk="1" hangingPunct="1"/>
            <a:r>
              <a:rPr lang="en-US" dirty="0" smtClean="0"/>
              <a:t>Error probable is an important concept in probability of hit algorithms, and is often mistakenly considered a probability.  The correct interpretation of error probable is the distance in deflection within which half of the rounds will land.</a:t>
            </a:r>
          </a:p>
          <a:p>
            <a:pPr eaLnBrk="1" hangingPunct="1"/>
            <a:endParaRPr lang="en-US" dirty="0" smtClean="0"/>
          </a:p>
          <a:p>
            <a:pPr eaLnBrk="1" hangingPunct="1"/>
            <a:r>
              <a:rPr lang="en-US" dirty="0" smtClean="0"/>
              <a:t>Linear error probable is the linear distance from the aim point within which half of the rounds will land, based on the error probable.</a:t>
            </a:r>
          </a:p>
          <a:p>
            <a:pPr eaLnBrk="1" hangingPunct="1"/>
            <a:endParaRPr lang="en-US" dirty="0" smtClean="0"/>
          </a:p>
        </p:txBody>
      </p:sp>
    </p:spTree>
    <p:extLst>
      <p:ext uri="{BB962C8B-B14F-4D97-AF65-F5344CB8AC3E}">
        <p14:creationId xmlns:p14="http://schemas.microsoft.com/office/powerpoint/2010/main" val="4185709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FD475829-EC41-4D7B-89D0-AD539C08A5DF}" type="slidenum">
              <a:rPr lang="en-US" smtClean="0">
                <a:solidFill>
                  <a:srgbClr val="000000"/>
                </a:solidFill>
              </a:rPr>
              <a:pPr/>
              <a:t>32</a:t>
            </a:fld>
            <a:endParaRPr lang="en-US" dirty="0" smtClean="0">
              <a:solidFill>
                <a:srgbClr val="000000"/>
              </a:solidFill>
            </a:endParaRPr>
          </a:p>
        </p:txBody>
      </p:sp>
      <p:sp>
        <p:nvSpPr>
          <p:cNvPr id="115715" name="Rectangle 2"/>
          <p:cNvSpPr>
            <a:spLocks noGrp="1" noRot="1" noChangeAspect="1" noChangeArrowheads="1" noTextEdit="1"/>
          </p:cNvSpPr>
          <p:nvPr>
            <p:ph type="sldImg"/>
          </p:nvPr>
        </p:nvSpPr>
        <p:spPr>
          <a:xfrm>
            <a:off x="1011238" y="784225"/>
            <a:ext cx="5159375" cy="3870325"/>
          </a:xfrm>
          <a:ln/>
        </p:spPr>
      </p:sp>
      <p:sp>
        <p:nvSpPr>
          <p:cNvPr id="115716" name="Rectangle 3"/>
          <p:cNvSpPr>
            <a:spLocks noGrp="1" noChangeArrowheads="1"/>
          </p:cNvSpPr>
          <p:nvPr>
            <p:ph type="body" idx="1"/>
          </p:nvPr>
        </p:nvSpPr>
        <p:spPr>
          <a:xfrm>
            <a:off x="957351" y="4921167"/>
            <a:ext cx="5270111" cy="4660805"/>
          </a:xfrm>
          <a:noFill/>
          <a:ln/>
        </p:spPr>
        <p:txBody>
          <a:bodyPr/>
          <a:lstStyle/>
          <a:p>
            <a:pPr eaLnBrk="1" hangingPunct="1">
              <a:spcBef>
                <a:spcPct val="50000"/>
              </a:spcBef>
              <a:buFont typeface="Wingdings" pitchFamily="2" charset="2"/>
              <a:buNone/>
            </a:pPr>
            <a:r>
              <a:rPr lang="en-US" dirty="0" smtClean="0"/>
              <a:t>Assume no systematic error and that the normal distribution is centered around the target aiming point.</a:t>
            </a:r>
          </a:p>
          <a:p>
            <a:pPr eaLnBrk="1" hangingPunct="1">
              <a:spcBef>
                <a:spcPct val="50000"/>
              </a:spcBef>
              <a:buFont typeface="Wingdings" pitchFamily="2" charset="2"/>
              <a:buNone/>
            </a:pPr>
            <a:r>
              <a:rPr lang="en-US" dirty="0" smtClean="0"/>
              <a:t>For a particular tanks gun, the range error probable is 25 m.</a:t>
            </a:r>
          </a:p>
          <a:p>
            <a:pPr eaLnBrk="1" hangingPunct="1">
              <a:spcBef>
                <a:spcPct val="50000"/>
              </a:spcBef>
              <a:spcAft>
                <a:spcPct val="50000"/>
              </a:spcAft>
              <a:buFont typeface="Wingdings" pitchFamily="2" charset="2"/>
              <a:buNone/>
            </a:pPr>
            <a:r>
              <a:rPr lang="en-US" dirty="0" smtClean="0"/>
              <a:t>We want to find the probability of hitting a target 20 m long when aiming at the center of the target.</a:t>
            </a:r>
          </a:p>
          <a:p>
            <a:pPr algn="ctr" eaLnBrk="1" hangingPunct="1">
              <a:spcBef>
                <a:spcPct val="25000"/>
              </a:spcBef>
              <a:buFont typeface="Wingdings" pitchFamily="2" charset="2"/>
              <a:buNone/>
            </a:pPr>
            <a:r>
              <a:rPr lang="en-US" dirty="0" smtClean="0"/>
              <a:t>	</a:t>
            </a:r>
            <a:r>
              <a:rPr lang="el-GR" i="1" dirty="0" smtClean="0">
                <a:cs typeface="Arial" charset="0"/>
              </a:rPr>
              <a:t>μ</a:t>
            </a:r>
            <a:r>
              <a:rPr lang="en-US" dirty="0" smtClean="0"/>
              <a:t> = 0, </a:t>
            </a:r>
            <a:r>
              <a:rPr lang="el-GR" i="1" dirty="0" smtClean="0"/>
              <a:t>σ</a:t>
            </a:r>
            <a:r>
              <a:rPr lang="en-US" dirty="0" smtClean="0"/>
              <a:t> = 25/0.6745 = 37.0644 m, </a:t>
            </a:r>
            <a:r>
              <a:rPr lang="en-US" i="1" dirty="0" smtClean="0"/>
              <a:t>x</a:t>
            </a:r>
            <a:r>
              <a:rPr lang="en-US" dirty="0" smtClean="0"/>
              <a:t> = </a:t>
            </a:r>
            <a:r>
              <a:rPr lang="en-US" dirty="0" smtClean="0">
                <a:sym typeface="Symbol" pitchFamily="18" charset="2"/>
              </a:rPr>
              <a:t>10 m, </a:t>
            </a:r>
          </a:p>
          <a:p>
            <a:pPr algn="ctr" eaLnBrk="1" hangingPunct="1">
              <a:spcBef>
                <a:spcPct val="25000"/>
              </a:spcBef>
              <a:buFont typeface="Wingdings" pitchFamily="2" charset="2"/>
              <a:buNone/>
            </a:pPr>
            <a:r>
              <a:rPr lang="en-US" dirty="0" smtClean="0">
                <a:sym typeface="Symbol" pitchFamily="18" charset="2"/>
              </a:rPr>
              <a:t>	then </a:t>
            </a:r>
            <a:r>
              <a:rPr lang="en-US" i="1" dirty="0" smtClean="0">
                <a:sym typeface="Symbol" pitchFamily="18" charset="2"/>
              </a:rPr>
              <a:t>z</a:t>
            </a:r>
            <a:r>
              <a:rPr lang="en-US" dirty="0" smtClean="0">
                <a:sym typeface="Symbol" pitchFamily="18" charset="2"/>
              </a:rPr>
              <a:t> = 10/37.0644 = 0.2698 </a:t>
            </a:r>
          </a:p>
          <a:p>
            <a:pPr eaLnBrk="1" hangingPunct="1">
              <a:buFont typeface="Wingdings" pitchFamily="2" charset="2"/>
              <a:buNone/>
            </a:pPr>
            <a:r>
              <a:rPr lang="en-US" dirty="0" smtClean="0"/>
              <a:t>Using a table of probabilities, P(</a:t>
            </a:r>
            <a:r>
              <a:rPr lang="en-US" i="1" dirty="0" smtClean="0"/>
              <a:t>z</a:t>
            </a:r>
            <a:r>
              <a:rPr lang="en-US" dirty="0" smtClean="0"/>
              <a:t> &gt; 0.2698) = 0.3937, hence the probability of hitting the target is</a:t>
            </a:r>
          </a:p>
          <a:p>
            <a:pPr algn="ctr" eaLnBrk="1" hangingPunct="1">
              <a:buFont typeface="Wingdings" pitchFamily="2" charset="2"/>
              <a:buNone/>
            </a:pPr>
            <a:r>
              <a:rPr lang="en-US" dirty="0" smtClean="0"/>
              <a:t>P(−0.2698 &lt; </a:t>
            </a:r>
            <a:r>
              <a:rPr lang="en-US" i="1" dirty="0" smtClean="0"/>
              <a:t>z</a:t>
            </a:r>
            <a:r>
              <a:rPr lang="en-US" dirty="0" smtClean="0"/>
              <a:t> &lt; 0.2698) = 0.6063 – 0.3937 = 0.2127</a:t>
            </a:r>
          </a:p>
          <a:p>
            <a:pPr eaLnBrk="1" hangingPunct="1">
              <a:spcBef>
                <a:spcPct val="50000"/>
              </a:spcBef>
              <a:buFont typeface="Wingdings" pitchFamily="2" charset="2"/>
              <a:buNone/>
            </a:pPr>
            <a:r>
              <a:rPr lang="en-US" dirty="0" smtClean="0"/>
              <a:t>This is the single-shot probability of hitting the target, denoted P</a:t>
            </a:r>
            <a:r>
              <a:rPr lang="en-US" baseline="-25000" dirty="0" smtClean="0"/>
              <a:t>SSH</a:t>
            </a:r>
            <a:r>
              <a:rPr lang="en-US" dirty="0" smtClean="0"/>
              <a:t>.</a:t>
            </a:r>
          </a:p>
          <a:p>
            <a:pPr eaLnBrk="1" hangingPunct="1"/>
            <a:endParaRPr lang="en-US" dirty="0" smtClean="0"/>
          </a:p>
        </p:txBody>
      </p:sp>
    </p:spTree>
    <p:extLst>
      <p:ext uri="{BB962C8B-B14F-4D97-AF65-F5344CB8AC3E}">
        <p14:creationId xmlns:p14="http://schemas.microsoft.com/office/powerpoint/2010/main" val="2740960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FCFD1F2-3E4A-460E-9E4D-E37C108D1788}" type="slidenum">
              <a:rPr lang="en-US" smtClean="0">
                <a:solidFill>
                  <a:srgbClr val="000000"/>
                </a:solidFill>
              </a:rPr>
              <a:pPr/>
              <a:t>33</a:t>
            </a:fld>
            <a:endParaRPr lang="en-US" dirty="0" smtClean="0">
              <a:solidFill>
                <a:srgbClr val="000000"/>
              </a:solidFill>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dirty="0" smtClean="0"/>
              <a:t>The range error probable (REP) and cross-range error probable (CREP) are equivalent to the LEP (in one dimension).  The circular error probable (CEP) is a function of one parameter, radius </a:t>
            </a:r>
            <a:r>
              <a:rPr lang="en-US" i="1" dirty="0" smtClean="0"/>
              <a:t>r</a:t>
            </a:r>
            <a:r>
              <a:rPr lang="en-US" dirty="0" smtClean="0"/>
              <a:t>, obtained through the transformation of the bivariate normal distribution, with r = SQRT(x</a:t>
            </a:r>
            <a:r>
              <a:rPr lang="en-US" baseline="30000" dirty="0" smtClean="0"/>
              <a:t>2</a:t>
            </a:r>
            <a:r>
              <a:rPr lang="en-US" dirty="0" smtClean="0"/>
              <a:t> + y</a:t>
            </a:r>
            <a:r>
              <a:rPr lang="en-US" baseline="30000" dirty="0" smtClean="0"/>
              <a:t>2</a:t>
            </a:r>
            <a:r>
              <a:rPr lang="en-US" dirty="0" smtClean="0"/>
              <a:t>).</a:t>
            </a:r>
          </a:p>
          <a:p>
            <a:pPr eaLnBrk="1" hangingPunct="1"/>
            <a:endParaRPr lang="en-US" dirty="0" smtClean="0"/>
          </a:p>
        </p:txBody>
      </p:sp>
    </p:spTree>
    <p:extLst>
      <p:ext uri="{BB962C8B-B14F-4D97-AF65-F5344CB8AC3E}">
        <p14:creationId xmlns:p14="http://schemas.microsoft.com/office/powerpoint/2010/main" val="2738420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7"/>
          <p:cNvSpPr>
            <a:spLocks noGrp="1" noChangeArrowheads="1"/>
          </p:cNvSpPr>
          <p:nvPr>
            <p:ph type="sldNum" sz="quarter" idx="5"/>
          </p:nvPr>
        </p:nvSpPr>
        <p:spPr>
          <a:noFill/>
        </p:spPr>
        <p:txBody>
          <a:bodyPr/>
          <a:lstStyle/>
          <a:p>
            <a:fld id="{61FD2B85-DA06-4689-8E1A-8654742F726F}" type="slidenum">
              <a:rPr lang="en-US" smtClean="0">
                <a:solidFill>
                  <a:srgbClr val="000000"/>
                </a:solidFill>
              </a:rPr>
              <a:pPr/>
              <a:t>34</a:t>
            </a:fld>
            <a:endParaRPr lang="en-US" dirty="0" smtClean="0">
              <a:solidFill>
                <a:srgbClr val="000000"/>
              </a:solidFill>
            </a:endParaRPr>
          </a:p>
        </p:txBody>
      </p:sp>
      <p:sp>
        <p:nvSpPr>
          <p:cNvPr id="5124" name="Rectangle 2"/>
          <p:cNvSpPr>
            <a:spLocks noGrp="1" noRot="1" noChangeAspect="1" noChangeArrowheads="1" noTextEdit="1"/>
          </p:cNvSpPr>
          <p:nvPr>
            <p:ph type="sldImg"/>
          </p:nvPr>
        </p:nvSpPr>
        <p:spPr>
          <a:xfrm>
            <a:off x="1011238" y="784225"/>
            <a:ext cx="5159375" cy="3870325"/>
          </a:xfrm>
          <a:ln/>
        </p:spPr>
      </p:sp>
      <p:sp>
        <p:nvSpPr>
          <p:cNvPr id="5125" name="Rectangle 3"/>
          <p:cNvSpPr>
            <a:spLocks noGrp="1" noChangeArrowheads="1"/>
          </p:cNvSpPr>
          <p:nvPr>
            <p:ph type="body" idx="1"/>
          </p:nvPr>
        </p:nvSpPr>
        <p:spPr>
          <a:xfrm>
            <a:off x="957351" y="4921167"/>
            <a:ext cx="5270111" cy="4660805"/>
          </a:xfrm>
          <a:noFill/>
          <a:ln/>
        </p:spPr>
        <p:txBody>
          <a:bodyPr/>
          <a:lstStyle/>
          <a:p>
            <a:pPr eaLnBrk="1" hangingPunct="1">
              <a:buFont typeface="Wingdings" pitchFamily="2" charset="2"/>
              <a:buNone/>
            </a:pPr>
            <a:r>
              <a:rPr lang="vi-VN" dirty="0" smtClean="0"/>
              <a:t>Xác suất tiêu diệt một mục tiêu điểm đối với chức năng sát thương cắt bánh quy có bán kính sát thương R bằng với xác suất trúng đích trong vòng tròn bán kính R, tức là Pd = P.Một khái niệm đồng hành với phạm vi và phạm vi có thể xảy ra lỗi chéo hoặc lỗi 50% là lỗi có thể xảy ra theo vòng tròn. Nếu biểu thị bán kính của một vòng tròn màthì ý nghĩa của bán kính như vậy là 50% của tất cả các điểm tác động đối với xác suất phá hủy p (x, y) = p (r) sẽ nằm trong bán kính này, r≤R0, và 50% còn lại sẽ rơi ra ngoài, . Bán kính này là sai số tròn có thể xảy ra (CEP) và đóng một vai trò rất quan trọng là đánh giá độ chính xác của bất kỳ hệ thống vũ khí nào.</a:t>
            </a:r>
            <a:endParaRPr lang="en-US" dirty="0" smtClean="0"/>
          </a:p>
          <a:p>
            <a:pPr eaLnBrk="1" hangingPunct="1">
              <a:buFont typeface="Wingdings" pitchFamily="2" charset="2"/>
              <a:buNone/>
            </a:pPr>
            <a:endParaRPr lang="en-US" dirty="0" smtClean="0"/>
          </a:p>
          <a:p>
            <a:pPr eaLnBrk="1" hangingPunct="1">
              <a:buFont typeface="Wingdings" pitchFamily="2" charset="2"/>
              <a:buNone/>
            </a:pPr>
            <a:r>
              <a:rPr lang="en-US" dirty="0" smtClean="0"/>
              <a:t>The </a:t>
            </a:r>
            <a:r>
              <a:rPr lang="en-US" dirty="0" smtClean="0"/>
              <a:t>probability of destruction of a point target for a cookie-cutter damage function with lethal radius </a:t>
            </a:r>
            <a:r>
              <a:rPr lang="en-US" i="1" dirty="0" smtClean="0"/>
              <a:t>R</a:t>
            </a:r>
            <a:r>
              <a:rPr lang="en-US" dirty="0" smtClean="0"/>
              <a:t> is the same as the probability of hit within a circle of radius </a:t>
            </a:r>
            <a:r>
              <a:rPr lang="en-US" i="1" dirty="0" smtClean="0"/>
              <a:t>R</a:t>
            </a:r>
            <a:r>
              <a:rPr lang="en-US" dirty="0" smtClean="0"/>
              <a:t>, i.e., </a:t>
            </a:r>
            <a:r>
              <a:rPr lang="en-US" i="1" dirty="0" smtClean="0"/>
              <a:t>P</a:t>
            </a:r>
            <a:r>
              <a:rPr lang="en-US" i="1" baseline="-25000" dirty="0" smtClean="0"/>
              <a:t>d</a:t>
            </a:r>
            <a:r>
              <a:rPr lang="en-US" dirty="0" smtClean="0"/>
              <a:t> = </a:t>
            </a:r>
            <a:r>
              <a:rPr lang="en-US" i="1" dirty="0" smtClean="0"/>
              <a:t>P</a:t>
            </a:r>
            <a:r>
              <a:rPr lang="en-US" dirty="0" smtClean="0"/>
              <a:t>.</a:t>
            </a:r>
          </a:p>
          <a:p>
            <a:pPr eaLnBrk="1" hangingPunct="1">
              <a:buFont typeface="Wingdings" pitchFamily="2" charset="2"/>
              <a:buNone/>
            </a:pPr>
            <a:endParaRPr lang="en-US" dirty="0" smtClean="0"/>
          </a:p>
          <a:p>
            <a:pPr eaLnBrk="1" hangingPunct="1"/>
            <a:r>
              <a:rPr lang="en-US" dirty="0" smtClean="0"/>
              <a:t>A companion concept to the range and cross-range probable error or the 50% error is the circular error probable.  If  denotes the radius of a circle for which</a:t>
            </a:r>
          </a:p>
          <a:p>
            <a:pPr eaLnBrk="1" hangingPunct="1"/>
            <a:r>
              <a:rPr lang="en-US" dirty="0" smtClean="0"/>
              <a:t>		</a:t>
            </a:r>
          </a:p>
          <a:p>
            <a:pPr eaLnBrk="1" hangingPunct="1"/>
            <a:r>
              <a:rPr lang="en-US" dirty="0" smtClean="0"/>
              <a:t>then the meaning of such a radius is that 50% of all the impact points for the probability destruction </a:t>
            </a:r>
            <a:r>
              <a:rPr lang="en-US" i="1" dirty="0" smtClean="0"/>
              <a:t>p</a:t>
            </a:r>
            <a:r>
              <a:rPr lang="en-US" dirty="0" smtClean="0"/>
              <a:t>(</a:t>
            </a:r>
            <a:r>
              <a:rPr lang="en-US" i="1" dirty="0" smtClean="0"/>
              <a:t>x,y</a:t>
            </a:r>
            <a:r>
              <a:rPr lang="en-US" dirty="0" smtClean="0"/>
              <a:t>) = </a:t>
            </a:r>
            <a:r>
              <a:rPr lang="en-US" i="1" dirty="0" smtClean="0"/>
              <a:t>p</a:t>
            </a:r>
            <a:r>
              <a:rPr lang="en-US" dirty="0" smtClean="0"/>
              <a:t>(</a:t>
            </a:r>
            <a:r>
              <a:rPr lang="en-US" i="1" dirty="0" smtClean="0"/>
              <a:t>r</a:t>
            </a:r>
            <a:r>
              <a:rPr lang="en-US" dirty="0" smtClean="0"/>
              <a:t>) will fall within this radius, </a:t>
            </a:r>
            <a:r>
              <a:rPr lang="en-US" i="1" dirty="0" smtClean="0"/>
              <a:t>r</a:t>
            </a:r>
            <a:r>
              <a:rPr lang="en-US" i="1" dirty="0" smtClean="0">
                <a:cs typeface="Arial" charset="0"/>
              </a:rPr>
              <a:t>≤R</a:t>
            </a:r>
            <a:r>
              <a:rPr lang="en-US" baseline="-25000" dirty="0" smtClean="0">
                <a:cs typeface="Arial" charset="0"/>
              </a:rPr>
              <a:t>0</a:t>
            </a:r>
            <a:r>
              <a:rPr lang="en-US" dirty="0" smtClean="0"/>
              <a:t>, and the remaining 50% will fall outside, .  This radius is the </a:t>
            </a:r>
            <a:r>
              <a:rPr lang="en-US" b="1" dirty="0" smtClean="0"/>
              <a:t>circular error probable</a:t>
            </a:r>
            <a:r>
              <a:rPr lang="en-US" dirty="0" smtClean="0"/>
              <a:t> (CEP) and plays a very important role is assessing the accuracy of any weapon system.</a:t>
            </a:r>
          </a:p>
          <a:p>
            <a:pPr eaLnBrk="1" hangingPunct="1"/>
            <a:endParaRPr lang="en-US" dirty="0" smtClean="0"/>
          </a:p>
        </p:txBody>
      </p:sp>
      <p:sp>
        <p:nvSpPr>
          <p:cNvPr id="5126" name="Rectangle 4"/>
          <p:cNvSpPr>
            <a:spLocks noChangeArrowheads="1"/>
          </p:cNvSpPr>
          <p:nvPr/>
        </p:nvSpPr>
        <p:spPr bwMode="auto">
          <a:xfrm>
            <a:off x="0" y="-184666"/>
            <a:ext cx="184731" cy="369332"/>
          </a:xfrm>
          <a:prstGeom prst="rect">
            <a:avLst/>
          </a:prstGeom>
          <a:noFill/>
          <a:ln w="12700">
            <a:noFill/>
            <a:miter lim="800000"/>
            <a:headEnd/>
            <a:tailEnd/>
          </a:ln>
        </p:spPr>
        <p:txBody>
          <a:bodyPr wrap="none" anchor="ctr">
            <a:spAutoFit/>
          </a:bodyPr>
          <a:lstStyle/>
          <a:p>
            <a:pPr eaLnBrk="0" fontAlgn="base" hangingPunct="0">
              <a:spcBef>
                <a:spcPct val="0"/>
              </a:spcBef>
              <a:spcAft>
                <a:spcPct val="0"/>
              </a:spcAft>
            </a:pPr>
            <a:endParaRPr lang="en-US" dirty="0">
              <a:solidFill>
                <a:srgbClr val="000000"/>
              </a:solidFill>
              <a:latin typeface="Arial" charset="0"/>
            </a:endParaRPr>
          </a:p>
        </p:txBody>
      </p:sp>
      <p:graphicFrame>
        <p:nvGraphicFramePr>
          <p:cNvPr id="5122" name="Object 5"/>
          <p:cNvGraphicFramePr>
            <a:graphicFrameLocks noChangeAspect="1"/>
          </p:cNvGraphicFramePr>
          <p:nvPr/>
        </p:nvGraphicFramePr>
        <p:xfrm>
          <a:off x="2329451" y="5397353"/>
          <a:ext cx="1877282" cy="548129"/>
        </p:xfrm>
        <a:graphic>
          <a:graphicData uri="http://schemas.openxmlformats.org/presentationml/2006/ole">
            <mc:AlternateContent xmlns:mc="http://schemas.openxmlformats.org/markup-compatibility/2006">
              <mc:Choice xmlns:v="urn:schemas-microsoft-com:vml" Requires="v">
                <p:oleObj spid="_x0000_s8225" name="Equation" r:id="rId4" imgW="1790700" imgH="482600" progId="Equation.3">
                  <p:embed/>
                </p:oleObj>
              </mc:Choice>
              <mc:Fallback>
                <p:oleObj name="Equation" r:id="rId4" imgW="1790700" imgH="482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9451" y="5397353"/>
                        <a:ext cx="1877282" cy="5481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32493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4AD0A373-47DB-4E91-A382-038EAD891FB6}" type="slidenum">
              <a:rPr lang="en-US" smtClean="0">
                <a:solidFill>
                  <a:srgbClr val="000000"/>
                </a:solidFill>
              </a:rPr>
              <a:pPr/>
              <a:t>35</a:t>
            </a:fld>
            <a:endParaRPr lang="en-US" dirty="0" smtClean="0">
              <a:solidFill>
                <a:srgbClr val="000000"/>
              </a:solidFill>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rtl="0"/>
            <a:r>
              <a:rPr lang="vi-VN" sz="1200" kern="1200" dirty="0" smtClean="0">
                <a:solidFill>
                  <a:schemeClr val="tx1"/>
                </a:solidFill>
                <a:effectLst/>
                <a:latin typeface="+mn-lt"/>
                <a:ea typeface="+mn-ea"/>
                <a:cs typeface="+mn-cs"/>
              </a:rPr>
              <a:t>Sau khi thu được các giá trị loại trừ lẫn nhau, việc chọn các hiệu ứng tiêu diệt chỉ là một vấn đề đơn giản khi sử dụng một lần rút số ngẫu nhiên duy nhất được áp dụng cho các hạng mục tiêu diệt. Đơn giản hóa kiểu này thường được thực hiện trên dữ liệu thực nghiệm được sử dụng trong mô phỏng. Biểu mẫu mà dữ liệu được thu thập không nhất thiết phải là biểu mẫu được sử dụng tốt nhất trong mô phỏng. Lưu ý rằng chúng tôi đã cố gắng xếp quân Pk từ ít gây chết người nhất đến chết nhiều nhất. Nếu điều này có thể được thực hiện, thì sẽ dễ dàng hơn khi áp dụng công cụ sửa đổi Pk trực tiếp cho Pk và tiếp tục sử dụng phương trình này. Ví dụ về các bổ ngữ có thể là đêm, mưa, dập tắt lửa, mệt mỏi, v.v. </a:t>
            </a:r>
          </a:p>
          <a:p>
            <a:pPr eaLnBrk="1" hangingPunct="1"/>
            <a:endParaRPr lang="en-US" dirty="0" smtClean="0"/>
          </a:p>
          <a:p>
            <a:pPr eaLnBrk="1" hangingPunct="1"/>
            <a:endParaRPr lang="en-US" dirty="0" smtClean="0"/>
          </a:p>
          <a:p>
            <a:pPr eaLnBrk="1" hangingPunct="1"/>
            <a:r>
              <a:rPr lang="en-US" dirty="0" smtClean="0"/>
              <a:t>Once </a:t>
            </a:r>
            <a:r>
              <a:rPr lang="en-US" dirty="0" smtClean="0"/>
              <a:t>mutually exclusive values are obtained, it is a simple matter to select the kill effects using a single random number draw that is applied to the kill categories. Simplifications of this sort are often performed on empirical data that is used in simulations. The form in which the data is collected is not necessarily the form best used in the simulation.</a:t>
            </a:r>
          </a:p>
          <a:p>
            <a:pPr eaLnBrk="1" hangingPunct="1"/>
            <a:endParaRPr lang="en-US" dirty="0" smtClean="0"/>
          </a:p>
          <a:p>
            <a:pPr eaLnBrk="1" hangingPunct="1"/>
            <a:r>
              <a:rPr lang="en-US" dirty="0" smtClean="0"/>
              <a:t>Notice that we have attempted to stack the Pk’s from least lethal to most lethal. If this can be done, then it is easier to apply a Pk modifier directly to the Pk and continue using this equation. Examples of modifiers might ne night, rain, suppressing fire, fatigue, etc.</a:t>
            </a:r>
          </a:p>
        </p:txBody>
      </p:sp>
    </p:spTree>
    <p:extLst>
      <p:ext uri="{BB962C8B-B14F-4D97-AF65-F5344CB8AC3E}">
        <p14:creationId xmlns:p14="http://schemas.microsoft.com/office/powerpoint/2010/main" val="20856943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655B44E1-9170-4858-B19B-C67C19411F22}" type="slidenum">
              <a:rPr lang="en-US" smtClean="0">
                <a:solidFill>
                  <a:srgbClr val="000000"/>
                </a:solidFill>
              </a:rPr>
              <a:pPr/>
              <a:t>36</a:t>
            </a:fld>
            <a:endParaRPr lang="en-US" dirty="0" smtClean="0">
              <a:solidFill>
                <a:srgbClr val="000000"/>
              </a:solidFill>
            </a:endParaRPr>
          </a:p>
        </p:txBody>
      </p:sp>
      <p:sp>
        <p:nvSpPr>
          <p:cNvPr id="118787" name="Rectangle 2"/>
          <p:cNvSpPr>
            <a:spLocks noGrp="1" noRot="1" noChangeAspect="1" noChangeArrowheads="1" noTextEdit="1"/>
          </p:cNvSpPr>
          <p:nvPr>
            <p:ph type="sldImg"/>
          </p:nvPr>
        </p:nvSpPr>
        <p:spPr>
          <a:xfrm>
            <a:off x="1011238" y="784225"/>
            <a:ext cx="5159375" cy="3870325"/>
          </a:xfrm>
          <a:ln/>
        </p:spPr>
      </p:sp>
      <p:sp>
        <p:nvSpPr>
          <p:cNvPr id="118788" name="Rectangle 3"/>
          <p:cNvSpPr>
            <a:spLocks noGrp="1" noChangeArrowheads="1"/>
          </p:cNvSpPr>
          <p:nvPr>
            <p:ph type="body" idx="1"/>
          </p:nvPr>
        </p:nvSpPr>
        <p:spPr>
          <a:xfrm>
            <a:off x="957351" y="4921167"/>
            <a:ext cx="5270111" cy="4660805"/>
          </a:xfrm>
          <a:noFill/>
          <a:ln/>
        </p:spPr>
        <p:txBody>
          <a:bodyPr/>
          <a:lstStyle/>
          <a:p>
            <a:pPr eaLnBrk="1" hangingPunct="1"/>
            <a:r>
              <a:rPr lang="vi-VN" dirty="0" smtClean="0"/>
              <a:t>Xe chiến đấu bộ binh (IFV) có mặt trước như sau:Một cú đánh ở khu vực 1 sẽ    sản xuất hỏa lực tiêu diệt.Một cú đánh ở khu vực 2 sẽ    tạo ra một vụ giết người thảm khốc.Một cú đánh ở khu vực 3 sẽ    tạo ra một tiêu diệt di động.Một cú hit trong các lĩnh vực khác sẽ    không tạo ra hiệu ứng vĩnh viễn.</a:t>
            </a:r>
            <a:endParaRPr lang="en-US" dirty="0" smtClean="0"/>
          </a:p>
        </p:txBody>
      </p:sp>
    </p:spTree>
    <p:extLst>
      <p:ext uri="{BB962C8B-B14F-4D97-AF65-F5344CB8AC3E}">
        <p14:creationId xmlns:p14="http://schemas.microsoft.com/office/powerpoint/2010/main" val="15836077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28FFAEC6-5093-4E4E-8BE1-381F9E07EF6C}" type="slidenum">
              <a:rPr lang="en-US" smtClean="0">
                <a:solidFill>
                  <a:srgbClr val="000000"/>
                </a:solidFill>
              </a:rPr>
              <a:pPr/>
              <a:t>37</a:t>
            </a:fld>
            <a:endParaRPr lang="en-US" dirty="0" smtClean="0">
              <a:solidFill>
                <a:srgbClr val="000000"/>
              </a:solidFill>
            </a:endParaRPr>
          </a:p>
        </p:txBody>
      </p:sp>
      <p:sp>
        <p:nvSpPr>
          <p:cNvPr id="119811" name="Rectangle 2"/>
          <p:cNvSpPr>
            <a:spLocks noGrp="1" noRot="1" noChangeAspect="1" noChangeArrowheads="1" noTextEdit="1"/>
          </p:cNvSpPr>
          <p:nvPr>
            <p:ph type="sldImg"/>
          </p:nvPr>
        </p:nvSpPr>
        <p:spPr>
          <a:xfrm>
            <a:off x="1011238" y="784225"/>
            <a:ext cx="5159375" cy="3870325"/>
          </a:xfrm>
          <a:ln/>
        </p:spPr>
      </p:sp>
      <p:sp>
        <p:nvSpPr>
          <p:cNvPr id="119812" name="Rectangle 3"/>
          <p:cNvSpPr>
            <a:spLocks noGrp="1" noChangeArrowheads="1"/>
          </p:cNvSpPr>
          <p:nvPr>
            <p:ph type="body" idx="1"/>
          </p:nvPr>
        </p:nvSpPr>
        <p:spPr>
          <a:xfrm>
            <a:off x="957351" y="4921167"/>
            <a:ext cx="5270111" cy="4660805"/>
          </a:xfrm>
          <a:noFill/>
          <a:ln/>
        </p:spPr>
        <p:txBody>
          <a:bodyPr/>
          <a:lstStyle/>
          <a:p>
            <a:pPr eaLnBrk="1" hangingPunct="1"/>
            <a:endParaRPr lang="en-US" dirty="0" smtClean="0"/>
          </a:p>
        </p:txBody>
      </p:sp>
    </p:spTree>
    <p:extLst>
      <p:ext uri="{BB962C8B-B14F-4D97-AF65-F5344CB8AC3E}">
        <p14:creationId xmlns:p14="http://schemas.microsoft.com/office/powerpoint/2010/main" val="1410379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1AD0A8C-A1EE-4470-A993-76E5A988FDD0}" type="slidenum">
              <a:rPr lang="en-US" smtClean="0">
                <a:solidFill>
                  <a:srgbClr val="000000"/>
                </a:solidFill>
              </a:rPr>
              <a:pPr>
                <a:defRPr/>
              </a:pPr>
              <a:t>38</a:t>
            </a:fld>
            <a:endParaRPr lang="en-US" dirty="0">
              <a:solidFill>
                <a:srgbClr val="000000"/>
              </a:solidFill>
            </a:endParaRPr>
          </a:p>
        </p:txBody>
      </p:sp>
    </p:spTree>
    <p:extLst>
      <p:ext uri="{BB962C8B-B14F-4D97-AF65-F5344CB8AC3E}">
        <p14:creationId xmlns:p14="http://schemas.microsoft.com/office/powerpoint/2010/main" val="11978704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3FFF8362-CA9F-47D4-ABE7-D39FB1E57563}" type="slidenum">
              <a:rPr lang="en-US" smtClean="0">
                <a:solidFill>
                  <a:srgbClr val="000000"/>
                </a:solidFill>
              </a:rPr>
              <a:pPr/>
              <a:t>39</a:t>
            </a:fld>
            <a:endParaRPr lang="en-US" dirty="0" smtClean="0">
              <a:solidFill>
                <a:srgbClr val="000000"/>
              </a:solidFill>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pPr eaLnBrk="1" hangingPunct="1"/>
            <a:r>
              <a:rPr lang="en-US" sz="1100" dirty="0" smtClean="0"/>
              <a:t>History: The British engineer F.W. Lanchester (1914) developed this theory based on World War I aircraft engagements to explain why concentration of forces was useful in modern warfare.</a:t>
            </a:r>
          </a:p>
          <a:p>
            <a:pPr eaLnBrk="1" hangingPunct="1"/>
            <a:r>
              <a:rPr lang="en-US" sz="1100" dirty="0" smtClean="0"/>
              <a:t>The original formulation was in terms of two models, called the </a:t>
            </a:r>
            <a:r>
              <a:rPr lang="en-US" sz="1100" u="sng" dirty="0" smtClean="0"/>
              <a:t>square law  </a:t>
            </a:r>
            <a:r>
              <a:rPr lang="en-US" sz="1100" dirty="0" smtClean="0"/>
              <a:t>and the </a:t>
            </a:r>
            <a:r>
              <a:rPr lang="en-US" sz="1100" u="sng" dirty="0" smtClean="0"/>
              <a:t>linear law</a:t>
            </a:r>
            <a:r>
              <a:rPr lang="en-US" sz="1100" dirty="0" smtClean="0"/>
              <a:t>.  Many extensions and modifications have been proposed to add robustness and detail. </a:t>
            </a:r>
          </a:p>
          <a:p>
            <a:pPr eaLnBrk="1" hangingPunct="1"/>
            <a:r>
              <a:rPr lang="en-US" sz="1100" dirty="0" smtClean="0"/>
              <a:t>This model underlies many low-resolution and medium-resolution combat models. Similar forms also apply to models of biological populations in ecology.</a:t>
            </a:r>
          </a:p>
          <a:p>
            <a:pPr eaLnBrk="1" hangingPunct="1"/>
            <a:endParaRPr lang="en-US" sz="1100" dirty="0" smtClean="0"/>
          </a:p>
          <a:p>
            <a:pPr eaLnBrk="1" hangingPunct="1"/>
            <a:r>
              <a:rPr lang="en-US" sz="1100" dirty="0" smtClean="0"/>
              <a:t>Assume that the combat casualty rate for the </a:t>
            </a:r>
            <a:r>
              <a:rPr lang="en-US" sz="1100" i="1" dirty="0" smtClean="0"/>
              <a:t>X</a:t>
            </a:r>
            <a:r>
              <a:rPr lang="en-US" sz="1100" dirty="0" smtClean="0"/>
              <a:t> force is proportional to the strength of the </a:t>
            </a:r>
            <a:r>
              <a:rPr lang="en-US" sz="1100" i="1" dirty="0" smtClean="0"/>
              <a:t>Y</a:t>
            </a:r>
            <a:r>
              <a:rPr lang="en-US" sz="1100" dirty="0" smtClean="0"/>
              <a:t> force. We will ignore all other factors in our initial model so that the rate of change in  is</a:t>
            </a:r>
          </a:p>
          <a:p>
            <a:pPr eaLnBrk="1" hangingPunct="1"/>
            <a:r>
              <a:rPr lang="en-US" sz="1100" dirty="0" smtClean="0"/>
              <a:t>		</a:t>
            </a:r>
            <a:r>
              <a:rPr lang="en-US" sz="1100" i="1" dirty="0" smtClean="0"/>
              <a:t>dx/dt </a:t>
            </a:r>
            <a:r>
              <a:rPr lang="en-US" sz="1100" dirty="0" smtClean="0"/>
              <a:t>= -</a:t>
            </a:r>
            <a:r>
              <a:rPr lang="en-US" sz="1100" i="1" dirty="0" smtClean="0"/>
              <a:t>ay</a:t>
            </a:r>
            <a:r>
              <a:rPr lang="en-US" sz="1100" dirty="0" smtClean="0"/>
              <a:t>	, </a:t>
            </a:r>
            <a:r>
              <a:rPr lang="en-US" sz="1100" i="1" dirty="0" smtClean="0"/>
              <a:t>a</a:t>
            </a:r>
            <a:r>
              <a:rPr lang="en-US" sz="1100" dirty="0" smtClean="0"/>
              <a:t> &gt; 0 				</a:t>
            </a:r>
          </a:p>
          <a:p>
            <a:pPr eaLnBrk="1" hangingPunct="1"/>
            <a:r>
              <a:rPr lang="en-US" sz="1100" dirty="0" smtClean="0"/>
              <a:t>The positive constant </a:t>
            </a:r>
            <a:r>
              <a:rPr lang="en-US" sz="1100" i="1" dirty="0" smtClean="0"/>
              <a:t>a</a:t>
            </a:r>
            <a:r>
              <a:rPr lang="en-US" sz="1100" dirty="0" smtClean="0"/>
              <a:t> in this equation is called the </a:t>
            </a:r>
            <a:r>
              <a:rPr lang="en-US" sz="1100" i="1" dirty="0" smtClean="0"/>
              <a:t>antitank weapon kill rate</a:t>
            </a:r>
            <a:r>
              <a:rPr lang="en-US" sz="1100" dirty="0" smtClean="0"/>
              <a:t> or </a:t>
            </a:r>
            <a:r>
              <a:rPr lang="en-US" sz="1100" i="1" dirty="0" smtClean="0"/>
              <a:t>attrition-rate coefficient</a:t>
            </a:r>
            <a:r>
              <a:rPr lang="en-US" sz="1100" dirty="0" smtClean="0"/>
              <a:t> and reflects the degree to which a single antitank weapon can destroy tanks.  </a:t>
            </a:r>
          </a:p>
          <a:p>
            <a:pPr eaLnBrk="1" hangingPunct="1"/>
            <a:r>
              <a:rPr lang="en-US" sz="1100" dirty="0" smtClean="0"/>
              <a:t>Simplest assumption: the loss rate is proportional to the number of firers.  </a:t>
            </a:r>
          </a:p>
          <a:p>
            <a:pPr eaLnBrk="1" hangingPunct="1"/>
            <a:r>
              <a:rPr lang="en-US" sz="1100" dirty="0" smtClean="0"/>
              <a:t>Under similar assumptions, the rate of change in the Y force is given by</a:t>
            </a:r>
          </a:p>
          <a:p>
            <a:pPr eaLnBrk="1" hangingPunct="1"/>
            <a:r>
              <a:rPr lang="en-US" sz="1100" dirty="0" smtClean="0"/>
              <a:t>		</a:t>
            </a:r>
            <a:r>
              <a:rPr lang="en-US" sz="1100" i="1" dirty="0" smtClean="0"/>
              <a:t>dy/dt </a:t>
            </a:r>
            <a:r>
              <a:rPr lang="en-US" sz="1100" dirty="0" smtClean="0"/>
              <a:t>= -</a:t>
            </a:r>
            <a:r>
              <a:rPr lang="en-US" sz="1100" i="1" dirty="0" smtClean="0"/>
              <a:t>bx</a:t>
            </a:r>
            <a:r>
              <a:rPr lang="en-US" sz="1100" dirty="0" smtClean="0"/>
              <a:t>	, </a:t>
            </a:r>
            <a:r>
              <a:rPr lang="en-US" sz="1100" i="1" dirty="0" smtClean="0"/>
              <a:t>b</a:t>
            </a:r>
            <a:r>
              <a:rPr lang="en-US" sz="1100" dirty="0" smtClean="0"/>
              <a:t> &gt; 0 				</a:t>
            </a:r>
          </a:p>
          <a:p>
            <a:pPr eaLnBrk="1" hangingPunct="1"/>
            <a:r>
              <a:rPr lang="en-US" sz="1100" dirty="0" smtClean="0"/>
              <a:t>Here the constant </a:t>
            </a:r>
            <a:r>
              <a:rPr lang="en-US" sz="1100" i="1" dirty="0" smtClean="0"/>
              <a:t>b</a:t>
            </a:r>
            <a:r>
              <a:rPr lang="en-US" sz="1100" dirty="0" smtClean="0"/>
              <a:t> indicates the degree to which a single tank can destroy antitank weapons.  The autonomous system given by these two equations, together with the initial strength levels, is called a Lanchester-type combat model.</a:t>
            </a:r>
          </a:p>
          <a:p>
            <a:pPr eaLnBrk="1" hangingPunct="1"/>
            <a:endParaRPr lang="en-US" sz="1100" dirty="0" smtClean="0"/>
          </a:p>
        </p:txBody>
      </p:sp>
    </p:spTree>
    <p:extLst>
      <p:ext uri="{BB962C8B-B14F-4D97-AF65-F5344CB8AC3E}">
        <p14:creationId xmlns:p14="http://schemas.microsoft.com/office/powerpoint/2010/main" val="12656508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9D97E6C4-088C-40D2-9E2B-CD8377221B2C}" type="slidenum">
              <a:rPr lang="en-US" smtClean="0">
                <a:solidFill>
                  <a:srgbClr val="000000"/>
                </a:solidFill>
              </a:rPr>
              <a:pPr/>
              <a:t>40</a:t>
            </a:fld>
            <a:endParaRPr lang="en-US" dirty="0" smtClean="0">
              <a:solidFill>
                <a:srgbClr val="000000"/>
              </a:solidFill>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pPr eaLnBrk="1" hangingPunct="1"/>
            <a:endParaRPr lang="en-US" sz="1100" dirty="0" smtClean="0"/>
          </a:p>
          <a:p>
            <a:pPr eaLnBrk="1" hangingPunct="1"/>
            <a:r>
              <a:rPr lang="vi-VN" sz="1100" dirty="0" smtClean="0"/>
              <a:t>Các pít-tông liền nhau</a:t>
            </a:r>
          </a:p>
          <a:p>
            <a:pPr eaLnBrk="1" hangingPunct="1"/>
            <a:r>
              <a:rPr lang="en-US" sz="1100" dirty="0" err="1" smtClean="0"/>
              <a:t>Nhóm</a:t>
            </a:r>
            <a:r>
              <a:rPr lang="en-US" sz="1100" dirty="0" smtClean="0"/>
              <a:t> </a:t>
            </a:r>
            <a:r>
              <a:rPr lang="en-US" sz="1100" dirty="0" err="1" smtClean="0"/>
              <a:t>chiến</a:t>
            </a:r>
            <a:r>
              <a:rPr lang="en-US" sz="1100" dirty="0" smtClean="0"/>
              <a:t> </a:t>
            </a:r>
            <a:r>
              <a:rPr lang="en-US" sz="1100" dirty="0" err="1" smtClean="0"/>
              <a:t>đấu</a:t>
            </a:r>
            <a:r>
              <a:rPr lang="en-US" sz="1100" dirty="0" smtClean="0"/>
              <a:t> </a:t>
            </a:r>
            <a:r>
              <a:rPr lang="en-US" sz="1100" dirty="0" err="1" smtClean="0"/>
              <a:t>tổng</a:t>
            </a:r>
            <a:r>
              <a:rPr lang="en-US" sz="1100" dirty="0" smtClean="0"/>
              <a:t> </a:t>
            </a:r>
            <a:r>
              <a:rPr lang="en-US" sz="1100" dirty="0" err="1" smtClean="0"/>
              <a:t>hợp</a:t>
            </a:r>
            <a:endParaRPr lang="en-US" sz="1100" dirty="0" smtClean="0"/>
          </a:p>
          <a:p>
            <a:pPr eaLnBrk="1" hangingPunct="1"/>
            <a:endParaRPr lang="en-US" sz="1100" dirty="0" smtClean="0"/>
          </a:p>
          <a:p>
            <a:pPr eaLnBrk="1" hangingPunct="1"/>
            <a:r>
              <a:rPr lang="vi-VN" sz="1100" dirty="0" smtClean="0"/>
              <a:t>Tiêu hao lực tổng hợp</a:t>
            </a:r>
          </a:p>
          <a:p>
            <a:pPr eaLnBrk="1" hangingPunct="1"/>
            <a:r>
              <a:rPr lang="vi-VN" sz="1100" dirty="0" smtClean="0"/>
              <a:t>Khoảng cách từ giữa ảnh hưởng đến công suất và tiêu hao</a:t>
            </a:r>
          </a:p>
          <a:p>
            <a:pPr eaLnBrk="1" hangingPunct="1"/>
            <a:r>
              <a:rPr lang="vi-VN" sz="1100" dirty="0" smtClean="0"/>
              <a:t>Các đơn vị tích lũy khi piston di chuyển</a:t>
            </a:r>
          </a:p>
          <a:p>
            <a:pPr eaLnBrk="1" hangingPunct="1"/>
            <a:r>
              <a:rPr lang="vi-VN" sz="1100" dirty="0" smtClean="0"/>
              <a:t>Yêu cầu rút tiền rõ ràng</a:t>
            </a:r>
            <a:endParaRPr lang="en-US" sz="1100" dirty="0" smtClean="0"/>
          </a:p>
          <a:p>
            <a:pPr eaLnBrk="1" hangingPunct="1"/>
            <a:endParaRPr lang="en-US" sz="1100" dirty="0" smtClean="0"/>
          </a:p>
          <a:p>
            <a:pPr eaLnBrk="1" hangingPunct="1"/>
            <a:r>
              <a:rPr lang="vi-VN" sz="1100" dirty="0" smtClean="0"/>
              <a:t>Joshua Epstein tại Viện Brookings đã tìm kiếm một mức độ đại diện rất trừu tượng cho các cuộc giao tranh thực lực. Ông muốn giảm thiểu số lượng tính toán mục tiêu vũ khí để đưa ra giải pháp cho các mô hình cấp rạp rất lớn. Ông đã tạo ra các nhóm chiến đấu được gọi là "pít-tông". Các pít-tông này di chuyển theo các rãnh vô hình bao phủ toàn bộ chiến trường. Chiến đấu được tính toán giữa các lực tích lũy ở mỗi bên của piston. Các bộ phận hoạt động hiệu quả hơn và dễ bị tổn thương hơn nếu chúng di chuyển về phía trước của piston.</a:t>
            </a:r>
          </a:p>
          <a:p>
            <a:pPr eaLnBrk="1" hangingPunct="1"/>
            <a:endParaRPr lang="vi-VN" sz="1100" dirty="0" smtClean="0"/>
          </a:p>
          <a:p>
            <a:pPr eaLnBrk="1" hangingPunct="1"/>
            <a:r>
              <a:rPr lang="vi-VN" sz="1100" dirty="0" smtClean="0"/>
              <a:t>Khi tiêu hao xảy ra, một bên trở nên yếu hơn và piston trượt theo hướng đó, thể hiện thành công trong việc đẩy lùi kẻ thù. Tuy nhiên, điều này dẫn đến việc pít-tông tích lũy các lực ngay sau nó, tăng cường lực bên mất, dừng chuyển động của pít-tông, và có thể ép nó theo hướng khác.</a:t>
            </a:r>
          </a:p>
          <a:p>
            <a:pPr eaLnBrk="1" hangingPunct="1"/>
            <a:endParaRPr lang="vi-VN" sz="1100" dirty="0" smtClean="0"/>
          </a:p>
          <a:p>
            <a:pPr eaLnBrk="1" hangingPunct="1"/>
            <a:r>
              <a:rPr lang="vi-VN" sz="1100" dirty="0" smtClean="0"/>
              <a:t>Một ngụ ý của loại mô hình này là, vì piston là phương pháp duy nhất để mô hình hóa chiến đấu, nên các đơn vị màu xanh và đỏ phải được ngăn chặn chạm trán trực tiếp với nhau. Điều này thường được thực hiện bằng cách áp dụng các yếu tố "ma sát" giữ cho các piston tiếp giáp với nhau, loại bỏ các lỗ hổng mà đơn vị địch có thể vượt qua.</a:t>
            </a:r>
          </a:p>
          <a:p>
            <a:pPr eaLnBrk="1" hangingPunct="1"/>
            <a:endParaRPr lang="vi-VN" sz="1100" dirty="0" smtClean="0"/>
          </a:p>
          <a:p>
            <a:pPr eaLnBrk="1" hangingPunct="1"/>
            <a:r>
              <a:rPr lang="vi-VN" sz="1100" dirty="0" smtClean="0"/>
              <a:t>Thunder là một mô phỏng sử dụng piston. Trong mô hình THUNDER, các yếu tố chiến tranh trên bộ là xác định, dựa trên mô hình piston tuyến tính đơn giản. Sức mạnh trong chiến tranh trên bộ được tính toán bằng cách sử dụng mô hình Hiệu chỉnh độ tin cậy (ATCAL) do Cơ quan phân tích khái niệm quân đội Hoa Kỳ phát triển.</a:t>
            </a:r>
            <a:endParaRPr lang="en-US" sz="1100" dirty="0" smtClean="0"/>
          </a:p>
          <a:p>
            <a:pPr eaLnBrk="1" hangingPunct="1"/>
            <a:r>
              <a:rPr lang="en-US" sz="1100" dirty="0" smtClean="0"/>
              <a:t>Joshua </a:t>
            </a:r>
            <a:r>
              <a:rPr lang="en-US" sz="1100" dirty="0" smtClean="0"/>
              <a:t>Epstein at the Brookings Institute sought a very abstract level of representation for force-on-force engagements. He wanted to minimize the number of weapon-target calculations in order to arrive at solutions for very large theater level models. He created combat groups that came to be referred to as “pistons.” These pistons travel in invisible tracks that cover the entire battlefield. Combat is calculated between the accumulated forces in each side of the piston. Units are more effective and more vulnerable if they move toward the front of the piston.</a:t>
            </a:r>
          </a:p>
          <a:p>
            <a:pPr eaLnBrk="1" hangingPunct="1"/>
            <a:endParaRPr lang="en-US" sz="1100" dirty="0" smtClean="0"/>
          </a:p>
          <a:p>
            <a:pPr eaLnBrk="1" hangingPunct="1"/>
            <a:r>
              <a:rPr lang="en-US" sz="1100" dirty="0" smtClean="0"/>
              <a:t>As attrition occurs, one side becomes weaker and the piston slides in that direction, representing success at pushing the enemy back. However, this results in the piston accumulating forces that were immediately behind it, strengthening the losing side, stopping the movement of the piston, and perhaps forcing it in the other direction.</a:t>
            </a:r>
          </a:p>
          <a:p>
            <a:pPr eaLnBrk="1" hangingPunct="1"/>
            <a:endParaRPr lang="en-US" sz="1100" dirty="0" smtClean="0"/>
          </a:p>
          <a:p>
            <a:pPr eaLnBrk="1" hangingPunct="1"/>
            <a:r>
              <a:rPr lang="en-US" sz="1100" dirty="0" smtClean="0"/>
              <a:t>One implication of this type of model is that, since the piston is the sole method for combat modeling, blue and red units must be prevented from encountering each other directly. This is usually done by applying “friction” factors which keep the pistons contiguous with each other, eliminating holes through which enemy units could pass.</a:t>
            </a:r>
          </a:p>
          <a:p>
            <a:pPr eaLnBrk="1" hangingPunct="1"/>
            <a:endParaRPr lang="en-US" sz="1100" dirty="0" smtClean="0"/>
          </a:p>
          <a:p>
            <a:pPr eaLnBrk="1" hangingPunct="1"/>
            <a:r>
              <a:rPr lang="en-US" sz="1100" dirty="0" smtClean="0"/>
              <a:t>Thunder is a simulation that uses pistons. In the THUNDER model, ground war elements are deterministic, based on a simple linear piston model. Attrition in the ground war is calculated using the Attrition Calibration (ATCAL) model developed by the U.S. Army Concepts Analysis Agency.</a:t>
            </a:r>
          </a:p>
        </p:txBody>
      </p:sp>
    </p:spTree>
    <p:extLst>
      <p:ext uri="{BB962C8B-B14F-4D97-AF65-F5344CB8AC3E}">
        <p14:creationId xmlns:p14="http://schemas.microsoft.com/office/powerpoint/2010/main" val="284799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C44180A-9195-42E9-872F-B516040D383F}" type="slidenum">
              <a:rPr lang="en-US" smtClean="0">
                <a:solidFill>
                  <a:srgbClr val="000000"/>
                </a:solidFill>
              </a:rPr>
              <a:pPr/>
              <a:t>5</a:t>
            </a:fld>
            <a:endParaRPr lang="en-US" dirty="0" smtClean="0">
              <a:solidFill>
                <a:srgbClr val="000000"/>
              </a:solidFill>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smtClean="0"/>
              <a:t>Environmental details may be necessary for their impact on perception.  In this particular situation, it may be important for the environment to hide targets and present an accurate visual scene, but no models for direct vehicle interaction with the terrain are required.  This type of high-level terrain visualization was predominant when the customer for virtual simulations was the Air Force fighter community.</a:t>
            </a:r>
          </a:p>
          <a:p>
            <a:pPr eaLnBrk="1" hangingPunct="1"/>
            <a:endParaRPr lang="en-US" dirty="0" smtClean="0"/>
          </a:p>
          <a:p>
            <a:pPr eaLnBrk="1" hangingPunct="1"/>
            <a:r>
              <a:rPr lang="en-US" dirty="0" smtClean="0"/>
              <a:t>When ground vehicles and helicopters brought ground combat into the virtual world, the requirements for terrain and feature detail increased dramatically.  It is essential that surface appearance and trafficability be captured for roads, fields, mountains, riverbeds, and other surface types.  Trees must be drawn individually in the foreground and as masses in the background.  Buildings are now complex structures that include both external and internal features.</a:t>
            </a:r>
          </a:p>
          <a:p>
            <a:pPr eaLnBrk="1" hangingPunct="1"/>
            <a:endParaRPr lang="en-US" dirty="0" smtClean="0"/>
          </a:p>
        </p:txBody>
      </p:sp>
    </p:spTree>
    <p:extLst>
      <p:ext uri="{BB962C8B-B14F-4D97-AF65-F5344CB8AC3E}">
        <p14:creationId xmlns:p14="http://schemas.microsoft.com/office/powerpoint/2010/main" val="14108458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fld id="{1A6BD92D-F8B9-436E-8C11-AEBB266DF050}" type="slidenum">
              <a:rPr lang="en-US" smtClean="0">
                <a:solidFill>
                  <a:srgbClr val="000000"/>
                </a:solidFill>
              </a:rPr>
              <a:pPr/>
              <a:t>41</a:t>
            </a:fld>
            <a:endParaRPr lang="en-US" dirty="0" smtClean="0">
              <a:solidFill>
                <a:srgbClr val="000000"/>
              </a:solidFill>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pPr eaLnBrk="1" hangingPunct="1"/>
            <a:r>
              <a:rPr lang="vi-VN" sz="1100" dirty="0" smtClean="0"/>
              <a:t>TƯỞNG:Tổng kết hiệu quả trong chiến đấu bằng một thước đo vô hướng duy nhất về sức mạnh chiến đấu của từng đơn vị.Khi giao tranh xảy ra, hãy sử dụng tỷ lệ giữa các biện pháp của kẻ tấn công và của người phòng thủ để xác định kết quả.Chỉ định điểm hỏa lực cho từng hệ thống vũ khí và tổng các điểm này cho từng hệ thống vũ khí có trong một đơn vị.CÁC ĐỊNH NGHĨA:n = số loại hệ thống vũ khí riêng biệt trong một đơn vịXi = số hệ thống loại i (I = 1,2, ..., n) trong một đơn vịSi = điểm hỏa lực cho mỗi vũ khí loại i</a:t>
            </a:r>
            <a:endParaRPr lang="en-US" sz="1100" dirty="0" smtClean="0"/>
          </a:p>
          <a:p>
            <a:pPr eaLnBrk="1" hangingPunct="1"/>
            <a:endParaRPr lang="en-US" sz="1100" dirty="0" smtClean="0"/>
          </a:p>
          <a:p>
            <a:pPr eaLnBrk="1" hangingPunct="1"/>
            <a:r>
              <a:rPr lang="en-US" sz="1100" dirty="0" smtClean="0"/>
              <a:t>The </a:t>
            </a:r>
            <a:r>
              <a:rPr lang="en-US" sz="1100" dirty="0" smtClean="0"/>
              <a:t>basic idea of homogenous force ratio attrition models is to aggregate all the individual combatants in a unit into a scalar measure of the unit’s combat power (PARRY, 1992). The Firepower score approach is used in, aggregated, large-scale, combat simulations as the primary descriptor of what a combat unit is worth (PARRY, 1992). The ratio of attacker to defender combat power is used to determine the casualties for both sides.</a:t>
            </a:r>
          </a:p>
          <a:p>
            <a:pPr eaLnBrk="1" hangingPunct="1"/>
            <a:endParaRPr lang="en-US" sz="1100" dirty="0" smtClean="0"/>
          </a:p>
          <a:p>
            <a:pPr eaLnBrk="1" hangingPunct="1"/>
            <a:r>
              <a:rPr lang="en-US" sz="1100" dirty="0" smtClean="0"/>
              <a:t>In the Firepower score approach, the combat power of a unit is computed by summing the combat power value for each weapon system in the unit. In Parry’s notes (PARRY, 1992) the combat power computation is given in a simple equation as follows: </a:t>
            </a:r>
          </a:p>
          <a:p>
            <a:pPr eaLnBrk="1" hangingPunct="1"/>
            <a:r>
              <a:rPr lang="en-US" sz="1100" dirty="0" smtClean="0"/>
              <a:t>Suppose that there are n different types of weapon system in a combat unit and that:</a:t>
            </a:r>
          </a:p>
          <a:p>
            <a:pPr eaLnBrk="1" hangingPunct="1"/>
            <a:r>
              <a:rPr lang="en-US" sz="1100" i="1" dirty="0" smtClean="0"/>
              <a:t>X</a:t>
            </a:r>
            <a:r>
              <a:rPr lang="en-US" sz="1100" i="1" baseline="-25000" dirty="0" smtClean="0"/>
              <a:t>i</a:t>
            </a:r>
            <a:r>
              <a:rPr lang="en-US" sz="1100" dirty="0" smtClean="0"/>
              <a:t>: the number of weapons of type </a:t>
            </a:r>
            <a:r>
              <a:rPr lang="en-US" sz="1100" i="1" dirty="0" smtClean="0"/>
              <a:t>i</a:t>
            </a:r>
            <a:r>
              <a:rPr lang="en-US" sz="1100" dirty="0" smtClean="0"/>
              <a:t> in the unit [</a:t>
            </a:r>
            <a:r>
              <a:rPr lang="en-US" sz="1100" i="1" dirty="0" smtClean="0"/>
              <a:t>i</a:t>
            </a:r>
            <a:r>
              <a:rPr lang="en-US" sz="1100" dirty="0" smtClean="0"/>
              <a:t> = 1,2,3…</a:t>
            </a:r>
            <a:r>
              <a:rPr lang="en-US" sz="1100" i="1" dirty="0" smtClean="0"/>
              <a:t>n</a:t>
            </a:r>
            <a:r>
              <a:rPr lang="en-US" sz="1100" dirty="0" smtClean="0"/>
              <a:t>]</a:t>
            </a:r>
          </a:p>
          <a:p>
            <a:pPr eaLnBrk="1" hangingPunct="1"/>
            <a:r>
              <a:rPr lang="en-US" sz="1100" i="1" dirty="0" smtClean="0"/>
              <a:t>S</a:t>
            </a:r>
            <a:r>
              <a:rPr lang="en-US" sz="1100" i="1" baseline="-25000" dirty="0" smtClean="0"/>
              <a:t>i</a:t>
            </a:r>
            <a:r>
              <a:rPr lang="en-US" sz="1100" dirty="0" smtClean="0"/>
              <a:t>: the firepower score value representing the combat power for each type </a:t>
            </a:r>
            <a:r>
              <a:rPr lang="en-US" sz="1100" i="1" dirty="0" smtClean="0"/>
              <a:t>i</a:t>
            </a:r>
            <a:r>
              <a:rPr lang="en-US" sz="1100" dirty="0" smtClean="0"/>
              <a:t> weapon. Then, the firepower index of the aggregated unit is  the sum of the products of the </a:t>
            </a:r>
            <a:r>
              <a:rPr lang="en-US" sz="1100" i="1" dirty="0" smtClean="0"/>
              <a:t>Xi </a:t>
            </a:r>
            <a:r>
              <a:rPr lang="en-US" sz="1100" dirty="0" smtClean="0"/>
              <a:t>and </a:t>
            </a:r>
            <a:r>
              <a:rPr lang="en-US" sz="1100" i="1" dirty="0" smtClean="0"/>
              <a:t>Sj</a:t>
            </a:r>
            <a:r>
              <a:rPr lang="en-US" sz="1100" dirty="0" smtClean="0"/>
              <a:t>.</a:t>
            </a:r>
          </a:p>
          <a:p>
            <a:pPr eaLnBrk="1" hangingPunct="1"/>
            <a:endParaRPr lang="en-US" sz="1100" dirty="0" smtClean="0"/>
          </a:p>
          <a:p>
            <a:pPr eaLnBrk="1" hangingPunct="1"/>
            <a:r>
              <a:rPr lang="en-US" sz="1100" dirty="0" smtClean="0"/>
              <a:t>Finally, the force ratio is determined as:</a:t>
            </a:r>
          </a:p>
          <a:p>
            <a:pPr eaLnBrk="1" hangingPunct="1"/>
            <a:r>
              <a:rPr lang="en-US" sz="1100" i="1" dirty="0" smtClean="0"/>
              <a:t>                                     FR </a:t>
            </a:r>
            <a:r>
              <a:rPr lang="en-US" sz="1100" dirty="0" smtClean="0"/>
              <a:t>= </a:t>
            </a:r>
            <a:r>
              <a:rPr lang="en-US" sz="1100" i="1" dirty="0" smtClean="0"/>
              <a:t>FPI(A)/FPI(D) </a:t>
            </a:r>
          </a:p>
          <a:p>
            <a:pPr eaLnBrk="1" hangingPunct="1"/>
            <a:r>
              <a:rPr lang="en-US" sz="1100" dirty="0" smtClean="0"/>
              <a:t>The force ratio gives a measure of relative combat power in the battle. The force ratio in many aggregated combat models, such as TACWAR, is used to compute casualties for both sides in a battle and to determine the FEBA (forward edge of the battle area) or FLOT (forward line of troops) movement rates. </a:t>
            </a:r>
          </a:p>
          <a:p>
            <a:pPr eaLnBrk="1" hangingPunct="1"/>
            <a:endParaRPr lang="en-US" sz="1100" dirty="0" smtClean="0"/>
          </a:p>
        </p:txBody>
      </p:sp>
    </p:spTree>
    <p:extLst>
      <p:ext uri="{BB962C8B-B14F-4D97-AF65-F5344CB8AC3E}">
        <p14:creationId xmlns:p14="http://schemas.microsoft.com/office/powerpoint/2010/main" val="1943229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1AD0A8C-A1EE-4470-A993-76E5A988FDD0}" type="slidenum">
              <a:rPr lang="en-US" smtClean="0">
                <a:solidFill>
                  <a:srgbClr val="000000"/>
                </a:solidFill>
              </a:rPr>
              <a:pPr>
                <a:defRPr/>
              </a:pPr>
              <a:t>42</a:t>
            </a:fld>
            <a:endParaRPr lang="en-US" dirty="0">
              <a:solidFill>
                <a:srgbClr val="000000"/>
              </a:solidFill>
            </a:endParaRPr>
          </a:p>
        </p:txBody>
      </p:sp>
    </p:spTree>
    <p:extLst>
      <p:ext uri="{BB962C8B-B14F-4D97-AF65-F5344CB8AC3E}">
        <p14:creationId xmlns:p14="http://schemas.microsoft.com/office/powerpoint/2010/main" val="726342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fld id="{0DB9EBBE-1BE9-4C36-A9E1-572D94EA6983}" type="slidenum">
              <a:rPr lang="en-US" smtClean="0">
                <a:solidFill>
                  <a:srgbClr val="000000"/>
                </a:solidFill>
              </a:rPr>
              <a:pPr/>
              <a:t>43</a:t>
            </a:fld>
            <a:endParaRPr lang="en-US" dirty="0" smtClean="0">
              <a:solidFill>
                <a:srgbClr val="000000"/>
              </a:solidFill>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pPr eaLnBrk="1" hangingPunct="1"/>
            <a:endParaRPr lang="en-US" dirty="0" smtClean="0"/>
          </a:p>
        </p:txBody>
      </p:sp>
    </p:spTree>
    <p:extLst>
      <p:ext uri="{BB962C8B-B14F-4D97-AF65-F5344CB8AC3E}">
        <p14:creationId xmlns:p14="http://schemas.microsoft.com/office/powerpoint/2010/main" val="19512007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fld id="{ECD5DECC-B699-4DDE-BE54-31CB4898DF21}" type="slidenum">
              <a:rPr lang="en-US" smtClean="0">
                <a:solidFill>
                  <a:srgbClr val="000000"/>
                </a:solidFill>
              </a:rPr>
              <a:pPr/>
              <a:t>44</a:t>
            </a:fld>
            <a:endParaRPr lang="en-US" dirty="0" smtClean="0">
              <a:solidFill>
                <a:srgbClr val="000000"/>
              </a:solidFill>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pPr rtl="0"/>
            <a:r>
              <a:rPr lang="vi-VN" sz="1200" kern="1200" dirty="0" smtClean="0">
                <a:solidFill>
                  <a:schemeClr val="tx1"/>
                </a:solidFill>
                <a:effectLst/>
                <a:latin typeface="+mn-lt"/>
                <a:ea typeface="+mn-ea"/>
                <a:cs typeface="+mn-cs"/>
              </a:rPr>
              <a:t>Cài đặt</a:t>
            </a:r>
          </a:p>
          <a:p>
            <a:pPr rtl="0"/>
            <a:r>
              <a:rPr lang="vi-VN" sz="1200" kern="1200" dirty="0" smtClean="0">
                <a:solidFill>
                  <a:schemeClr val="tx1"/>
                </a:solidFill>
                <a:effectLst/>
                <a:latin typeface="+mn-lt"/>
                <a:ea typeface="+mn-ea"/>
                <a:cs typeface="+mn-cs"/>
              </a:rPr>
              <a:t>môi trường, địa hình, v.v.</a:t>
            </a:r>
          </a:p>
          <a:p>
            <a:pPr rtl="0"/>
            <a:r>
              <a:rPr lang="vi-VN" sz="1200" kern="1200" dirty="0" smtClean="0">
                <a:solidFill>
                  <a:schemeClr val="tx1"/>
                </a:solidFill>
                <a:effectLst/>
                <a:latin typeface="+mn-lt"/>
                <a:ea typeface="+mn-ea"/>
                <a:cs typeface="+mn-cs"/>
              </a:rPr>
              <a:t>Diễn viên</a:t>
            </a:r>
          </a:p>
          <a:p>
            <a:pPr rtl="0"/>
            <a:r>
              <a:rPr lang="vi-VN" sz="1200" kern="1200" dirty="0" smtClean="0">
                <a:solidFill>
                  <a:schemeClr val="tx1"/>
                </a:solidFill>
                <a:effectLst/>
                <a:latin typeface="+mn-lt"/>
                <a:ea typeface="+mn-ea"/>
                <a:cs typeface="+mn-cs"/>
              </a:rPr>
              <a:t>Lực lượng xanh / đỏ, vũ khí, cảm biến, v.v.</a:t>
            </a:r>
          </a:p>
          <a:p>
            <a:pPr rtl="0"/>
            <a:r>
              <a:rPr lang="vi-VN" sz="1200" kern="1200" dirty="0" smtClean="0">
                <a:solidFill>
                  <a:schemeClr val="tx1"/>
                </a:solidFill>
                <a:effectLst/>
                <a:latin typeface="+mn-lt"/>
                <a:ea typeface="+mn-ea"/>
                <a:cs typeface="+mn-cs"/>
              </a:rPr>
              <a:t>Mục tiêu nhiệm vụ</a:t>
            </a:r>
          </a:p>
          <a:p>
            <a:pPr rtl="0"/>
            <a:r>
              <a:rPr lang="vi-VN" sz="1200" kern="1200" dirty="0" smtClean="0">
                <a:solidFill>
                  <a:schemeClr val="tx1"/>
                </a:solidFill>
                <a:effectLst/>
                <a:latin typeface="+mn-lt"/>
                <a:ea typeface="+mn-ea"/>
                <a:cs typeface="+mn-cs"/>
              </a:rPr>
              <a:t>nhiệm vụ, mục tiêu, v.v.</a:t>
            </a:r>
          </a:p>
          <a:p>
            <a:pPr rtl="0"/>
            <a:r>
              <a:rPr lang="vi-VN" sz="1200" kern="1200" dirty="0" smtClean="0">
                <a:solidFill>
                  <a:schemeClr val="tx1"/>
                </a:solidFill>
                <a:effectLst/>
                <a:latin typeface="+mn-lt"/>
                <a:ea typeface="+mn-ea"/>
                <a:cs typeface="+mn-cs"/>
              </a:rPr>
              <a:t>Các kế hoạch</a:t>
            </a:r>
          </a:p>
          <a:p>
            <a:pPr rtl="0"/>
            <a:r>
              <a:rPr lang="vi-VN" sz="1200" kern="1200" dirty="0" smtClean="0">
                <a:solidFill>
                  <a:schemeClr val="tx1"/>
                </a:solidFill>
                <a:effectLst/>
                <a:latin typeface="+mn-lt"/>
                <a:ea typeface="+mn-ea"/>
                <a:cs typeface="+mn-cs"/>
              </a:rPr>
              <a:t>lớp phủ, các biện pháp kiểm soát, v.v.</a:t>
            </a:r>
          </a:p>
          <a:p>
            <a:pPr rtl="0"/>
            <a:r>
              <a:rPr lang="vi-VN" sz="1200" kern="1200" dirty="0" smtClean="0">
                <a:solidFill>
                  <a:schemeClr val="tx1"/>
                </a:solidFill>
                <a:effectLst/>
                <a:latin typeface="+mn-lt"/>
                <a:ea typeface="+mn-ea"/>
                <a:cs typeface="+mn-cs"/>
              </a:rPr>
              <a:t>Hành động</a:t>
            </a:r>
          </a:p>
          <a:p>
            <a:pPr rtl="0"/>
            <a:r>
              <a:rPr lang="vi-VN" sz="1200" kern="1200" dirty="0" smtClean="0">
                <a:solidFill>
                  <a:schemeClr val="tx1"/>
                </a:solidFill>
                <a:effectLst/>
                <a:latin typeface="+mn-lt"/>
                <a:ea typeface="+mn-ea"/>
                <a:cs typeface="+mn-cs"/>
              </a:rPr>
              <a:t>di chuyển, bắn, giao tiếp, v.v.</a:t>
            </a:r>
          </a:p>
          <a:p>
            <a:pPr rtl="0"/>
            <a:r>
              <a:rPr lang="vi-VN" sz="1200" kern="1200" dirty="0" smtClean="0">
                <a:solidFill>
                  <a:schemeClr val="tx1"/>
                </a:solidFill>
                <a:effectLst/>
                <a:latin typeface="+mn-lt"/>
                <a:ea typeface="+mn-ea"/>
                <a:cs typeface="+mn-cs"/>
              </a:rPr>
              <a:t>Sự kiện</a:t>
            </a:r>
          </a:p>
          <a:p>
            <a:pPr rtl="0"/>
            <a:r>
              <a:rPr lang="vi-VN" sz="1200" kern="1200" dirty="0" smtClean="0">
                <a:solidFill>
                  <a:schemeClr val="tx1"/>
                </a:solidFill>
                <a:effectLst/>
                <a:latin typeface="+mn-lt"/>
                <a:ea typeface="+mn-ea"/>
                <a:cs typeface="+mn-cs"/>
              </a:rPr>
              <a:t>liên hệ, cam kết, v.v.</a:t>
            </a:r>
            <a:endParaRPr lang="en-US" sz="1200" kern="1200" dirty="0" smtClean="0">
              <a:solidFill>
                <a:schemeClr val="tx1"/>
              </a:solidFill>
              <a:effectLst/>
              <a:latin typeface="+mn-lt"/>
              <a:ea typeface="+mn-ea"/>
              <a:cs typeface="+mn-cs"/>
            </a:endParaRPr>
          </a:p>
          <a:p>
            <a:pPr rtl="0"/>
            <a:endParaRPr lang="en-US" sz="1200" kern="1200" dirty="0" smtClean="0">
              <a:solidFill>
                <a:schemeClr val="tx1"/>
              </a:solidFill>
              <a:effectLst/>
              <a:latin typeface="+mn-lt"/>
              <a:ea typeface="+mn-ea"/>
              <a:cs typeface="+mn-cs"/>
            </a:endParaRPr>
          </a:p>
          <a:p>
            <a:pPr rtl="0"/>
            <a:endParaRPr lang="en-US" sz="1200" kern="1200" dirty="0" smtClean="0">
              <a:solidFill>
                <a:schemeClr val="tx1"/>
              </a:solidFill>
              <a:effectLst/>
              <a:latin typeface="+mn-lt"/>
              <a:ea typeface="+mn-ea"/>
              <a:cs typeface="+mn-cs"/>
            </a:endParaRPr>
          </a:p>
          <a:p>
            <a:pPr rtl="0"/>
            <a:r>
              <a:rPr lang="vi-VN" sz="1200" kern="1200" dirty="0" smtClean="0">
                <a:solidFill>
                  <a:schemeClr val="tx1"/>
                </a:solidFill>
                <a:effectLst/>
                <a:latin typeface="+mn-lt"/>
                <a:ea typeface="+mn-ea"/>
                <a:cs typeface="+mn-cs"/>
              </a:rPr>
              <a:t>Phát triển kịch bản mô phỏng là một phần quan trọng của bất kỳ mô phỏng nào. Các kịch bản thường được phát triển bằng công cụ riêng biệt, nhưng thường là các công cụ tích hợp. Ví dụ: Môi trường Phát triển Kịch bản Quân sự OneSAF (MSDE) trong Hệ thống Mục tiêu OneSAF (OOS). Bao gồm nhưng không giới hạn: Nhà soạn nhạc thực thể / đơn vị Nhà soạn hành vi Thứ tự các công cụ quản lý trận chiến Các công cụ của Mission Editor </a:t>
            </a:r>
          </a:p>
          <a:p>
            <a:pPr marL="228600" indent="-228600" eaLnBrk="1" hangingPunct="1"/>
            <a:endParaRPr lang="en-US" dirty="0" smtClean="0"/>
          </a:p>
          <a:p>
            <a:pPr marL="228600" indent="-228600" eaLnBrk="1" hangingPunct="1"/>
            <a:endParaRPr lang="en-US" dirty="0" smtClean="0"/>
          </a:p>
          <a:p>
            <a:pPr marL="228600" indent="-228600" eaLnBrk="1" hangingPunct="1"/>
            <a:r>
              <a:rPr lang="en-US" dirty="0" smtClean="0"/>
              <a:t>Simulation </a:t>
            </a:r>
            <a:r>
              <a:rPr lang="en-US" dirty="0" smtClean="0"/>
              <a:t>scenario development is an important part of any simulation.</a:t>
            </a:r>
          </a:p>
          <a:p>
            <a:pPr marL="228600" indent="-228600" eaLnBrk="1" hangingPunct="1"/>
            <a:r>
              <a:rPr lang="en-US" dirty="0" smtClean="0"/>
              <a:t>Scenarios are often developed with separate tool, but often integrated tools.</a:t>
            </a:r>
          </a:p>
          <a:p>
            <a:pPr marL="228600" indent="-228600" eaLnBrk="1" hangingPunct="1"/>
            <a:r>
              <a:rPr lang="en-US" dirty="0" smtClean="0"/>
              <a:t>Example: OneSAF Military Scenario Development Environment (MSDE) in the OneSAF Objective System (OOS).</a:t>
            </a:r>
          </a:p>
          <a:p>
            <a:pPr marL="228600" indent="-228600" eaLnBrk="1" hangingPunct="1"/>
            <a:r>
              <a:rPr lang="en-US" dirty="0" smtClean="0"/>
              <a:t>Includes but not limited to:</a:t>
            </a:r>
          </a:p>
          <a:p>
            <a:pPr marL="228600" indent="-228600" eaLnBrk="1" hangingPunct="1">
              <a:buFontTx/>
              <a:buChar char="•"/>
            </a:pPr>
            <a:r>
              <a:rPr lang="en-US" dirty="0" smtClean="0"/>
              <a:t>Entity/Unit composers</a:t>
            </a:r>
          </a:p>
          <a:p>
            <a:pPr marL="228600" indent="-228600" eaLnBrk="1" hangingPunct="1">
              <a:buFontTx/>
              <a:buChar char="•"/>
            </a:pPr>
            <a:r>
              <a:rPr lang="en-US" dirty="0" smtClean="0"/>
              <a:t>Behavior composers</a:t>
            </a:r>
          </a:p>
          <a:p>
            <a:pPr marL="228600" indent="-228600" eaLnBrk="1" hangingPunct="1">
              <a:buFontTx/>
              <a:buChar char="•"/>
            </a:pPr>
            <a:r>
              <a:rPr lang="en-US" dirty="0" smtClean="0"/>
              <a:t>Order of battle management tools</a:t>
            </a:r>
          </a:p>
          <a:p>
            <a:pPr marL="228600" indent="-228600" eaLnBrk="1" hangingPunct="1">
              <a:buFontTx/>
              <a:buChar char="•"/>
            </a:pPr>
            <a:r>
              <a:rPr lang="en-US" dirty="0" smtClean="0"/>
              <a:t>Mission Editor tools</a:t>
            </a:r>
          </a:p>
          <a:p>
            <a:pPr marL="228600" indent="-228600" eaLnBrk="1" hangingPunct="1"/>
            <a:endParaRPr lang="en-US" dirty="0" smtClean="0"/>
          </a:p>
        </p:txBody>
      </p:sp>
    </p:spTree>
    <p:extLst>
      <p:ext uri="{BB962C8B-B14F-4D97-AF65-F5344CB8AC3E}">
        <p14:creationId xmlns:p14="http://schemas.microsoft.com/office/powerpoint/2010/main" val="6055044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fld id="{4678E845-D848-41DB-8517-EF833A666488}" type="slidenum">
              <a:rPr lang="en-US" smtClean="0">
                <a:solidFill>
                  <a:srgbClr val="000000"/>
                </a:solidFill>
              </a:rPr>
              <a:pPr/>
              <a:t>45</a:t>
            </a:fld>
            <a:endParaRPr lang="en-US" dirty="0" smtClean="0">
              <a:solidFill>
                <a:srgbClr val="000000"/>
              </a:solidFill>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pPr marL="228600" indent="-228600" eaLnBrk="1" hangingPunct="1"/>
            <a:r>
              <a:rPr lang="vi-VN" dirty="0" smtClean="0"/>
              <a:t>Cân nhắc phát triển kịch bảnTổ chức các biếnĐầu vào dữ liệuCác quyết định liên quan đến độ phân giải, tổng hợp, khả năng tương tácQuá trình phát triển kịch bản bao gồm năm bước bao gồm:xác định mục tiêu và mục tiêu;định nghĩa kịch bản bao gồm đặc tả và phát triển các yếu tố mô hình cụ thể cần thiết và các biện pháp thực hiện;chuẩn bị các mô hình thành phần cụ thể;chương trình các biện pháp thực hiện cụ thể;kiểm thử lập trình kịch bản, nâng cấp và xác nhận kịch bản tổng thể.</a:t>
            </a:r>
            <a:endParaRPr lang="en-US" dirty="0" smtClean="0"/>
          </a:p>
          <a:p>
            <a:pPr marL="228600" indent="-228600" eaLnBrk="1" hangingPunct="1"/>
            <a:endParaRPr lang="en-US" dirty="0" smtClean="0"/>
          </a:p>
          <a:p>
            <a:pPr marL="228600" indent="-228600" eaLnBrk="1" hangingPunct="1"/>
            <a:r>
              <a:rPr lang="en-US" dirty="0" smtClean="0"/>
              <a:t>Scenario Development Considerations</a:t>
            </a:r>
          </a:p>
          <a:p>
            <a:pPr marL="228600" indent="-228600" eaLnBrk="1" hangingPunct="1">
              <a:buFont typeface="Arial" pitchFamily="34" charset="0"/>
              <a:buChar char="•"/>
            </a:pPr>
            <a:r>
              <a:rPr lang="en-US" dirty="0" smtClean="0"/>
              <a:t>Organizing variables</a:t>
            </a:r>
          </a:p>
          <a:p>
            <a:pPr marL="228600" indent="-228600" eaLnBrk="1" hangingPunct="1">
              <a:buFont typeface="Arial" pitchFamily="34" charset="0"/>
              <a:buChar char="•"/>
            </a:pPr>
            <a:r>
              <a:rPr lang="en-US" dirty="0" smtClean="0"/>
              <a:t>Data input</a:t>
            </a:r>
          </a:p>
          <a:p>
            <a:pPr marL="228600" indent="-228600" eaLnBrk="1" hangingPunct="1">
              <a:buFont typeface="Arial" pitchFamily="34" charset="0"/>
              <a:buChar char="•"/>
            </a:pPr>
            <a:r>
              <a:rPr lang="en-US" dirty="0" smtClean="0"/>
              <a:t>Decisions regarding resolution, aggregation, interoperability</a:t>
            </a:r>
          </a:p>
          <a:p>
            <a:pPr marL="228600" indent="-228600" eaLnBrk="1" hangingPunct="1"/>
            <a:r>
              <a:rPr lang="en-US" dirty="0" smtClean="0"/>
              <a:t>The scenario development process involves five steps including: </a:t>
            </a:r>
          </a:p>
          <a:p>
            <a:pPr marL="228600" indent="-228600" eaLnBrk="1" hangingPunct="1">
              <a:buFontTx/>
              <a:buAutoNum type="arabicParenR"/>
            </a:pPr>
            <a:r>
              <a:rPr lang="en-US" dirty="0" smtClean="0"/>
              <a:t>identification of goals and objectives; </a:t>
            </a:r>
          </a:p>
          <a:p>
            <a:pPr marL="228600" indent="-228600" eaLnBrk="1" hangingPunct="1">
              <a:buFontTx/>
              <a:buAutoNum type="arabicParenR"/>
            </a:pPr>
            <a:r>
              <a:rPr lang="en-US" dirty="0" smtClean="0"/>
              <a:t>scenario definition including specification and development of necessary specific model elements and performance measures; </a:t>
            </a:r>
          </a:p>
          <a:p>
            <a:pPr marL="228600" indent="-228600" eaLnBrk="1" hangingPunct="1">
              <a:buFontTx/>
              <a:buAutoNum type="arabicParenR"/>
            </a:pPr>
            <a:r>
              <a:rPr lang="en-US" dirty="0" smtClean="0"/>
              <a:t>preparation of specific component models; </a:t>
            </a:r>
          </a:p>
          <a:p>
            <a:pPr marL="228600" indent="-228600" eaLnBrk="1" hangingPunct="1">
              <a:buFontTx/>
              <a:buAutoNum type="arabicParenR"/>
            </a:pPr>
            <a:r>
              <a:rPr lang="en-US" dirty="0" smtClean="0"/>
              <a:t>program specific performance measures; </a:t>
            </a:r>
          </a:p>
          <a:p>
            <a:pPr marL="228600" indent="-228600" eaLnBrk="1" hangingPunct="1">
              <a:buFontTx/>
              <a:buAutoNum type="arabicParenR"/>
            </a:pPr>
            <a:r>
              <a:rPr lang="en-US" dirty="0" smtClean="0"/>
              <a:t>scenario programming </a:t>
            </a:r>
          </a:p>
          <a:p>
            <a:pPr marL="228600" indent="-228600" eaLnBrk="1" hangingPunct="1">
              <a:buFontTx/>
              <a:buAutoNum type="arabicParenR"/>
            </a:pPr>
            <a:r>
              <a:rPr lang="en-US" dirty="0" smtClean="0"/>
              <a:t>testing, upgrading and validating the overall scenario.  </a:t>
            </a:r>
            <a:endParaRPr lang="en-US" dirty="0" smtClean="0"/>
          </a:p>
        </p:txBody>
      </p:sp>
    </p:spTree>
    <p:extLst>
      <p:ext uri="{BB962C8B-B14F-4D97-AF65-F5344CB8AC3E}">
        <p14:creationId xmlns:p14="http://schemas.microsoft.com/office/powerpoint/2010/main" val="3814990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fld id="{3F142275-90AD-47D4-B340-EAEB78EE6862}" type="slidenum">
              <a:rPr lang="en-US" smtClean="0">
                <a:solidFill>
                  <a:srgbClr val="000000"/>
                </a:solidFill>
              </a:rPr>
              <a:pPr/>
              <a:t>46</a:t>
            </a:fld>
            <a:endParaRPr lang="en-US" dirty="0" smtClean="0">
              <a:solidFill>
                <a:srgbClr val="000000"/>
              </a:solidFill>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pPr eaLnBrk="1" hangingPunct="1">
              <a:lnSpc>
                <a:spcPct val="90000"/>
              </a:lnSpc>
            </a:pPr>
            <a:r>
              <a:rPr lang="en-US" dirty="0" smtClean="0"/>
              <a:t>Scenario Generation Tools (SGTs)</a:t>
            </a:r>
          </a:p>
          <a:p>
            <a:pPr marL="112713" indent="-112713" eaLnBrk="1" hangingPunct="1">
              <a:lnSpc>
                <a:spcPct val="90000"/>
              </a:lnSpc>
              <a:buFont typeface="Arial" pitchFamily="34" charset="0"/>
              <a:buChar char="•"/>
            </a:pPr>
            <a:r>
              <a:rPr lang="en-US" i="1" dirty="0" smtClean="0"/>
              <a:t>SceneGen</a:t>
            </a:r>
            <a:endParaRPr lang="en-US" dirty="0" smtClean="0"/>
          </a:p>
          <a:p>
            <a:pPr marL="112713" indent="-112713" eaLnBrk="1" hangingPunct="1">
              <a:lnSpc>
                <a:spcPct val="90000"/>
              </a:lnSpc>
              <a:buFont typeface="Arial" pitchFamily="34" charset="0"/>
              <a:buChar char="•"/>
            </a:pPr>
            <a:r>
              <a:rPr lang="en-US" dirty="0" smtClean="0"/>
              <a:t>OpNet SGT</a:t>
            </a:r>
          </a:p>
          <a:p>
            <a:pPr marL="112713" indent="-112713" eaLnBrk="1" hangingPunct="1">
              <a:lnSpc>
                <a:spcPct val="90000"/>
              </a:lnSpc>
              <a:buFont typeface="Arial" pitchFamily="34" charset="0"/>
              <a:buChar char="•"/>
            </a:pPr>
            <a:r>
              <a:rPr lang="en-US" dirty="0" smtClean="0"/>
              <a:t>EGRESS SGT</a:t>
            </a:r>
          </a:p>
          <a:p>
            <a:pPr marL="112713" indent="-112713" eaLnBrk="1" hangingPunct="1">
              <a:lnSpc>
                <a:spcPct val="90000"/>
              </a:lnSpc>
              <a:buFont typeface="Arial" pitchFamily="34" charset="0"/>
              <a:buChar char="•"/>
            </a:pPr>
            <a:r>
              <a:rPr lang="en-US" dirty="0" smtClean="0"/>
              <a:t>M1A2 SEP AGTS</a:t>
            </a:r>
          </a:p>
          <a:p>
            <a:pPr marL="112713" indent="-112713" eaLnBrk="1" hangingPunct="1">
              <a:lnSpc>
                <a:spcPct val="90000"/>
              </a:lnSpc>
              <a:buFont typeface="Arial" pitchFamily="34" charset="0"/>
              <a:buChar char="•"/>
            </a:pPr>
            <a:r>
              <a:rPr lang="en-US" dirty="0" smtClean="0"/>
              <a:t>OneSAF</a:t>
            </a:r>
          </a:p>
        </p:txBody>
      </p:sp>
    </p:spTree>
    <p:extLst>
      <p:ext uri="{BB962C8B-B14F-4D97-AF65-F5344CB8AC3E}">
        <p14:creationId xmlns:p14="http://schemas.microsoft.com/office/powerpoint/2010/main" val="34575150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31AD0A8C-A1EE-4470-A993-76E5A988FDD0}" type="slidenum">
              <a:rPr lang="en-US" smtClean="0">
                <a:solidFill>
                  <a:srgbClr val="000000"/>
                </a:solidFill>
              </a:rPr>
              <a:pPr>
                <a:defRPr/>
              </a:pPr>
              <a:t>47</a:t>
            </a:fld>
            <a:endParaRPr lang="en-US" dirty="0">
              <a:solidFill>
                <a:srgbClr val="000000"/>
              </a:solidFill>
            </a:endParaRPr>
          </a:p>
        </p:txBody>
      </p:sp>
    </p:spTree>
    <p:extLst>
      <p:ext uri="{BB962C8B-B14F-4D97-AF65-F5344CB8AC3E}">
        <p14:creationId xmlns:p14="http://schemas.microsoft.com/office/powerpoint/2010/main" val="36517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3BFDBE08-F30E-4230-A1BD-DB64508F9FE2}" type="slidenum">
              <a:rPr lang="en-US" smtClean="0">
                <a:solidFill>
                  <a:srgbClr val="000000"/>
                </a:solidFill>
              </a:rPr>
              <a:pPr/>
              <a:t>6</a:t>
            </a:fld>
            <a:endParaRPr lang="en-US" dirty="0" smtClean="0">
              <a:solidFill>
                <a:srgbClr val="000000"/>
              </a:solidFill>
            </a:endParaRPr>
          </a:p>
        </p:txBody>
      </p:sp>
      <p:sp>
        <p:nvSpPr>
          <p:cNvPr id="73731" name="Rectangle 2"/>
          <p:cNvSpPr>
            <a:spLocks noGrp="1" noRot="1" noChangeAspect="1" noChangeArrowheads="1" noTextEdit="1"/>
          </p:cNvSpPr>
          <p:nvPr>
            <p:ph type="sldImg"/>
          </p:nvPr>
        </p:nvSpPr>
        <p:spPr>
          <a:xfrm>
            <a:off x="1004888" y="777875"/>
            <a:ext cx="5178425" cy="3884613"/>
          </a:xfrm>
          <a:ln/>
        </p:spPr>
      </p:sp>
      <p:sp>
        <p:nvSpPr>
          <p:cNvPr id="73732" name="Rectangle 3"/>
          <p:cNvSpPr>
            <a:spLocks noGrp="1" noChangeArrowheads="1"/>
          </p:cNvSpPr>
          <p:nvPr>
            <p:ph type="body" idx="1"/>
          </p:nvPr>
        </p:nvSpPr>
        <p:spPr>
          <a:noFill/>
          <a:ln/>
        </p:spPr>
        <p:txBody>
          <a:bodyPr/>
          <a:lstStyle/>
          <a:p>
            <a:pPr eaLnBrk="1" hangingPunct="1"/>
            <a:r>
              <a:rPr lang="vi-VN" dirty="0" smtClean="0"/>
              <a:t>Mô hình tham chiếu khái niệm về môi trường tự nhiên tổng hợp (SNE) (CRM) được tạo ra để nhấn mạnh mối quan hệ giữa các đóng góp của dữ liệu môi trường, mô hình và các đối tượng khác. SNE CRM được phát triển bởi Tiến sĩ Paul Birkel của Mitre Corporation [1] để mô tả các vấn đề liên quan đến biểu diễn dữ liệu môi trường ảnh hưởng đến sản xuất TDB và tính nhất quán trong và giữa các hệ thống.</a:t>
            </a:r>
          </a:p>
          <a:p>
            <a:pPr eaLnBrk="1" hangingPunct="1"/>
            <a:endParaRPr lang="vi-VN" dirty="0" smtClean="0"/>
          </a:p>
          <a:p>
            <a:pPr eaLnBrk="1" hangingPunct="1"/>
            <a:r>
              <a:rPr lang="vi-VN" dirty="0" smtClean="0"/>
              <a:t>Trạng thái môi trường nắm bắt dữ liệu về môi trường. Nó mô tả môi trường tại bất kỳ thời điểm nào và có thể tĩnh hoặc động.</a:t>
            </a:r>
          </a:p>
          <a:p>
            <a:pPr eaLnBrk="1" hangingPunct="1"/>
            <a:endParaRPr lang="vi-VN" dirty="0" smtClean="0"/>
          </a:p>
          <a:p>
            <a:pPr eaLnBrk="1" hangingPunct="1"/>
            <a:r>
              <a:rPr lang="vi-VN" dirty="0" smtClean="0"/>
              <a:t>Các Mô hình Môi trường được xây dựng để điều khiển trạng thái môi trường, sửa đổi nó và đưa ra các quyết định dựa trên nó.</a:t>
            </a:r>
          </a:p>
          <a:p>
            <a:pPr eaLnBrk="1" hangingPunct="1"/>
            <a:endParaRPr lang="vi-VN" dirty="0" smtClean="0"/>
          </a:p>
          <a:p>
            <a:pPr eaLnBrk="1" hangingPunct="1"/>
            <a:r>
              <a:rPr lang="vi-VN" dirty="0" smtClean="0"/>
              <a:t>Mô hình thành phần là những đối tượng nằm trong môi trường. Chúng phải bao gồm các thuật toán phản ứng với các tác động của trạng thái môi trường và các mô hình. Nếu điều này không đúng, thì dữ liệu và mô hình môi trường sẽ không có tác động gì đến đối tượng.</a:t>
            </a:r>
          </a:p>
          <a:p>
            <a:pPr eaLnBrk="1" hangingPunct="1"/>
            <a:endParaRPr lang="vi-VN" dirty="0" smtClean="0"/>
          </a:p>
          <a:p>
            <a:pPr eaLnBrk="1" hangingPunct="1"/>
            <a:r>
              <a:rPr lang="vi-VN" dirty="0" smtClean="0"/>
              <a:t>Các Mô hình Hành vi trải qua các tác động thứ cấp của môi trường. Do kết quả của hiệu suất thiết bị xuống cấp, mô hình hành vi sẽ điều chỉnh kế hoạch của nó để bù đắp.</a:t>
            </a:r>
            <a:endParaRPr lang="en-US" dirty="0" smtClean="0"/>
          </a:p>
          <a:p>
            <a:pPr eaLnBrk="1" hangingPunct="1"/>
            <a:endParaRPr lang="en-US" dirty="0" smtClean="0"/>
          </a:p>
          <a:p>
            <a:pPr fontAlgn="base">
              <a:spcBef>
                <a:spcPct val="0"/>
              </a:spcBef>
              <a:spcAft>
                <a:spcPct val="0"/>
              </a:spcAft>
              <a:defRPr/>
            </a:pPr>
            <a:r>
              <a:rPr lang="en-US" sz="1600" b="1" dirty="0" smtClean="0">
                <a:solidFill>
                  <a:srgbClr val="52527C"/>
                </a:solidFill>
                <a:cs typeface="Arial" charset="0"/>
              </a:rPr>
              <a:t>Effects </a:t>
            </a:r>
            <a:r>
              <a:rPr lang="en-US" sz="1200" b="1" dirty="0" smtClean="0">
                <a:solidFill>
                  <a:srgbClr val="52527C"/>
                </a:solidFill>
                <a:cs typeface="Arial" charset="0"/>
              </a:rPr>
              <a:t>(e.g.)</a:t>
            </a:r>
          </a:p>
          <a:p>
            <a:pPr marL="290513" lvl="1" indent="-171450" fontAlgn="base">
              <a:spcBef>
                <a:spcPct val="0"/>
              </a:spcBef>
              <a:spcAft>
                <a:spcPct val="0"/>
              </a:spcAft>
              <a:buFontTx/>
              <a:buChar char="•"/>
              <a:defRPr/>
            </a:pPr>
            <a:r>
              <a:rPr lang="en-US" sz="1400" b="1" dirty="0" smtClean="0">
                <a:solidFill>
                  <a:srgbClr val="52527C"/>
                </a:solidFill>
                <a:cs typeface="Arial" charset="0"/>
              </a:rPr>
              <a:t>Attenuation</a:t>
            </a:r>
          </a:p>
          <a:p>
            <a:pPr marL="290513" lvl="1" indent="-171450" fontAlgn="base">
              <a:spcBef>
                <a:spcPct val="0"/>
              </a:spcBef>
              <a:spcAft>
                <a:spcPct val="0"/>
              </a:spcAft>
              <a:buFontTx/>
              <a:buChar char="•"/>
              <a:defRPr/>
            </a:pPr>
            <a:r>
              <a:rPr lang="en-US" sz="1400" b="1" dirty="0" smtClean="0">
                <a:solidFill>
                  <a:srgbClr val="52527C"/>
                </a:solidFill>
                <a:cs typeface="Arial" charset="0"/>
              </a:rPr>
              <a:t>Propagation</a:t>
            </a:r>
          </a:p>
          <a:p>
            <a:pPr marL="290513" lvl="1" indent="-171450" fontAlgn="base">
              <a:spcBef>
                <a:spcPct val="0"/>
              </a:spcBef>
              <a:spcAft>
                <a:spcPct val="0"/>
              </a:spcAft>
              <a:buFontTx/>
              <a:buChar char="•"/>
              <a:defRPr/>
            </a:pPr>
            <a:r>
              <a:rPr lang="en-US" sz="1400" b="1" dirty="0" smtClean="0">
                <a:solidFill>
                  <a:srgbClr val="52527C"/>
                </a:solidFill>
                <a:cs typeface="Arial" charset="0"/>
              </a:rPr>
              <a:t>Mobility</a:t>
            </a:r>
          </a:p>
          <a:p>
            <a:pPr eaLnBrk="1" hangingPunct="1"/>
            <a:endParaRPr lang="en-US" dirty="0" smtClean="0"/>
          </a:p>
          <a:p>
            <a:pPr eaLnBrk="1" hangingPunct="1"/>
            <a:endParaRPr lang="en-US" dirty="0" smtClean="0"/>
          </a:p>
          <a:p>
            <a:pPr eaLnBrk="1" hangingPunct="1"/>
            <a:r>
              <a:rPr lang="en-US" dirty="0" smtClean="0"/>
              <a:t>The Synthetic Natural Environment (SNE) Conceptual Reference Model (CRM) was created to emphasize the relationships between the contributions of environmental data, models, and other objects. The SNE CRM was developed by Dr. Paul Birkel of Mitre Corporation [1] to describe the issues related to environmental data representation which affect TDB production and consistency within and between systems.</a:t>
            </a:r>
          </a:p>
          <a:p>
            <a:pPr eaLnBrk="1" hangingPunct="1"/>
            <a:endParaRPr lang="en-US" dirty="0" smtClean="0"/>
          </a:p>
          <a:p>
            <a:pPr eaLnBrk="1" hangingPunct="1"/>
            <a:r>
              <a:rPr lang="en-US" dirty="0" smtClean="0"/>
              <a:t>Environmental State captures the data about the environment.  It describes the environment at any point in time and may be static or dynamic.</a:t>
            </a:r>
          </a:p>
          <a:p>
            <a:pPr eaLnBrk="1" hangingPunct="1"/>
            <a:endParaRPr lang="en-US" dirty="0" smtClean="0"/>
          </a:p>
          <a:p>
            <a:pPr eaLnBrk="1" hangingPunct="1"/>
            <a:r>
              <a:rPr lang="en-US" dirty="0" smtClean="0"/>
              <a:t>Environmental Models are constructed to manipulate the environmental state, modify it, and make determinations based upon it.</a:t>
            </a:r>
          </a:p>
          <a:p>
            <a:pPr eaLnBrk="1" hangingPunct="1"/>
            <a:endParaRPr lang="en-US" dirty="0" smtClean="0"/>
          </a:p>
          <a:p>
            <a:pPr eaLnBrk="1" hangingPunct="1"/>
            <a:r>
              <a:rPr lang="en-US" dirty="0" smtClean="0"/>
              <a:t>Component Models are those objects that reside in the environment.  They must include algorithms that react to the effects of the environmental state and models.  If this is not true, then the environmental data and models will have no impact on the object.</a:t>
            </a:r>
          </a:p>
          <a:p>
            <a:pPr eaLnBrk="1" hangingPunct="1"/>
            <a:endParaRPr lang="en-US" dirty="0" smtClean="0"/>
          </a:p>
          <a:p>
            <a:pPr eaLnBrk="1" hangingPunct="1"/>
            <a:r>
              <a:rPr lang="en-US" dirty="0" smtClean="0"/>
              <a:t>Behavior Models experience secondary effects of the environment.  As a results of degraded equipment performance, the behavior model adjusts its plans to compensate.</a:t>
            </a:r>
          </a:p>
          <a:p>
            <a:pPr eaLnBrk="1" hangingPunct="1"/>
            <a:r>
              <a:rPr lang="vi-VN" dirty="0" smtClean="0"/>
              <a:t>Cơ động</a:t>
            </a:r>
          </a:p>
          <a:p>
            <a:pPr eaLnBrk="1" hangingPunct="1"/>
            <a:r>
              <a:rPr lang="vi-VN" dirty="0" smtClean="0"/>
              <a:t>Duy trì</a:t>
            </a:r>
          </a:p>
          <a:p>
            <a:pPr eaLnBrk="1" hangingPunct="1"/>
            <a:r>
              <a:rPr lang="vi-VN" dirty="0" smtClean="0"/>
              <a:t>Lực lượng bảo vệ</a:t>
            </a:r>
          </a:p>
          <a:p>
            <a:pPr eaLnBrk="1" hangingPunct="1"/>
            <a:r>
              <a:rPr lang="vi-VN" dirty="0" smtClean="0"/>
              <a:t>Sự thông minh</a:t>
            </a:r>
          </a:p>
          <a:p>
            <a:pPr eaLnBrk="1" hangingPunct="1"/>
            <a:r>
              <a:rPr lang="vi-VN" dirty="0" smtClean="0"/>
              <a:t>Lệnh &amp; Điều khiển</a:t>
            </a:r>
          </a:p>
          <a:p>
            <a:pPr eaLnBrk="1" hangingPunct="1"/>
            <a:r>
              <a:rPr lang="vi-VN" dirty="0" smtClean="0"/>
              <a:t>Hỏa hoạn</a:t>
            </a:r>
            <a:endParaRPr lang="en-US" dirty="0" smtClean="0"/>
          </a:p>
          <a:p>
            <a:pPr eaLnBrk="1" hangingPunct="1"/>
            <a:endParaRPr lang="en-US" dirty="0" smtClean="0"/>
          </a:p>
        </p:txBody>
      </p:sp>
    </p:spTree>
    <p:extLst>
      <p:ext uri="{BB962C8B-B14F-4D97-AF65-F5344CB8AC3E}">
        <p14:creationId xmlns:p14="http://schemas.microsoft.com/office/powerpoint/2010/main" val="5063506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5B607DE-14E1-4132-8F56-F98A16071FD0}" type="slidenum">
              <a:rPr lang="en-US" smtClean="0">
                <a:solidFill>
                  <a:srgbClr val="000000"/>
                </a:solidFill>
              </a:rPr>
              <a:pPr/>
              <a:t>7</a:t>
            </a:fld>
            <a:endParaRPr lang="en-US" dirty="0" smtClean="0">
              <a:solidFill>
                <a:srgbClr val="000000"/>
              </a:solidFill>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marL="228600" indent="-228600" eaLnBrk="1" hangingPunct="1"/>
            <a:r>
              <a:rPr lang="en-US" sz="1000" dirty="0" smtClean="0"/>
              <a:t>Example: The Shuttle Radar Topography Mission (SRTM), which was designed to produce the first detailed near-global elevation model. The SRTM data was acquired in February 2000 during a flight of the Space Shuttle Endeavour, sponsored by NASA and NIMA. </a:t>
            </a:r>
          </a:p>
          <a:p>
            <a:pPr marL="228600" indent="-228600" eaLnBrk="1" hangingPunct="1"/>
            <a:endParaRPr lang="en-US" sz="1000" dirty="0" smtClean="0"/>
          </a:p>
          <a:p>
            <a:pPr marL="228600" indent="-228600" eaLnBrk="1" hangingPunct="1"/>
            <a:r>
              <a:rPr lang="en-US" dirty="0" smtClean="0"/>
              <a:t>An integrated environmental data base is constructed through a six step process:</a:t>
            </a:r>
          </a:p>
          <a:p>
            <a:pPr marL="228600" indent="-228600" eaLnBrk="1" hangingPunct="1">
              <a:buFontTx/>
              <a:buAutoNum type="arabicPeriod"/>
            </a:pPr>
            <a:r>
              <a:rPr lang="en-US" dirty="0" smtClean="0"/>
              <a:t>Collection.  The data must be captured from the real world through some form of surveying process.  This mission is increasingly being accomplished by aerial and orbital sensors.</a:t>
            </a:r>
          </a:p>
          <a:p>
            <a:pPr marL="228600" indent="-228600" eaLnBrk="1" hangingPunct="1">
              <a:buFontTx/>
              <a:buAutoNum type="arabicPeriod"/>
            </a:pPr>
            <a:r>
              <a:rPr lang="en-US" dirty="0" smtClean="0"/>
              <a:t>Cleaning. All data sources contain discontinuities that are generated in the collection process.  These are eliminated and multiple samplings are stitched together to create a continuous surface.</a:t>
            </a:r>
          </a:p>
          <a:p>
            <a:pPr marL="228600" indent="-228600" eaLnBrk="1" hangingPunct="1">
              <a:buFontTx/>
              <a:buAutoNum type="arabicPeriod"/>
            </a:pPr>
            <a:r>
              <a:rPr lang="en-US" dirty="0" smtClean="0"/>
              <a:t>Organizing. The database is organized such that it can be indexed, archived, and accessed through some standard software tools.</a:t>
            </a:r>
          </a:p>
          <a:p>
            <a:pPr marL="228600" indent="-228600" eaLnBrk="1" hangingPunct="1">
              <a:buFontTx/>
              <a:buAutoNum type="arabicPeriod"/>
            </a:pPr>
            <a:r>
              <a:rPr lang="en-US" dirty="0" smtClean="0"/>
              <a:t>Integration. Multiple data sources are integrated together into a single complex form.  This includes attaching vegetation to surfaces, embedding roads in the terrain, and applying surface textures.</a:t>
            </a:r>
          </a:p>
          <a:p>
            <a:pPr marL="228600" indent="-228600" eaLnBrk="1" hangingPunct="1">
              <a:buFontTx/>
              <a:buAutoNum type="arabicPeriod"/>
            </a:pPr>
            <a:r>
              <a:rPr lang="en-US" dirty="0" smtClean="0"/>
              <a:t>Transmission.  The integrated database is moved to the host that will use it at simulation run time.</a:t>
            </a:r>
          </a:p>
          <a:p>
            <a:pPr marL="228600" indent="-228600" eaLnBrk="1" hangingPunct="1">
              <a:buFontTx/>
              <a:buAutoNum type="arabicPeriod"/>
            </a:pPr>
            <a:r>
              <a:rPr lang="en-US" dirty="0" smtClean="0"/>
              <a:t>Compilation.  The database is compiled into a format that is efficient for simulation execution.  This includes cutting the database into sheets that fit the matching page size and converting data formats to those for which the host computer is optimized.</a:t>
            </a:r>
          </a:p>
          <a:p>
            <a:pPr marL="228600" indent="-228600" eaLnBrk="1" hangingPunct="1"/>
            <a:endParaRPr lang="en-US" dirty="0" smtClean="0"/>
          </a:p>
        </p:txBody>
      </p:sp>
    </p:spTree>
    <p:extLst>
      <p:ext uri="{BB962C8B-B14F-4D97-AF65-F5344CB8AC3E}">
        <p14:creationId xmlns:p14="http://schemas.microsoft.com/office/powerpoint/2010/main" val="1192976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3BBF9503-4750-411D-A969-A976CC0AEECC}" type="slidenum">
              <a:rPr lang="en-US" smtClean="0">
                <a:solidFill>
                  <a:srgbClr val="000000"/>
                </a:solidFill>
              </a:rPr>
              <a:pPr/>
              <a:t>8</a:t>
            </a:fld>
            <a:endParaRPr lang="en-US" dirty="0" smtClean="0">
              <a:solidFill>
                <a:srgbClr val="000000"/>
              </a:solidFill>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lnSpc>
                <a:spcPct val="90000"/>
              </a:lnSpc>
            </a:pPr>
            <a:r>
              <a:rPr lang="en-US" sz="1100" dirty="0" smtClean="0"/>
              <a:t>People are often curious about why a hexagon should be chosen as the shape of a tile.  There are only three regular geometric shapes that can be used to completely tessellate or tile a space in a constant pattern:</a:t>
            </a:r>
          </a:p>
          <a:p>
            <a:pPr eaLnBrk="1" hangingPunct="1">
              <a:lnSpc>
                <a:spcPct val="90000"/>
              </a:lnSpc>
            </a:pPr>
            <a:r>
              <a:rPr lang="en-US" sz="1100" dirty="0" smtClean="0"/>
              <a:t>	The triangle</a:t>
            </a:r>
          </a:p>
          <a:p>
            <a:pPr eaLnBrk="1" hangingPunct="1">
              <a:lnSpc>
                <a:spcPct val="90000"/>
              </a:lnSpc>
            </a:pPr>
            <a:r>
              <a:rPr lang="en-US" sz="1100" dirty="0" smtClean="0"/>
              <a:t>	The rectangle, and</a:t>
            </a:r>
          </a:p>
          <a:p>
            <a:pPr eaLnBrk="1" hangingPunct="1">
              <a:lnSpc>
                <a:spcPct val="90000"/>
              </a:lnSpc>
            </a:pPr>
            <a:r>
              <a:rPr lang="en-US" sz="1100" dirty="0" smtClean="0"/>
              <a:t>	The hexagon.</a:t>
            </a:r>
          </a:p>
          <a:p>
            <a:pPr eaLnBrk="1" hangingPunct="1">
              <a:lnSpc>
                <a:spcPct val="90000"/>
              </a:lnSpc>
            </a:pPr>
            <a:r>
              <a:rPr lang="en-US" sz="1100" dirty="0" smtClean="0"/>
              <a:t>All other shapes leave irregular shaped holes between them, or must be arranged in patterns that are irregular and inappropriate for mathematical algorithms.</a:t>
            </a:r>
          </a:p>
          <a:p>
            <a:pPr eaLnBrk="1" hangingPunct="1">
              <a:lnSpc>
                <a:spcPct val="90000"/>
              </a:lnSpc>
            </a:pPr>
            <a:endParaRPr lang="en-US" sz="1100" dirty="0" smtClean="0"/>
          </a:p>
          <a:p>
            <a:pPr eaLnBrk="1" hangingPunct="1">
              <a:lnSpc>
                <a:spcPct val="90000"/>
              </a:lnSpc>
            </a:pPr>
            <a:r>
              <a:rPr lang="en-US" sz="1100" dirty="0" smtClean="0"/>
              <a:t>Triangulated Irregular Networks (TIN)</a:t>
            </a:r>
            <a:r>
              <a:rPr lang="en-US" sz="1100" baseline="30000" dirty="0" smtClean="0"/>
              <a:t>1</a:t>
            </a:r>
            <a:r>
              <a:rPr lang="en-US" sz="1100" dirty="0" smtClean="0"/>
              <a:t> are a very efficient and flexible method for storing environmental data.  These allow the data modeler to represent the environment at different levels of detail and to create smooth transitions between these layers. Triangles, rectangles, and hexagons can form a surface (tessellate a space), but only triangles can be organized and bent to follow any surface.  Three points are guaranteed to lie in a definable spatial plane, and triangles can subdivide themselves. The process of TIN’ing a database is essentially one of introducing acceptable levels of error in exchange for storage and processing improvements.  Points are added to or removed from the original database to make it represent the surface without redundant information.  The process essentially removes data points over flat areas and retains high data point counts for irregular surfaces.  This results in an irregular arrangement or triangles across the surface, hence the name of the approach.</a:t>
            </a:r>
          </a:p>
          <a:p>
            <a:pPr eaLnBrk="1" hangingPunct="1">
              <a:lnSpc>
                <a:spcPct val="90000"/>
              </a:lnSpc>
            </a:pPr>
            <a:endParaRPr lang="en-US" dirty="0" smtClean="0"/>
          </a:p>
          <a:p>
            <a:pPr eaLnBrk="1" hangingPunct="1">
              <a:lnSpc>
                <a:spcPct val="90000"/>
              </a:lnSpc>
            </a:pPr>
            <a:r>
              <a:rPr lang="en-US" sz="1000" dirty="0" smtClean="0"/>
              <a:t>1. Triangulated Irregular Networks. Ianko Tchoukanski. </a:t>
            </a:r>
            <a:r>
              <a:rPr lang="en-US" sz="1000" dirty="0" smtClean="0">
                <a:hlinkClick r:id="rId3"/>
              </a:rPr>
              <a:t>http://www.ian-ko.com/resources/triangulated_irregular_network.htm</a:t>
            </a:r>
            <a:endParaRPr lang="en-US" sz="1000" dirty="0" smtClean="0"/>
          </a:p>
          <a:p>
            <a:pPr eaLnBrk="1" hangingPunct="1">
              <a:lnSpc>
                <a:spcPct val="90000"/>
              </a:lnSpc>
            </a:pPr>
            <a:endParaRPr lang="en-US" dirty="0" smtClean="0"/>
          </a:p>
          <a:p>
            <a:pPr eaLnBrk="1" hangingPunct="1">
              <a:lnSpc>
                <a:spcPct val="90000"/>
              </a:lnSpc>
            </a:pPr>
            <a:endParaRPr lang="en-US" dirty="0" smtClean="0"/>
          </a:p>
        </p:txBody>
      </p:sp>
    </p:spTree>
    <p:extLst>
      <p:ext uri="{BB962C8B-B14F-4D97-AF65-F5344CB8AC3E}">
        <p14:creationId xmlns:p14="http://schemas.microsoft.com/office/powerpoint/2010/main" val="31593473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199A710D-85DB-48B1-B1F2-5D3CC6729F07}" type="slidenum">
              <a:rPr lang="en-US" smtClean="0">
                <a:solidFill>
                  <a:srgbClr val="000000"/>
                </a:solidFill>
              </a:rPr>
              <a:pPr/>
              <a:t>9</a:t>
            </a:fld>
            <a:endParaRPr lang="en-US" dirty="0" smtClean="0">
              <a:solidFill>
                <a:srgbClr val="000000"/>
              </a:solidFill>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r>
              <a:rPr lang="en-US" dirty="0" smtClean="0"/>
              <a:t>In the real world the environment is constantly changing.  Legacy simulations have largely implemented static environments, but the demands of the customer and the power of computers is raising the demand for dynamic environments.  The characteristics described above are very obvious dynamics that will make the virtual world much more realistic.</a:t>
            </a:r>
          </a:p>
          <a:p>
            <a:pPr eaLnBrk="1" hangingPunct="1"/>
            <a:endParaRPr lang="en-US" dirty="0" smtClean="0"/>
          </a:p>
        </p:txBody>
      </p:sp>
    </p:spTree>
    <p:extLst>
      <p:ext uri="{BB962C8B-B14F-4D97-AF65-F5344CB8AC3E}">
        <p14:creationId xmlns:p14="http://schemas.microsoft.com/office/powerpoint/2010/main" val="1475445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902B36AB-4B06-498E-8678-ED03D87FF1F0}" type="slidenum">
              <a:rPr lang="en-US" smtClean="0">
                <a:solidFill>
                  <a:srgbClr val="000000"/>
                </a:solidFill>
              </a:rPr>
              <a:pPr/>
              <a:t>10</a:t>
            </a:fld>
            <a:endParaRPr lang="en-US" dirty="0" smtClean="0">
              <a:solidFill>
                <a:srgbClr val="000000"/>
              </a:solidFill>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r>
              <a:rPr lang="en-US" dirty="0" smtClean="0"/>
              <a:t>Typical military simulations have focused on the actions of movement, sensor detection, and engagement/attrition.  Additional models were viewed as supporting features for “the big three.”  As simulations became more object oriented, each object gained a level of independence that required significant communication with other objects to operate.  These communications could be included as part of the infrastructure, or they could be modeled according to the phenomena that allow the operations in the real world.</a:t>
            </a:r>
          </a:p>
          <a:p>
            <a:pPr eaLnBrk="1" hangingPunct="1"/>
            <a:endParaRPr lang="en-US" dirty="0" smtClean="0"/>
          </a:p>
          <a:p>
            <a:pPr eaLnBrk="1" hangingPunct="1"/>
            <a:r>
              <a:rPr lang="en-US" dirty="0" smtClean="0"/>
              <a:t>Object specialization also means that the “engagement” actions may no longer be the universal activity.  Instead, the operation phase will execute the primary operation for which each specific object exists in the simulation.</a:t>
            </a:r>
          </a:p>
          <a:p>
            <a:pPr eaLnBrk="1" hangingPunct="1"/>
            <a:endParaRPr lang="en-US" dirty="0" smtClean="0"/>
          </a:p>
          <a:p>
            <a:pPr eaLnBrk="1" hangingPunct="1"/>
            <a:r>
              <a:rPr lang="en-US" dirty="0" smtClean="0"/>
              <a:t>This change in perspective still considers objects as vehicles or creatures that dynamically interact with the environment.  However, buildings and similar cultural features may also be treated as independent objects.  These features are currently treated as part of the environment.</a:t>
            </a:r>
          </a:p>
          <a:p>
            <a:pPr eaLnBrk="1" hangingPunct="1"/>
            <a:endParaRPr lang="en-US" dirty="0" smtClean="0"/>
          </a:p>
        </p:txBody>
      </p:sp>
    </p:spTree>
    <p:extLst>
      <p:ext uri="{BB962C8B-B14F-4D97-AF65-F5344CB8AC3E}">
        <p14:creationId xmlns:p14="http://schemas.microsoft.com/office/powerpoint/2010/main" val="12627792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124"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3999" cy="338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1828800"/>
            <a:ext cx="7772400" cy="1143000"/>
          </a:xfrm>
        </p:spPr>
        <p:txBody>
          <a:bodyPr anchor="ctr">
            <a:noAutofit/>
          </a:bodyPr>
          <a:lstStyle>
            <a:lvl1pPr>
              <a:lnSpc>
                <a:spcPct val="100000"/>
              </a:lnSpc>
              <a:defRPr lang="en-US" sz="3000" b="1" i="0" smtClean="0">
                <a:effectLst/>
              </a:defRPr>
            </a:lvl1pPr>
          </a:lstStyle>
          <a:p>
            <a:endParaRPr lang="en-US" dirty="0"/>
          </a:p>
        </p:txBody>
      </p:sp>
      <p:sp>
        <p:nvSpPr>
          <p:cNvPr id="3"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218"/>
          <p:cNvSpPr>
            <a:spLocks noGrp="1" noChangeArrowheads="1"/>
          </p:cNvSpPr>
          <p:nvPr>
            <p:ph type="sldNum" sz="quarter" idx="10"/>
          </p:nvPr>
        </p:nvSpPr>
        <p:spPr>
          <a:ln/>
        </p:spPr>
        <p:txBody>
          <a:bodyPr/>
          <a:lstStyle>
            <a:lvl1pPr>
              <a:defRPr/>
            </a:lvl1pPr>
          </a:lstStyle>
          <a:p>
            <a:pPr>
              <a:defRPr/>
            </a:pPr>
            <a:fld id="{EED0EF3E-CB7E-4D55-A614-40A5F3EB1D0C}" type="slidenum">
              <a:rPr lang="en-US">
                <a:solidFill>
                  <a:srgbClr val="FFFFFF"/>
                </a:solidFill>
              </a:rPr>
              <a:pPr>
                <a:defRPr/>
              </a:pPr>
              <a:t>‹#›</a:t>
            </a:fld>
            <a:endParaRPr lang="en-US" dirty="0">
              <a:solidFill>
                <a:srgbClr val="FFFFFF"/>
              </a:solidFill>
            </a:endParaRPr>
          </a:p>
        </p:txBody>
      </p:sp>
      <p:sp>
        <p:nvSpPr>
          <p:cNvPr id="5"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33288650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0386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4038600" cy="46863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8"/>
          <p:cNvSpPr>
            <a:spLocks noGrp="1" noChangeArrowheads="1"/>
          </p:cNvSpPr>
          <p:nvPr>
            <p:ph type="sldNum" sz="quarter" idx="10"/>
          </p:nvPr>
        </p:nvSpPr>
        <p:spPr>
          <a:ln/>
        </p:spPr>
        <p:txBody>
          <a:bodyPr/>
          <a:lstStyle>
            <a:lvl1pPr>
              <a:defRPr/>
            </a:lvl1pPr>
          </a:lstStyle>
          <a:p>
            <a:pPr>
              <a:defRPr/>
            </a:pPr>
            <a:fld id="{639DA01A-2414-4287-AF89-B8ADBA71E861}" type="slidenum">
              <a:rPr lang="en-US">
                <a:solidFill>
                  <a:srgbClr val="FFFFFF"/>
                </a:solidFill>
              </a:rPr>
              <a:pPr>
                <a:defRPr/>
              </a:pPr>
              <a:t>‹#›</a:t>
            </a:fld>
            <a:endParaRPr lang="en-US" dirty="0">
              <a:solidFill>
                <a:srgbClr val="FFFFFF"/>
              </a:solidFill>
            </a:endParaRPr>
          </a:p>
        </p:txBody>
      </p:sp>
      <p:sp>
        <p:nvSpPr>
          <p:cNvPr id="6"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4194939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218"/>
          <p:cNvSpPr>
            <a:spLocks noGrp="1" noChangeArrowheads="1"/>
          </p:cNvSpPr>
          <p:nvPr>
            <p:ph type="sldNum" sz="quarter" idx="10"/>
          </p:nvPr>
        </p:nvSpPr>
        <p:spPr>
          <a:ln/>
        </p:spPr>
        <p:txBody>
          <a:bodyPr/>
          <a:lstStyle>
            <a:lvl1pPr>
              <a:defRPr/>
            </a:lvl1pPr>
          </a:lstStyle>
          <a:p>
            <a:pPr>
              <a:defRPr/>
            </a:pPr>
            <a:fld id="{6D03DE51-CE07-44CB-923B-B540EFA1CEBA}" type="slidenum">
              <a:rPr lang="en-US">
                <a:solidFill>
                  <a:srgbClr val="FFFFFF"/>
                </a:solidFill>
              </a:rPr>
              <a:pPr>
                <a:defRPr/>
              </a:pPr>
              <a:t>‹#›</a:t>
            </a:fld>
            <a:endParaRPr lang="en-US" dirty="0">
              <a:solidFill>
                <a:srgbClr val="FFFFFF"/>
              </a:solidFill>
            </a:endParaRPr>
          </a:p>
        </p:txBody>
      </p:sp>
      <p:sp>
        <p:nvSpPr>
          <p:cNvPr id="8"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19723585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18"/>
          <p:cNvSpPr>
            <a:spLocks noGrp="1" noChangeArrowheads="1"/>
          </p:cNvSpPr>
          <p:nvPr>
            <p:ph type="sldNum" sz="quarter" idx="10"/>
          </p:nvPr>
        </p:nvSpPr>
        <p:spPr>
          <a:ln/>
        </p:spPr>
        <p:txBody>
          <a:bodyPr/>
          <a:lstStyle>
            <a:lvl1pPr>
              <a:defRPr/>
            </a:lvl1pPr>
          </a:lstStyle>
          <a:p>
            <a:pPr>
              <a:defRPr/>
            </a:pPr>
            <a:fld id="{37117129-36E4-4A7C-BD43-BDB6D2BCB2DC}" type="slidenum">
              <a:rPr lang="en-US">
                <a:solidFill>
                  <a:srgbClr val="FFFFFF"/>
                </a:solidFill>
              </a:rPr>
              <a:pPr>
                <a:defRPr/>
              </a:pPr>
              <a:t>‹#›</a:t>
            </a:fld>
            <a:endParaRPr lang="en-US" dirty="0">
              <a:solidFill>
                <a:srgbClr val="FFFFFF"/>
              </a:solidFill>
            </a:endParaRPr>
          </a:p>
        </p:txBody>
      </p:sp>
      <p:sp>
        <p:nvSpPr>
          <p:cNvPr id="4"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1450175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18"/>
          <p:cNvSpPr>
            <a:spLocks noGrp="1" noChangeArrowheads="1"/>
          </p:cNvSpPr>
          <p:nvPr>
            <p:ph type="sldNum" sz="quarter" idx="10"/>
          </p:nvPr>
        </p:nvSpPr>
        <p:spPr>
          <a:ln/>
        </p:spPr>
        <p:txBody>
          <a:bodyPr/>
          <a:lstStyle>
            <a:lvl1pPr>
              <a:defRPr/>
            </a:lvl1pPr>
          </a:lstStyle>
          <a:p>
            <a:pPr>
              <a:defRPr/>
            </a:pPr>
            <a:fld id="{6FBB3572-BFDB-4D50-9FB9-53C267DB66E6}" type="slidenum">
              <a:rPr lang="en-US">
                <a:solidFill>
                  <a:srgbClr val="FFFFFF"/>
                </a:solidFill>
              </a:rPr>
              <a:pPr>
                <a:defRPr/>
              </a:pPr>
              <a:t>‹#›</a:t>
            </a:fld>
            <a:endParaRPr lang="en-US" dirty="0">
              <a:solidFill>
                <a:srgbClr val="FFFFFF"/>
              </a:solidFill>
            </a:endParaRPr>
          </a:p>
        </p:txBody>
      </p:sp>
      <p:sp>
        <p:nvSpPr>
          <p:cNvPr id="3"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671366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18"/>
          <p:cNvSpPr>
            <a:spLocks noGrp="1" noChangeArrowheads="1"/>
          </p:cNvSpPr>
          <p:nvPr>
            <p:ph type="sldNum" sz="quarter" idx="10"/>
          </p:nvPr>
        </p:nvSpPr>
        <p:spPr>
          <a:ln/>
        </p:spPr>
        <p:txBody>
          <a:bodyPr/>
          <a:lstStyle>
            <a:lvl1pPr>
              <a:defRPr/>
            </a:lvl1pPr>
          </a:lstStyle>
          <a:p>
            <a:pPr>
              <a:defRPr/>
            </a:pPr>
            <a:fld id="{FEC39F79-077E-48C4-8414-C51956B7C65B}" type="slidenum">
              <a:rPr lang="en-US">
                <a:solidFill>
                  <a:srgbClr val="FFFFFF"/>
                </a:solidFill>
              </a:rPr>
              <a:pPr>
                <a:defRPr/>
              </a:pPr>
              <a:t>‹#›</a:t>
            </a:fld>
            <a:endParaRPr lang="en-US" dirty="0">
              <a:solidFill>
                <a:srgbClr val="FFFFFF"/>
              </a:solidFill>
            </a:endParaRPr>
          </a:p>
        </p:txBody>
      </p:sp>
      <p:sp>
        <p:nvSpPr>
          <p:cNvPr id="6"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1395811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218"/>
          <p:cNvSpPr>
            <a:spLocks noGrp="1" noChangeArrowheads="1"/>
          </p:cNvSpPr>
          <p:nvPr>
            <p:ph type="sldNum" sz="quarter" idx="10"/>
          </p:nvPr>
        </p:nvSpPr>
        <p:spPr>
          <a:ln/>
        </p:spPr>
        <p:txBody>
          <a:bodyPr/>
          <a:lstStyle>
            <a:lvl1pPr>
              <a:defRPr/>
            </a:lvl1pPr>
          </a:lstStyle>
          <a:p>
            <a:pPr>
              <a:defRPr/>
            </a:pPr>
            <a:fld id="{4DE1C64C-79C8-4A39-A440-C7A890F28FAA}" type="slidenum">
              <a:rPr lang="en-US">
                <a:solidFill>
                  <a:srgbClr val="FFFFFF"/>
                </a:solidFill>
              </a:rPr>
              <a:pPr>
                <a:defRPr/>
              </a:pPr>
              <a:t>‹#›</a:t>
            </a:fld>
            <a:endParaRPr lang="en-US" dirty="0">
              <a:solidFill>
                <a:srgbClr val="FFFFFF"/>
              </a:solidFill>
            </a:endParaRPr>
          </a:p>
        </p:txBody>
      </p:sp>
      <p:sp>
        <p:nvSpPr>
          <p:cNvPr id="6"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14775842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18"/>
          <p:cNvSpPr>
            <a:spLocks noGrp="1" noChangeArrowheads="1"/>
          </p:cNvSpPr>
          <p:nvPr>
            <p:ph type="sldNum" sz="quarter" idx="10"/>
          </p:nvPr>
        </p:nvSpPr>
        <p:spPr>
          <a:ln/>
        </p:spPr>
        <p:txBody>
          <a:bodyPr/>
          <a:lstStyle>
            <a:lvl1pPr>
              <a:defRPr/>
            </a:lvl1pPr>
          </a:lstStyle>
          <a:p>
            <a:pPr>
              <a:defRPr/>
            </a:pPr>
            <a:fld id="{F030EE9F-FE1D-4B14-8F00-63C8A13A4A33}" type="slidenum">
              <a:rPr lang="en-US">
                <a:solidFill>
                  <a:srgbClr val="FFFFFF"/>
                </a:solidFill>
              </a:rPr>
              <a:pPr>
                <a:defRPr/>
              </a:pPr>
              <a:t>‹#›</a:t>
            </a:fld>
            <a:endParaRPr lang="en-US" dirty="0">
              <a:solidFill>
                <a:srgbClr val="FFFFFF"/>
              </a:solidFill>
            </a:endParaRPr>
          </a:p>
        </p:txBody>
      </p:sp>
      <p:sp>
        <p:nvSpPr>
          <p:cNvPr id="5"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18817595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2400"/>
            <a:ext cx="2057400" cy="5981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2400"/>
            <a:ext cx="6019800" cy="5981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18"/>
          <p:cNvSpPr>
            <a:spLocks noGrp="1" noChangeArrowheads="1"/>
          </p:cNvSpPr>
          <p:nvPr>
            <p:ph type="sldNum" sz="quarter" idx="10"/>
          </p:nvPr>
        </p:nvSpPr>
        <p:spPr>
          <a:ln/>
        </p:spPr>
        <p:txBody>
          <a:bodyPr/>
          <a:lstStyle>
            <a:lvl1pPr>
              <a:defRPr/>
            </a:lvl1pPr>
          </a:lstStyle>
          <a:p>
            <a:pPr>
              <a:defRPr/>
            </a:pPr>
            <a:fld id="{D8553267-7C87-463B-8A82-CED40625219A}" type="slidenum">
              <a:rPr lang="en-US">
                <a:solidFill>
                  <a:srgbClr val="FFFFFF"/>
                </a:solidFill>
              </a:rPr>
              <a:pPr>
                <a:defRPr/>
              </a:pPr>
              <a:t>‹#›</a:t>
            </a:fld>
            <a:endParaRPr lang="en-US" dirty="0">
              <a:solidFill>
                <a:srgbClr val="FFFFFF"/>
              </a:solidFill>
            </a:endParaRPr>
          </a:p>
        </p:txBody>
      </p:sp>
      <p:sp>
        <p:nvSpPr>
          <p:cNvPr id="5"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27326987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447800"/>
            <a:ext cx="8229600" cy="4686300"/>
          </a:xfrm>
        </p:spPr>
        <p:txBody>
          <a:bodyPr/>
          <a:lstStyle/>
          <a:p>
            <a:pPr lvl="0"/>
            <a:endParaRPr lang="en-US" noProof="0" dirty="0" smtClean="0"/>
          </a:p>
        </p:txBody>
      </p:sp>
      <p:sp>
        <p:nvSpPr>
          <p:cNvPr id="4" name="Rectangle 218"/>
          <p:cNvSpPr>
            <a:spLocks noGrp="1" noChangeArrowheads="1"/>
          </p:cNvSpPr>
          <p:nvPr>
            <p:ph type="sldNum" sz="quarter" idx="10"/>
          </p:nvPr>
        </p:nvSpPr>
        <p:spPr>
          <a:ln/>
        </p:spPr>
        <p:txBody>
          <a:bodyPr/>
          <a:lstStyle>
            <a:lvl1pPr>
              <a:defRPr/>
            </a:lvl1pPr>
          </a:lstStyle>
          <a:p>
            <a:pPr>
              <a:defRPr/>
            </a:pPr>
            <a:fld id="{33E6FFC6-18D9-4E39-85B4-EDE3B49BB02B}" type="slidenum">
              <a:rPr lang="en-US">
                <a:solidFill>
                  <a:srgbClr val="FFFFFF"/>
                </a:solidFill>
              </a:rPr>
              <a:pPr>
                <a:defRPr/>
              </a:pPr>
              <a:t>‹#›</a:t>
            </a:fld>
            <a:endParaRPr lang="en-US" dirty="0">
              <a:solidFill>
                <a:srgbClr val="FFFFFF"/>
              </a:solidFill>
            </a:endParaRPr>
          </a:p>
        </p:txBody>
      </p:sp>
      <p:sp>
        <p:nvSpPr>
          <p:cNvPr id="5"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3184301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338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sp>
        <p:nvSpPr>
          <p:cNvPr id="11" name="Title 1"/>
          <p:cNvSpPr>
            <a:spLocks noGrp="1"/>
          </p:cNvSpPr>
          <p:nvPr>
            <p:ph type="ctrTitle"/>
          </p:nvPr>
        </p:nvSpPr>
        <p:spPr>
          <a:xfrm>
            <a:off x="457200" y="1828800"/>
            <a:ext cx="7772400" cy="1143000"/>
          </a:xfrm>
        </p:spPr>
        <p:txBody>
          <a:bodyPr anchor="ctr">
            <a:noAutofit/>
          </a:bodyPr>
          <a:lstStyle>
            <a:lvl1pPr>
              <a:lnSpc>
                <a:spcPct val="100000"/>
              </a:lnSpc>
              <a:defRPr sz="3600" spc="-80" baseline="0">
                <a:solidFill>
                  <a:schemeClr val="tx1">
                    <a:lumMod val="65000"/>
                    <a:lumOff val="35000"/>
                  </a:schemeClr>
                </a:solidFill>
                <a:latin typeface="Segoe" pitchFamily="34" charset="0"/>
              </a:defRPr>
            </a:lvl1pPr>
          </a:lstStyle>
          <a:p>
            <a:r>
              <a:rPr lang="en-US" smtClean="0"/>
              <a:t>Click to edit Master title style</a:t>
            </a:r>
            <a:endParaRPr lang="en-US" dirty="0"/>
          </a:p>
        </p:txBody>
      </p:sp>
      <p:sp>
        <p:nvSpPr>
          <p:cNvPr id="12"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64542369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447800"/>
            <a:ext cx="4038600" cy="468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4038600" cy="468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218"/>
          <p:cNvSpPr>
            <a:spLocks noGrp="1" noChangeArrowheads="1"/>
          </p:cNvSpPr>
          <p:nvPr>
            <p:ph type="sldNum" sz="quarter" idx="10"/>
          </p:nvPr>
        </p:nvSpPr>
        <p:spPr>
          <a:ln/>
        </p:spPr>
        <p:txBody>
          <a:bodyPr/>
          <a:lstStyle>
            <a:lvl1pPr>
              <a:defRPr/>
            </a:lvl1pPr>
          </a:lstStyle>
          <a:p>
            <a:pPr>
              <a:defRPr/>
            </a:pPr>
            <a:fld id="{C6C29CE5-CE66-4957-A0A8-203AE7085B83}" type="slidenum">
              <a:rPr lang="en-US">
                <a:solidFill>
                  <a:srgbClr val="FFFFFF"/>
                </a:solidFill>
              </a:rPr>
              <a:pPr>
                <a:defRPr/>
              </a:pPr>
              <a:t>‹#›</a:t>
            </a:fld>
            <a:endParaRPr lang="en-US" dirty="0">
              <a:solidFill>
                <a:srgbClr val="FFFFFF"/>
              </a:solidFill>
            </a:endParaRPr>
          </a:p>
        </p:txBody>
      </p:sp>
      <p:sp>
        <p:nvSpPr>
          <p:cNvPr id="6"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2337839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0800000" flipH="1">
            <a:off x="4699000" y="1"/>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6002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6280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0800000" flipH="1">
            <a:off x="4699000" y="0"/>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0"/>
            <a:ext cx="7620000" cy="11430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5240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59669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pic>
        <p:nvPicPr>
          <p:cNvPr id="9" name="Picture 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idx="1"/>
          </p:nvPr>
        </p:nvSpPr>
        <p:spPr>
          <a:xfrm>
            <a:off x="685800"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8558760" y="6325524"/>
            <a:ext cx="356640" cy="356640"/>
            <a:chOff x="8136431" y="5022563"/>
            <a:chExt cx="356640" cy="356640"/>
          </a:xfrm>
        </p:grpSpPr>
        <p:sp>
          <p:nvSpPr>
            <p:cNvPr id="6" name="Oval 5">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8" name="Isosceles Triangle 7">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userDrawn="1"/>
        </p:nvGrpSpPr>
        <p:grpSpPr>
          <a:xfrm>
            <a:off x="7274499" y="6324600"/>
            <a:ext cx="356640" cy="356640"/>
            <a:chOff x="6852170" y="5022563"/>
            <a:chExt cx="356640" cy="356640"/>
          </a:xfrm>
        </p:grpSpPr>
        <p:sp>
          <p:nvSpPr>
            <p:cNvPr id="14" name="Oval 13">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15" name="Group 14"/>
            <p:cNvGrpSpPr/>
            <p:nvPr/>
          </p:nvGrpSpPr>
          <p:grpSpPr>
            <a:xfrm>
              <a:off x="6920649" y="5087260"/>
              <a:ext cx="240202" cy="214123"/>
              <a:chOff x="7066773" y="5942997"/>
              <a:chExt cx="240202" cy="214123"/>
            </a:xfrm>
          </p:grpSpPr>
          <p:sp>
            <p:nvSpPr>
              <p:cNvPr id="16" name="Rectangle 15"/>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9" name="Straight Connector 18"/>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8005715" y="6324600"/>
            <a:ext cx="356640" cy="356640"/>
            <a:chOff x="7583386" y="5022563"/>
            <a:chExt cx="356640" cy="356640"/>
          </a:xfrm>
        </p:grpSpPr>
        <p:sp>
          <p:nvSpPr>
            <p:cNvPr id="21" name="Oval 20">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2" name="Isosceles Triangle 21">
              <a:hlinkClick r:id="" action="ppaction://hlinkshowjump?jump=previousslide"/>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68977"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a:xfrm>
            <a:off x="7924800" y="6356350"/>
            <a:ext cx="762000" cy="365125"/>
          </a:xfrm>
          <a:prstGeom prst="rect">
            <a:avLst/>
          </a:prstGeom>
        </p:spPr>
        <p:txBody>
          <a:bodyPr/>
          <a:lstStyle>
            <a:lvl1pPr>
              <a:defRPr/>
            </a:lvl1pPr>
          </a:lstStyle>
          <a:p>
            <a:pPr>
              <a:defRPr/>
            </a:pPr>
            <a:fld id="{98BA2996-A921-473A-BF6C-B3904BF9732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498475" y="1311275"/>
            <a:ext cx="10429875" cy="5908675"/>
            <a:chOff x="-313" y="824"/>
            <a:chExt cx="6570" cy="3722"/>
          </a:xfrm>
        </p:grpSpPr>
        <p:sp>
          <p:nvSpPr>
            <p:cNvPr id="5" name="Rectangle 3"/>
            <p:cNvSpPr>
              <a:spLocks noChangeArrowheads="1"/>
            </p:cNvSpPr>
            <p:nvPr userDrawn="1"/>
          </p:nvSpPr>
          <p:spPr bwMode="hidden">
            <a:xfrm rot="20798144" flipV="1">
              <a:off x="-14" y="1033"/>
              <a:ext cx="1744" cy="6"/>
            </a:xfrm>
            <a:prstGeom prst="rect">
              <a:avLst/>
            </a:prstGeom>
            <a:gradFill rotWithShape="0">
              <a:gsLst>
                <a:gs pos="0">
                  <a:schemeClr val="bg1">
                    <a:gamma/>
                    <a:shade val="90980"/>
                    <a:invGamma/>
                  </a:schemeClr>
                </a:gs>
                <a:gs pos="100000">
                  <a:schemeClr val="bg1"/>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6" name="Rectangle 4"/>
            <p:cNvSpPr>
              <a:spLocks noChangeArrowheads="1"/>
            </p:cNvSpPr>
            <p:nvPr userDrawn="1"/>
          </p:nvSpPr>
          <p:spPr bwMode="hidden">
            <a:xfrm rot="20774366" flipV="1">
              <a:off x="-24" y="1127"/>
              <a:ext cx="2033" cy="6"/>
            </a:xfrm>
            <a:prstGeom prst="rect">
              <a:avLst/>
            </a:prstGeom>
            <a:gradFill rotWithShape="0">
              <a:gsLst>
                <a:gs pos="0">
                  <a:schemeClr val="bg1">
                    <a:gamma/>
                    <a:shade val="90980"/>
                    <a:invGamma/>
                  </a:schemeClr>
                </a:gs>
                <a:gs pos="100000">
                  <a:schemeClr val="bg1"/>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7" name="Rectangle 5"/>
            <p:cNvSpPr>
              <a:spLocks noChangeArrowheads="1"/>
            </p:cNvSpPr>
            <p:nvPr userDrawn="1"/>
          </p:nvSpPr>
          <p:spPr bwMode="hidden">
            <a:xfrm rot="20757421" flipV="1">
              <a:off x="-27" y="1198"/>
              <a:ext cx="2246" cy="6"/>
            </a:xfrm>
            <a:prstGeom prst="rect">
              <a:avLst/>
            </a:prstGeom>
            <a:gradFill rotWithShape="0">
              <a:gsLst>
                <a:gs pos="0">
                  <a:schemeClr val="bg1">
                    <a:gamma/>
                    <a:shade val="90980"/>
                    <a:invGamma/>
                  </a:schemeClr>
                </a:gs>
                <a:gs pos="100000">
                  <a:schemeClr val="bg1"/>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8" name="Rectangle 6"/>
            <p:cNvSpPr>
              <a:spLocks noChangeArrowheads="1"/>
            </p:cNvSpPr>
            <p:nvPr userDrawn="1"/>
          </p:nvSpPr>
          <p:spPr bwMode="hidden">
            <a:xfrm rot="20684206" flipV="1">
              <a:off x="-43" y="1283"/>
              <a:ext cx="2476" cy="6"/>
            </a:xfrm>
            <a:prstGeom prst="rect">
              <a:avLst/>
            </a:prstGeom>
            <a:gradFill rotWithShape="0">
              <a:gsLst>
                <a:gs pos="0">
                  <a:schemeClr val="bg1">
                    <a:gamma/>
                    <a:shade val="90980"/>
                    <a:invGamma/>
                  </a:schemeClr>
                </a:gs>
                <a:gs pos="100000">
                  <a:schemeClr val="bg1"/>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9" name="Rectangle 7"/>
            <p:cNvSpPr>
              <a:spLocks noChangeArrowheads="1"/>
            </p:cNvSpPr>
            <p:nvPr userDrawn="1"/>
          </p:nvSpPr>
          <p:spPr bwMode="hidden">
            <a:xfrm rot="20631226" flipV="1">
              <a:off x="-51" y="1397"/>
              <a:ext cx="2770" cy="6"/>
            </a:xfrm>
            <a:prstGeom prst="rect">
              <a:avLst/>
            </a:prstGeom>
            <a:gradFill rotWithShape="0">
              <a:gsLst>
                <a:gs pos="0">
                  <a:schemeClr val="bg1">
                    <a:gamma/>
                    <a:shade val="90980"/>
                    <a:invGamma/>
                  </a:schemeClr>
                </a:gs>
                <a:gs pos="100000">
                  <a:schemeClr val="bg1"/>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10" name="Rectangle 8"/>
            <p:cNvSpPr>
              <a:spLocks noChangeArrowheads="1"/>
            </p:cNvSpPr>
            <p:nvPr userDrawn="1"/>
          </p:nvSpPr>
          <p:spPr bwMode="hidden">
            <a:xfrm rot="20554235" flipV="1">
              <a:off x="-65" y="1523"/>
              <a:ext cx="3058" cy="6"/>
            </a:xfrm>
            <a:prstGeom prst="rect">
              <a:avLst/>
            </a:prstGeom>
            <a:gradFill rotWithShape="0">
              <a:gsLst>
                <a:gs pos="0">
                  <a:schemeClr val="bg1">
                    <a:gamma/>
                    <a:shade val="90980"/>
                    <a:invGamma/>
                  </a:schemeClr>
                </a:gs>
                <a:gs pos="100000">
                  <a:schemeClr val="bg1"/>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11" name="Rectangle 9"/>
            <p:cNvSpPr>
              <a:spLocks noChangeArrowheads="1"/>
            </p:cNvSpPr>
            <p:nvPr userDrawn="1"/>
          </p:nvSpPr>
          <p:spPr bwMode="hidden">
            <a:xfrm rot="20466593" flipV="1">
              <a:off x="-93" y="1694"/>
              <a:ext cx="3403" cy="6"/>
            </a:xfrm>
            <a:prstGeom prst="rect">
              <a:avLst/>
            </a:prstGeom>
            <a:gradFill rotWithShape="0">
              <a:gsLst>
                <a:gs pos="0">
                  <a:schemeClr val="bg1">
                    <a:gamma/>
                    <a:shade val="90980"/>
                    <a:invGamma/>
                  </a:schemeClr>
                </a:gs>
                <a:gs pos="100000">
                  <a:schemeClr val="bg1"/>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12" name="Rectangle 10"/>
            <p:cNvSpPr>
              <a:spLocks noChangeArrowheads="1"/>
            </p:cNvSpPr>
            <p:nvPr userDrawn="1"/>
          </p:nvSpPr>
          <p:spPr bwMode="hidden">
            <a:xfrm rot="20343219" flipV="1">
              <a:off x="-99" y="1863"/>
              <a:ext cx="3749" cy="6"/>
            </a:xfrm>
            <a:prstGeom prst="rect">
              <a:avLst/>
            </a:prstGeom>
            <a:gradFill rotWithShape="0">
              <a:gsLst>
                <a:gs pos="0">
                  <a:schemeClr val="bg1"/>
                </a:gs>
                <a:gs pos="100000">
                  <a:schemeClr val="bg1">
                    <a:gamma/>
                    <a:shade val="84706"/>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13" name="Rectangle 11"/>
            <p:cNvSpPr>
              <a:spLocks noChangeArrowheads="1"/>
            </p:cNvSpPr>
            <p:nvPr userDrawn="1"/>
          </p:nvSpPr>
          <p:spPr bwMode="hidden">
            <a:xfrm rot="20211065" flipV="1">
              <a:off x="-165" y="2053"/>
              <a:ext cx="4209" cy="6"/>
            </a:xfrm>
            <a:prstGeom prst="rect">
              <a:avLst/>
            </a:prstGeom>
            <a:gradFill rotWithShape="0">
              <a:gsLst>
                <a:gs pos="0">
                  <a:schemeClr val="bg1"/>
                </a:gs>
                <a:gs pos="100000">
                  <a:schemeClr val="bg1">
                    <a:gamma/>
                    <a:shade val="75686"/>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14" name="Rectangle 12"/>
            <p:cNvSpPr>
              <a:spLocks noChangeArrowheads="1"/>
            </p:cNvSpPr>
            <p:nvPr userDrawn="1"/>
          </p:nvSpPr>
          <p:spPr bwMode="hidden">
            <a:xfrm rot="20102912" flipV="1">
              <a:off x="-214" y="2289"/>
              <a:ext cx="4612" cy="6"/>
            </a:xfrm>
            <a:prstGeom prst="rect">
              <a:avLst/>
            </a:prstGeom>
            <a:gradFill rotWithShape="0">
              <a:gsLst>
                <a:gs pos="0">
                  <a:schemeClr val="bg1"/>
                </a:gs>
                <a:gs pos="100000">
                  <a:schemeClr val="bg1">
                    <a:gamma/>
                    <a:shade val="69804"/>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15" name="Rectangle 13"/>
            <p:cNvSpPr>
              <a:spLocks noChangeArrowheads="1"/>
            </p:cNvSpPr>
            <p:nvPr userDrawn="1"/>
          </p:nvSpPr>
          <p:spPr bwMode="hidden">
            <a:xfrm rot="19923405" flipV="1">
              <a:off x="-313" y="2617"/>
              <a:ext cx="5200" cy="6"/>
            </a:xfrm>
            <a:prstGeom prst="rect">
              <a:avLst/>
            </a:prstGeom>
            <a:gradFill rotWithShape="0">
              <a:gsLst>
                <a:gs pos="0">
                  <a:schemeClr val="bg1"/>
                </a:gs>
                <a:gs pos="100000">
                  <a:schemeClr val="bg1">
                    <a:gamma/>
                    <a:shade val="60784"/>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16" name="Rectangle 14"/>
            <p:cNvSpPr>
              <a:spLocks noChangeArrowheads="1"/>
            </p:cNvSpPr>
            <p:nvPr userDrawn="1"/>
          </p:nvSpPr>
          <p:spPr bwMode="hidden">
            <a:xfrm rot="19686284" flipV="1">
              <a:off x="9" y="2881"/>
              <a:ext cx="5401" cy="6"/>
            </a:xfrm>
            <a:prstGeom prst="rect">
              <a:avLst/>
            </a:prstGeom>
            <a:gradFill rotWithShape="0">
              <a:gsLst>
                <a:gs pos="0">
                  <a:schemeClr val="bg1"/>
                </a:gs>
                <a:gs pos="100000">
                  <a:schemeClr val="bg1">
                    <a:gamma/>
                    <a:shade val="46275"/>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17" name="Rectangle 15"/>
            <p:cNvSpPr>
              <a:spLocks noChangeArrowheads="1"/>
            </p:cNvSpPr>
            <p:nvPr userDrawn="1"/>
          </p:nvSpPr>
          <p:spPr bwMode="hidden">
            <a:xfrm rot="19383534" flipV="1">
              <a:off x="1319" y="2928"/>
              <a:ext cx="4612" cy="6"/>
            </a:xfrm>
            <a:prstGeom prst="rect">
              <a:avLst/>
            </a:prstGeom>
            <a:gradFill rotWithShape="0">
              <a:gsLst>
                <a:gs pos="0">
                  <a:schemeClr val="bg1"/>
                </a:gs>
                <a:gs pos="100000">
                  <a:schemeClr val="bg1">
                    <a:gamma/>
                    <a:shade val="30196"/>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18" name="Rectangle 16"/>
            <p:cNvSpPr>
              <a:spLocks noChangeArrowheads="1"/>
            </p:cNvSpPr>
            <p:nvPr userDrawn="1"/>
          </p:nvSpPr>
          <p:spPr bwMode="hidden">
            <a:xfrm rot="18994182" flipV="1">
              <a:off x="2681" y="3071"/>
              <a:ext cx="3576" cy="6"/>
            </a:xfrm>
            <a:prstGeom prst="rect">
              <a:avLst/>
            </a:prstGeom>
            <a:gradFill rotWithShape="0">
              <a:gsLst>
                <a:gs pos="0">
                  <a:schemeClr val="bg1"/>
                </a:gs>
                <a:gs pos="100000">
                  <a:schemeClr val="bg1">
                    <a:gamma/>
                    <a:shade val="3137"/>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19" name="Rectangle 17"/>
            <p:cNvSpPr>
              <a:spLocks noChangeArrowheads="1"/>
            </p:cNvSpPr>
            <p:nvPr userDrawn="1"/>
          </p:nvSpPr>
          <p:spPr bwMode="hidden">
            <a:xfrm rot="18603245" flipV="1">
              <a:off x="4054" y="3503"/>
              <a:ext cx="2079" cy="6"/>
            </a:xfrm>
            <a:prstGeom prst="rect">
              <a:avLst/>
            </a:prstGeom>
            <a:gradFill rotWithShape="0">
              <a:gsLst>
                <a:gs pos="0">
                  <a:schemeClr val="bg1"/>
                </a:gs>
                <a:gs pos="100000">
                  <a:schemeClr val="bg1">
                    <a:gamma/>
                    <a:shade val="0"/>
                    <a:invGamma/>
                  </a:schemeClr>
                </a:gs>
              </a:gsLst>
              <a:lin ang="2700000" scaled="1"/>
            </a:gradFill>
            <a:ln w="9525">
              <a:noFill/>
              <a:miter lim="800000"/>
              <a:headEnd/>
              <a:tailEnd/>
            </a:ln>
            <a:effectLst/>
          </p:spPr>
          <p:txBody>
            <a:bodyPr rot="10800000" vert="eaVert"/>
            <a:lstStyle/>
            <a:p>
              <a:pPr algn="ctr" fontAlgn="base">
                <a:spcBef>
                  <a:spcPct val="0"/>
                </a:spcBef>
                <a:spcAft>
                  <a:spcPct val="0"/>
                </a:spcAft>
                <a:defRPr/>
              </a:pPr>
              <a:endParaRPr lang="en-US" dirty="0">
                <a:solidFill>
                  <a:srgbClr val="FFFFFF"/>
                </a:solidFill>
              </a:endParaRPr>
            </a:p>
          </p:txBody>
        </p:sp>
        <p:sp>
          <p:nvSpPr>
            <p:cNvPr id="20" name="Rectangle 18"/>
            <p:cNvSpPr>
              <a:spLocks noChangeArrowheads="1"/>
            </p:cNvSpPr>
            <p:nvPr userDrawn="1"/>
          </p:nvSpPr>
          <p:spPr bwMode="hidden">
            <a:xfrm rot="39991575" flipH="1" flipV="1">
              <a:off x="5377" y="4167"/>
              <a:ext cx="501" cy="6"/>
            </a:xfrm>
            <a:prstGeom prst="rect">
              <a:avLst/>
            </a:prstGeom>
            <a:gradFill rotWithShape="0">
              <a:gsLst>
                <a:gs pos="0">
                  <a:schemeClr val="bg1"/>
                </a:gs>
                <a:gs pos="100000">
                  <a:schemeClr val="bg1">
                    <a:gamma/>
                    <a:shade val="0"/>
                    <a:invGamma/>
                  </a:schemeClr>
                </a:gs>
              </a:gsLst>
              <a:lin ang="2700000" scaled="1"/>
            </a:gradFill>
            <a:ln w="9525">
              <a:noFill/>
              <a:miter lim="800000"/>
              <a:headEnd/>
              <a:tailEnd/>
            </a:ln>
            <a:effectLst/>
          </p:spPr>
          <p:txBody>
            <a:bodyPr rot="10800000" vert="eaVert"/>
            <a:lstStyle/>
            <a:p>
              <a:pPr algn="ctr" fontAlgn="base">
                <a:spcBef>
                  <a:spcPct val="0"/>
                </a:spcBef>
                <a:spcAft>
                  <a:spcPct val="0"/>
                </a:spcAft>
                <a:defRPr/>
              </a:pPr>
              <a:endParaRPr lang="en-US" dirty="0">
                <a:solidFill>
                  <a:srgbClr val="FFFFFF"/>
                </a:solidFill>
              </a:endParaRPr>
            </a:p>
          </p:txBody>
        </p:sp>
        <p:sp>
          <p:nvSpPr>
            <p:cNvPr id="21" name="Rectangle 19"/>
            <p:cNvSpPr>
              <a:spLocks noChangeArrowheads="1"/>
            </p:cNvSpPr>
            <p:nvPr userDrawn="1"/>
          </p:nvSpPr>
          <p:spPr bwMode="hidden">
            <a:xfrm rot="-20541361">
              <a:off x="-146" y="2360"/>
              <a:ext cx="6046" cy="6"/>
            </a:xfrm>
            <a:prstGeom prst="rect">
              <a:avLst/>
            </a:prstGeom>
            <a:gradFill rotWithShape="0">
              <a:gsLst>
                <a:gs pos="0">
                  <a:schemeClr val="bg1"/>
                </a:gs>
                <a:gs pos="100000">
                  <a:schemeClr val="bg1">
                    <a:gamma/>
                    <a:shade val="54510"/>
                    <a:invGamma/>
                  </a:schemeClr>
                </a:gs>
              </a:gsLst>
              <a:lin ang="2700000" scaled="1"/>
            </a:gradFill>
            <a:ln w="9525">
              <a:noFill/>
              <a:miter lim="800000"/>
              <a:headEnd/>
              <a:tailEnd/>
            </a:ln>
            <a:effectLst/>
          </p:spPr>
          <p:txBody>
            <a:bodyPr/>
            <a:lstStyle/>
            <a:p>
              <a:pPr algn="ctr" fontAlgn="base">
                <a:spcBef>
                  <a:spcPct val="0"/>
                </a:spcBef>
                <a:spcAft>
                  <a:spcPct val="0"/>
                </a:spcAft>
                <a:defRPr/>
              </a:pPr>
              <a:endParaRPr lang="en-US" dirty="0">
                <a:solidFill>
                  <a:srgbClr val="FFFFFF"/>
                </a:solidFill>
              </a:endParaRPr>
            </a:p>
          </p:txBody>
        </p:sp>
        <p:sp>
          <p:nvSpPr>
            <p:cNvPr id="22" name="Rectangle 20"/>
            <p:cNvSpPr>
              <a:spLocks noChangeArrowheads="1"/>
            </p:cNvSpPr>
            <p:nvPr userDrawn="1"/>
          </p:nvSpPr>
          <p:spPr bwMode="hidden">
            <a:xfrm rot="-20036206">
              <a:off x="-198" y="3396"/>
              <a:ext cx="4142" cy="6"/>
            </a:xfrm>
            <a:prstGeom prst="rect">
              <a:avLst/>
            </a:prstGeom>
            <a:gradFill rotWithShape="0">
              <a:gsLst>
                <a:gs pos="0">
                  <a:schemeClr val="bg1"/>
                </a:gs>
                <a:gs pos="100000">
                  <a:schemeClr val="bg1">
                    <a:gamma/>
                    <a:shade val="63529"/>
                    <a:invGamma/>
                  </a:schemeClr>
                </a:gs>
              </a:gsLst>
              <a:lin ang="2700000" scaled="1"/>
            </a:gradFill>
            <a:ln w="9525">
              <a:noFill/>
              <a:miter lim="800000"/>
              <a:headEnd/>
              <a:tailEnd/>
            </a:ln>
            <a:effectLst/>
          </p:spPr>
          <p:txBody>
            <a:bodyPr/>
            <a:lstStyle/>
            <a:p>
              <a:pPr algn="ctr" fontAlgn="base">
                <a:spcBef>
                  <a:spcPct val="0"/>
                </a:spcBef>
                <a:spcAft>
                  <a:spcPct val="0"/>
                </a:spcAft>
                <a:defRPr/>
              </a:pPr>
              <a:endParaRPr lang="en-US" dirty="0">
                <a:solidFill>
                  <a:srgbClr val="FFFFFF"/>
                </a:solidFill>
              </a:endParaRPr>
            </a:p>
          </p:txBody>
        </p:sp>
        <p:sp>
          <p:nvSpPr>
            <p:cNvPr id="23" name="Rectangle 21"/>
            <p:cNvSpPr>
              <a:spLocks noChangeArrowheads="1"/>
            </p:cNvSpPr>
            <p:nvPr userDrawn="1"/>
          </p:nvSpPr>
          <p:spPr bwMode="hidden">
            <a:xfrm rot="1732981">
              <a:off x="-165" y="3624"/>
              <a:ext cx="2804" cy="6"/>
            </a:xfrm>
            <a:prstGeom prst="rect">
              <a:avLst/>
            </a:prstGeom>
            <a:gradFill rotWithShape="0">
              <a:gsLst>
                <a:gs pos="0">
                  <a:schemeClr val="bg1"/>
                </a:gs>
                <a:gs pos="100000">
                  <a:schemeClr val="bg1">
                    <a:gamma/>
                    <a:shade val="63529"/>
                    <a:invGamma/>
                  </a:schemeClr>
                </a:gs>
              </a:gsLst>
              <a:lin ang="2700000" scaled="1"/>
            </a:gradFill>
            <a:ln w="9525">
              <a:noFill/>
              <a:miter lim="800000"/>
              <a:headEnd/>
              <a:tailEnd/>
            </a:ln>
            <a:effectLst/>
          </p:spPr>
          <p:txBody>
            <a:bodyPr/>
            <a:lstStyle/>
            <a:p>
              <a:pPr algn="ctr" fontAlgn="base">
                <a:spcBef>
                  <a:spcPct val="0"/>
                </a:spcBef>
                <a:spcAft>
                  <a:spcPct val="0"/>
                </a:spcAft>
                <a:defRPr/>
              </a:pPr>
              <a:endParaRPr lang="en-US" dirty="0">
                <a:solidFill>
                  <a:srgbClr val="FFFFFF"/>
                </a:solidFill>
              </a:endParaRPr>
            </a:p>
          </p:txBody>
        </p:sp>
        <p:sp>
          <p:nvSpPr>
            <p:cNvPr id="24" name="Rectangle 22"/>
            <p:cNvSpPr>
              <a:spLocks noChangeArrowheads="1"/>
            </p:cNvSpPr>
            <p:nvPr userDrawn="1"/>
          </p:nvSpPr>
          <p:spPr bwMode="hidden">
            <a:xfrm rot="1969083">
              <a:off x="-110" y="3922"/>
              <a:ext cx="1400" cy="6"/>
            </a:xfrm>
            <a:prstGeom prst="rect">
              <a:avLst/>
            </a:prstGeom>
            <a:gradFill rotWithShape="0">
              <a:gsLst>
                <a:gs pos="0">
                  <a:schemeClr val="bg1"/>
                </a:gs>
                <a:gs pos="100000">
                  <a:schemeClr val="bg1">
                    <a:gamma/>
                    <a:shade val="69804"/>
                    <a:invGamma/>
                  </a:schemeClr>
                </a:gs>
              </a:gsLst>
              <a:lin ang="2700000" scaled="1"/>
            </a:gradFill>
            <a:ln w="9525">
              <a:noFill/>
              <a:miter lim="800000"/>
              <a:headEnd/>
              <a:tailEnd/>
            </a:ln>
            <a:effectLst/>
          </p:spPr>
          <p:txBody>
            <a:bodyPr/>
            <a:lstStyle/>
            <a:p>
              <a:pPr algn="ctr" fontAlgn="base">
                <a:spcBef>
                  <a:spcPct val="0"/>
                </a:spcBef>
                <a:spcAft>
                  <a:spcPct val="0"/>
                </a:spcAft>
                <a:defRPr/>
              </a:pPr>
              <a:endParaRPr lang="en-US" dirty="0">
                <a:solidFill>
                  <a:srgbClr val="FFFFFF"/>
                </a:solidFill>
              </a:endParaRPr>
            </a:p>
          </p:txBody>
        </p:sp>
        <p:sp>
          <p:nvSpPr>
            <p:cNvPr id="25" name="Rectangle 23"/>
            <p:cNvSpPr>
              <a:spLocks noChangeArrowheads="1"/>
            </p:cNvSpPr>
            <p:nvPr userDrawn="1"/>
          </p:nvSpPr>
          <p:spPr bwMode="hidden">
            <a:xfrm rot="-20213826">
              <a:off x="-216" y="3221"/>
              <a:ext cx="5477" cy="6"/>
            </a:xfrm>
            <a:prstGeom prst="rect">
              <a:avLst/>
            </a:prstGeom>
            <a:gradFill rotWithShape="0">
              <a:gsLst>
                <a:gs pos="0">
                  <a:schemeClr val="bg1"/>
                </a:gs>
                <a:gs pos="100000">
                  <a:schemeClr val="bg1">
                    <a:gamma/>
                    <a:shade val="48627"/>
                    <a:invGamma/>
                  </a:schemeClr>
                </a:gs>
              </a:gsLst>
              <a:lin ang="2700000" scaled="1"/>
            </a:gradFill>
            <a:ln w="9525">
              <a:noFill/>
              <a:miter lim="800000"/>
              <a:headEnd/>
              <a:tailEnd/>
            </a:ln>
            <a:effectLst/>
          </p:spPr>
          <p:txBody>
            <a:bodyPr/>
            <a:lstStyle/>
            <a:p>
              <a:pPr algn="ctr" fontAlgn="base">
                <a:spcBef>
                  <a:spcPct val="0"/>
                </a:spcBef>
                <a:spcAft>
                  <a:spcPct val="0"/>
                </a:spcAft>
                <a:defRPr/>
              </a:pPr>
              <a:endParaRPr lang="en-US" dirty="0">
                <a:solidFill>
                  <a:srgbClr val="FFFFFF"/>
                </a:solidFill>
              </a:endParaRPr>
            </a:p>
          </p:txBody>
        </p:sp>
        <p:sp>
          <p:nvSpPr>
            <p:cNvPr id="26" name="Rectangle 24"/>
            <p:cNvSpPr>
              <a:spLocks noChangeArrowheads="1"/>
            </p:cNvSpPr>
            <p:nvPr userDrawn="1"/>
          </p:nvSpPr>
          <p:spPr bwMode="hidden">
            <a:xfrm rot="22583969">
              <a:off x="-115" y="2129"/>
              <a:ext cx="6016" cy="6"/>
            </a:xfrm>
            <a:prstGeom prst="rect">
              <a:avLst/>
            </a:prstGeom>
            <a:gradFill rotWithShape="0">
              <a:gsLst>
                <a:gs pos="0">
                  <a:schemeClr val="bg1"/>
                </a:gs>
                <a:gs pos="100000">
                  <a:schemeClr val="bg1">
                    <a:gamma/>
                    <a:shade val="57647"/>
                    <a:invGamma/>
                  </a:schemeClr>
                </a:gs>
              </a:gsLst>
              <a:lin ang="0" scaled="1"/>
            </a:gradFill>
            <a:ln w="9525">
              <a:noFill/>
              <a:miter lim="800000"/>
              <a:headEnd/>
              <a:tailEnd/>
            </a:ln>
            <a:effectLst/>
          </p:spPr>
          <p:txBody>
            <a:bodyPr/>
            <a:lstStyle/>
            <a:p>
              <a:pPr algn="ctr" fontAlgn="base">
                <a:spcBef>
                  <a:spcPct val="0"/>
                </a:spcBef>
                <a:spcAft>
                  <a:spcPct val="0"/>
                </a:spcAft>
                <a:defRPr/>
              </a:pPr>
              <a:endParaRPr lang="en-US" dirty="0">
                <a:solidFill>
                  <a:srgbClr val="FFFFFF"/>
                </a:solidFill>
              </a:endParaRPr>
            </a:p>
          </p:txBody>
        </p:sp>
        <p:sp>
          <p:nvSpPr>
            <p:cNvPr id="27" name="Rectangle 25"/>
            <p:cNvSpPr>
              <a:spLocks noChangeArrowheads="1"/>
            </p:cNvSpPr>
            <p:nvPr userDrawn="1"/>
          </p:nvSpPr>
          <p:spPr bwMode="hidden">
            <a:xfrm rot="930109" flipV="1">
              <a:off x="80" y="1946"/>
              <a:ext cx="5756" cy="6"/>
            </a:xfrm>
            <a:prstGeom prst="rect">
              <a:avLst/>
            </a:prstGeom>
            <a:gradFill rotWithShape="0">
              <a:gsLst>
                <a:gs pos="0">
                  <a:schemeClr val="bg1"/>
                </a:gs>
                <a:gs pos="100000">
                  <a:schemeClr val="bg1">
                    <a:gamma/>
                    <a:shade val="60784"/>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28" name="Rectangle 26"/>
            <p:cNvSpPr>
              <a:spLocks noChangeArrowheads="1"/>
            </p:cNvSpPr>
            <p:nvPr userDrawn="1"/>
          </p:nvSpPr>
          <p:spPr bwMode="hidden">
            <a:xfrm rot="-20731987">
              <a:off x="374" y="1802"/>
              <a:ext cx="5475" cy="6"/>
            </a:xfrm>
            <a:prstGeom prst="rect">
              <a:avLst/>
            </a:prstGeom>
            <a:gradFill rotWithShape="0">
              <a:gsLst>
                <a:gs pos="0">
                  <a:schemeClr val="bg1"/>
                </a:gs>
                <a:gs pos="100000">
                  <a:schemeClr val="bg1">
                    <a:gamma/>
                    <a:shade val="60784"/>
                    <a:invGamma/>
                  </a:schemeClr>
                </a:gs>
              </a:gsLst>
              <a:lin ang="2700000" scaled="1"/>
            </a:gradFill>
            <a:ln w="9525">
              <a:noFill/>
              <a:miter lim="800000"/>
              <a:headEnd/>
              <a:tailEnd/>
            </a:ln>
            <a:effectLst/>
          </p:spPr>
          <p:txBody>
            <a:bodyPr/>
            <a:lstStyle/>
            <a:p>
              <a:pPr algn="ctr" fontAlgn="base">
                <a:spcBef>
                  <a:spcPct val="0"/>
                </a:spcBef>
                <a:spcAft>
                  <a:spcPct val="0"/>
                </a:spcAft>
                <a:defRPr/>
              </a:pPr>
              <a:endParaRPr lang="en-US" dirty="0">
                <a:solidFill>
                  <a:srgbClr val="FFFFFF"/>
                </a:solidFill>
              </a:endParaRPr>
            </a:p>
          </p:txBody>
        </p:sp>
        <p:sp>
          <p:nvSpPr>
            <p:cNvPr id="29" name="Rectangle 27"/>
            <p:cNvSpPr>
              <a:spLocks noChangeArrowheads="1"/>
            </p:cNvSpPr>
            <p:nvPr userDrawn="1"/>
          </p:nvSpPr>
          <p:spPr bwMode="hidden">
            <a:xfrm rot="-64024402">
              <a:off x="848" y="1582"/>
              <a:ext cx="4976" cy="6"/>
            </a:xfrm>
            <a:prstGeom prst="rect">
              <a:avLst/>
            </a:prstGeom>
            <a:gradFill rotWithShape="0">
              <a:gsLst>
                <a:gs pos="0">
                  <a:schemeClr val="bg1"/>
                </a:gs>
                <a:gs pos="100000">
                  <a:schemeClr val="bg1">
                    <a:gamma/>
                    <a:shade val="60784"/>
                    <a:invGamma/>
                  </a:schemeClr>
                </a:gs>
              </a:gsLst>
              <a:lin ang="2700000" scaled="1"/>
            </a:gradFill>
            <a:ln w="9525">
              <a:noFill/>
              <a:miter lim="800000"/>
              <a:headEnd/>
              <a:tailEnd/>
            </a:ln>
            <a:effectLst/>
          </p:spPr>
          <p:txBody>
            <a:bodyPr/>
            <a:lstStyle/>
            <a:p>
              <a:pPr algn="ctr" fontAlgn="base">
                <a:spcBef>
                  <a:spcPct val="0"/>
                </a:spcBef>
                <a:spcAft>
                  <a:spcPct val="0"/>
                </a:spcAft>
                <a:defRPr/>
              </a:pPr>
              <a:endParaRPr lang="en-US" dirty="0">
                <a:solidFill>
                  <a:srgbClr val="FFFFFF"/>
                </a:solidFill>
              </a:endParaRPr>
            </a:p>
          </p:txBody>
        </p:sp>
        <p:sp>
          <p:nvSpPr>
            <p:cNvPr id="30" name="Rectangle 28"/>
            <p:cNvSpPr>
              <a:spLocks noChangeArrowheads="1"/>
            </p:cNvSpPr>
            <p:nvPr userDrawn="1"/>
          </p:nvSpPr>
          <p:spPr bwMode="hidden">
            <a:xfrm rot="-42464612">
              <a:off x="1053" y="1476"/>
              <a:ext cx="4759" cy="6"/>
            </a:xfrm>
            <a:prstGeom prst="rect">
              <a:avLst/>
            </a:prstGeom>
            <a:gradFill rotWithShape="0">
              <a:gsLst>
                <a:gs pos="0">
                  <a:schemeClr val="bg1"/>
                </a:gs>
                <a:gs pos="100000">
                  <a:schemeClr val="bg1">
                    <a:gamma/>
                    <a:shade val="60784"/>
                    <a:invGamma/>
                  </a:schemeClr>
                </a:gs>
              </a:gsLst>
              <a:lin ang="2700000" scaled="1"/>
            </a:gradFill>
            <a:ln w="9525">
              <a:noFill/>
              <a:miter lim="800000"/>
              <a:headEnd/>
              <a:tailEnd/>
            </a:ln>
            <a:effectLst/>
          </p:spPr>
          <p:txBody>
            <a:bodyPr/>
            <a:lstStyle/>
            <a:p>
              <a:pPr algn="ctr" fontAlgn="base">
                <a:spcBef>
                  <a:spcPct val="0"/>
                </a:spcBef>
                <a:spcAft>
                  <a:spcPct val="0"/>
                </a:spcAft>
                <a:defRPr/>
              </a:pPr>
              <a:endParaRPr lang="en-US" dirty="0">
                <a:solidFill>
                  <a:srgbClr val="FFFFFF"/>
                </a:solidFill>
              </a:endParaRPr>
            </a:p>
          </p:txBody>
        </p:sp>
        <p:sp>
          <p:nvSpPr>
            <p:cNvPr id="31" name="Rectangle 29"/>
            <p:cNvSpPr>
              <a:spLocks noChangeArrowheads="1"/>
            </p:cNvSpPr>
            <p:nvPr userDrawn="1"/>
          </p:nvSpPr>
          <p:spPr bwMode="hidden">
            <a:xfrm rot="-20907336">
              <a:off x="1244" y="1377"/>
              <a:ext cx="4557" cy="6"/>
            </a:xfrm>
            <a:prstGeom prst="rect">
              <a:avLst/>
            </a:prstGeom>
            <a:gradFill rotWithShape="0">
              <a:gsLst>
                <a:gs pos="0">
                  <a:schemeClr val="bg1"/>
                </a:gs>
                <a:gs pos="100000">
                  <a:schemeClr val="bg1">
                    <a:gamma/>
                    <a:shade val="66667"/>
                    <a:invGamma/>
                  </a:schemeClr>
                </a:gs>
              </a:gsLst>
              <a:lin ang="2700000" scaled="1"/>
            </a:gradFill>
            <a:ln w="9525">
              <a:noFill/>
              <a:miter lim="800000"/>
              <a:headEnd/>
              <a:tailEnd/>
            </a:ln>
            <a:effectLst/>
          </p:spPr>
          <p:txBody>
            <a:bodyPr/>
            <a:lstStyle/>
            <a:p>
              <a:pPr algn="ctr" fontAlgn="base">
                <a:spcBef>
                  <a:spcPct val="0"/>
                </a:spcBef>
                <a:spcAft>
                  <a:spcPct val="0"/>
                </a:spcAft>
                <a:defRPr/>
              </a:pPr>
              <a:endParaRPr lang="en-US" dirty="0">
                <a:solidFill>
                  <a:srgbClr val="FFFFFF"/>
                </a:solidFill>
              </a:endParaRPr>
            </a:p>
          </p:txBody>
        </p:sp>
        <p:sp>
          <p:nvSpPr>
            <p:cNvPr id="32" name="Rectangle 30"/>
            <p:cNvSpPr>
              <a:spLocks noChangeArrowheads="1"/>
            </p:cNvSpPr>
            <p:nvPr userDrawn="1"/>
          </p:nvSpPr>
          <p:spPr bwMode="hidden">
            <a:xfrm rot="655690" flipV="1">
              <a:off x="1487" y="1305"/>
              <a:ext cx="4314" cy="6"/>
            </a:xfrm>
            <a:prstGeom prst="rect">
              <a:avLst/>
            </a:prstGeom>
            <a:gradFill rotWithShape="0">
              <a:gsLst>
                <a:gs pos="0">
                  <a:schemeClr val="bg1"/>
                </a:gs>
                <a:gs pos="100000">
                  <a:schemeClr val="bg1">
                    <a:gamma/>
                    <a:shade val="66667"/>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33" name="Rectangle 31"/>
            <p:cNvSpPr>
              <a:spLocks noChangeArrowheads="1"/>
            </p:cNvSpPr>
            <p:nvPr userDrawn="1"/>
          </p:nvSpPr>
          <p:spPr bwMode="hidden">
            <a:xfrm rot="636921" flipV="1">
              <a:off x="1650" y="1218"/>
              <a:ext cx="4154" cy="6"/>
            </a:xfrm>
            <a:prstGeom prst="rect">
              <a:avLst/>
            </a:prstGeom>
            <a:gradFill rotWithShape="0">
              <a:gsLst>
                <a:gs pos="0">
                  <a:schemeClr val="bg1"/>
                </a:gs>
                <a:gs pos="100000">
                  <a:schemeClr val="bg1">
                    <a:gamma/>
                    <a:shade val="66667"/>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34" name="Rectangle 32"/>
            <p:cNvSpPr>
              <a:spLocks noChangeArrowheads="1"/>
            </p:cNvSpPr>
            <p:nvPr userDrawn="1"/>
          </p:nvSpPr>
          <p:spPr bwMode="hidden">
            <a:xfrm rot="803987" flipV="1">
              <a:off x="611" y="1684"/>
              <a:ext cx="5204" cy="6"/>
            </a:xfrm>
            <a:prstGeom prst="rect">
              <a:avLst/>
            </a:prstGeom>
            <a:gradFill rotWithShape="0">
              <a:gsLst>
                <a:gs pos="0">
                  <a:schemeClr val="bg1"/>
                </a:gs>
                <a:gs pos="100000">
                  <a:schemeClr val="bg1">
                    <a:gamma/>
                    <a:shade val="60784"/>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35" name="Rectangle 33"/>
            <p:cNvSpPr>
              <a:spLocks noChangeArrowheads="1"/>
            </p:cNvSpPr>
            <p:nvPr userDrawn="1"/>
          </p:nvSpPr>
          <p:spPr bwMode="hidden">
            <a:xfrm rot="1273217" flipV="1">
              <a:off x="-204" y="2976"/>
              <a:ext cx="6150" cy="6"/>
            </a:xfrm>
            <a:prstGeom prst="rect">
              <a:avLst/>
            </a:prstGeom>
            <a:gradFill rotWithShape="0">
              <a:gsLst>
                <a:gs pos="0">
                  <a:schemeClr val="bg1"/>
                </a:gs>
                <a:gs pos="100000">
                  <a:schemeClr val="bg1">
                    <a:gamma/>
                    <a:shade val="54510"/>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36" name="Rectangle 34"/>
            <p:cNvSpPr>
              <a:spLocks noChangeArrowheads="1"/>
            </p:cNvSpPr>
            <p:nvPr userDrawn="1"/>
          </p:nvSpPr>
          <p:spPr bwMode="hidden">
            <a:xfrm rot="1169729" flipV="1">
              <a:off x="-174" y="2663"/>
              <a:ext cx="6104" cy="6"/>
            </a:xfrm>
            <a:prstGeom prst="rect">
              <a:avLst/>
            </a:prstGeom>
            <a:gradFill rotWithShape="0">
              <a:gsLst>
                <a:gs pos="0">
                  <a:schemeClr val="bg1"/>
                </a:gs>
                <a:gs pos="100000">
                  <a:schemeClr val="bg1">
                    <a:gamma/>
                    <a:shade val="51373"/>
                    <a:invGamma/>
                  </a:schemeClr>
                </a:gs>
              </a:gsLst>
              <a:lin ang="2700000" scaled="1"/>
            </a:gradFill>
            <a:ln w="9525">
              <a:noFill/>
              <a:miter lim="800000"/>
              <a:headEnd/>
              <a:tailEnd/>
            </a:ln>
            <a:effectLst/>
          </p:spPr>
          <p:txBody>
            <a:bodyPr rot="10800000"/>
            <a:lstStyle/>
            <a:p>
              <a:pPr algn="ctr" fontAlgn="base">
                <a:spcBef>
                  <a:spcPct val="0"/>
                </a:spcBef>
                <a:spcAft>
                  <a:spcPct val="0"/>
                </a:spcAft>
                <a:defRPr/>
              </a:pPr>
              <a:endParaRPr lang="en-US" dirty="0">
                <a:solidFill>
                  <a:srgbClr val="FFFFFF"/>
                </a:solidFill>
              </a:endParaRPr>
            </a:p>
          </p:txBody>
        </p:sp>
        <p:sp>
          <p:nvSpPr>
            <p:cNvPr id="37" name="Oval 35"/>
            <p:cNvSpPr>
              <a:spLocks noChangeArrowheads="1"/>
            </p:cNvSpPr>
            <p:nvPr/>
          </p:nvSpPr>
          <p:spPr bwMode="hidden">
            <a:xfrm>
              <a:off x="740" y="3359"/>
              <a:ext cx="168" cy="96"/>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38" name="Oval 36"/>
            <p:cNvSpPr>
              <a:spLocks noChangeArrowheads="1"/>
            </p:cNvSpPr>
            <p:nvPr/>
          </p:nvSpPr>
          <p:spPr bwMode="hidden">
            <a:xfrm>
              <a:off x="236" y="3074"/>
              <a:ext cx="168" cy="95"/>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39" name="Oval 37"/>
            <p:cNvSpPr>
              <a:spLocks noChangeArrowheads="1"/>
            </p:cNvSpPr>
            <p:nvPr/>
          </p:nvSpPr>
          <p:spPr bwMode="hidden">
            <a:xfrm>
              <a:off x="159" y="3652"/>
              <a:ext cx="196" cy="106"/>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40" name="Oval 38"/>
            <p:cNvSpPr>
              <a:spLocks noChangeArrowheads="1"/>
            </p:cNvSpPr>
            <p:nvPr/>
          </p:nvSpPr>
          <p:spPr bwMode="hidden">
            <a:xfrm>
              <a:off x="2077" y="2661"/>
              <a:ext cx="156" cy="84"/>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41" name="Oval 39"/>
            <p:cNvSpPr>
              <a:spLocks noChangeArrowheads="1"/>
            </p:cNvSpPr>
            <p:nvPr/>
          </p:nvSpPr>
          <p:spPr bwMode="hidden">
            <a:xfrm>
              <a:off x="1223" y="3076"/>
              <a:ext cx="168" cy="95"/>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42" name="Oval 40"/>
            <p:cNvSpPr>
              <a:spLocks noChangeArrowheads="1"/>
            </p:cNvSpPr>
            <p:nvPr/>
          </p:nvSpPr>
          <p:spPr bwMode="hidden">
            <a:xfrm>
              <a:off x="1686" y="2857"/>
              <a:ext cx="156" cy="90"/>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43" name="Oval 41"/>
            <p:cNvSpPr>
              <a:spLocks noChangeArrowheads="1"/>
            </p:cNvSpPr>
            <p:nvPr/>
          </p:nvSpPr>
          <p:spPr bwMode="hidden">
            <a:xfrm>
              <a:off x="750" y="2839"/>
              <a:ext cx="151" cy="89"/>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44" name="Oval 42"/>
            <p:cNvSpPr>
              <a:spLocks noChangeArrowheads="1"/>
            </p:cNvSpPr>
            <p:nvPr/>
          </p:nvSpPr>
          <p:spPr bwMode="hidden">
            <a:xfrm>
              <a:off x="367" y="2656"/>
              <a:ext cx="150" cy="84"/>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45" name="Oval 43"/>
            <p:cNvSpPr>
              <a:spLocks noChangeArrowheads="1"/>
            </p:cNvSpPr>
            <p:nvPr/>
          </p:nvSpPr>
          <p:spPr bwMode="hidden">
            <a:xfrm>
              <a:off x="1172" y="2642"/>
              <a:ext cx="156" cy="83"/>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46" name="Oval 44"/>
            <p:cNvSpPr>
              <a:spLocks noChangeArrowheads="1"/>
            </p:cNvSpPr>
            <p:nvPr/>
          </p:nvSpPr>
          <p:spPr bwMode="hidden">
            <a:xfrm>
              <a:off x="2401" y="2485"/>
              <a:ext cx="156" cy="83"/>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47" name="Oval 45"/>
            <p:cNvSpPr>
              <a:spLocks noChangeArrowheads="1"/>
            </p:cNvSpPr>
            <p:nvPr/>
          </p:nvSpPr>
          <p:spPr bwMode="hidden">
            <a:xfrm>
              <a:off x="1910" y="2314"/>
              <a:ext cx="134" cy="73"/>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48" name="Oval 46"/>
            <p:cNvSpPr>
              <a:spLocks noChangeArrowheads="1"/>
            </p:cNvSpPr>
            <p:nvPr/>
          </p:nvSpPr>
          <p:spPr bwMode="hidden">
            <a:xfrm>
              <a:off x="2254" y="2154"/>
              <a:ext cx="134" cy="61"/>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49" name="Oval 47"/>
            <p:cNvSpPr>
              <a:spLocks noChangeArrowheads="1"/>
            </p:cNvSpPr>
            <p:nvPr/>
          </p:nvSpPr>
          <p:spPr bwMode="hidden">
            <a:xfrm>
              <a:off x="2742" y="2305"/>
              <a:ext cx="140" cy="72"/>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50" name="Oval 48"/>
            <p:cNvSpPr>
              <a:spLocks noChangeArrowheads="1"/>
            </p:cNvSpPr>
            <p:nvPr/>
          </p:nvSpPr>
          <p:spPr bwMode="hidden">
            <a:xfrm>
              <a:off x="2812" y="1898"/>
              <a:ext cx="129" cy="61"/>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51" name="Oval 49"/>
            <p:cNvSpPr>
              <a:spLocks noChangeArrowheads="1"/>
            </p:cNvSpPr>
            <p:nvPr/>
          </p:nvSpPr>
          <p:spPr bwMode="hidden">
            <a:xfrm>
              <a:off x="3721" y="1792"/>
              <a:ext cx="128" cy="61"/>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52" name="Oval 50"/>
            <p:cNvSpPr>
              <a:spLocks noChangeArrowheads="1"/>
            </p:cNvSpPr>
            <p:nvPr/>
          </p:nvSpPr>
          <p:spPr bwMode="hidden">
            <a:xfrm>
              <a:off x="3528" y="1896"/>
              <a:ext cx="128" cy="61"/>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53" name="Oval 51"/>
            <p:cNvSpPr>
              <a:spLocks noChangeArrowheads="1"/>
            </p:cNvSpPr>
            <p:nvPr/>
          </p:nvSpPr>
          <p:spPr bwMode="hidden">
            <a:xfrm>
              <a:off x="3064" y="1778"/>
              <a:ext cx="128" cy="62"/>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54" name="Oval 52"/>
            <p:cNvSpPr>
              <a:spLocks noChangeArrowheads="1"/>
            </p:cNvSpPr>
            <p:nvPr/>
          </p:nvSpPr>
          <p:spPr bwMode="hidden">
            <a:xfrm>
              <a:off x="3277" y="2024"/>
              <a:ext cx="134" cy="73"/>
            </a:xfrm>
            <a:prstGeom prst="ellipse">
              <a:avLst/>
            </a:prstGeom>
            <a:gradFill rotWithShape="0">
              <a:gsLst>
                <a:gs pos="0">
                  <a:schemeClr val="bg1"/>
                </a:gs>
                <a:gs pos="100000">
                  <a:schemeClr val="bg1">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55" name="Oval 53"/>
            <p:cNvSpPr>
              <a:spLocks noChangeArrowheads="1"/>
            </p:cNvSpPr>
            <p:nvPr/>
          </p:nvSpPr>
          <p:spPr bwMode="hidden">
            <a:xfrm>
              <a:off x="3027" y="2160"/>
              <a:ext cx="133" cy="61"/>
            </a:xfrm>
            <a:prstGeom prst="ellipse">
              <a:avLst/>
            </a:prstGeom>
            <a:gradFill rotWithShape="0">
              <a:gsLst>
                <a:gs pos="0">
                  <a:schemeClr val="bg1"/>
                </a:gs>
                <a:gs pos="100000">
                  <a:schemeClr val="bg1">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56" name="Oval 54"/>
            <p:cNvSpPr>
              <a:spLocks noChangeArrowheads="1"/>
            </p:cNvSpPr>
            <p:nvPr/>
          </p:nvSpPr>
          <p:spPr bwMode="hidden">
            <a:xfrm>
              <a:off x="1569" y="2453"/>
              <a:ext cx="150" cy="90"/>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57" name="Oval 55"/>
            <p:cNvSpPr>
              <a:spLocks noChangeArrowheads="1"/>
            </p:cNvSpPr>
            <p:nvPr/>
          </p:nvSpPr>
          <p:spPr bwMode="hidden">
            <a:xfrm>
              <a:off x="1863" y="2028"/>
              <a:ext cx="139" cy="61"/>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58" name="Oval 56"/>
            <p:cNvSpPr>
              <a:spLocks noChangeArrowheads="1"/>
            </p:cNvSpPr>
            <p:nvPr/>
          </p:nvSpPr>
          <p:spPr bwMode="hidden">
            <a:xfrm>
              <a:off x="1513" y="2175"/>
              <a:ext cx="139" cy="61"/>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59" name="Oval 57"/>
            <p:cNvSpPr>
              <a:spLocks noChangeArrowheads="1"/>
            </p:cNvSpPr>
            <p:nvPr/>
          </p:nvSpPr>
          <p:spPr bwMode="hidden">
            <a:xfrm>
              <a:off x="1191" y="2311"/>
              <a:ext cx="134" cy="72"/>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60" name="Oval 58"/>
            <p:cNvSpPr>
              <a:spLocks noChangeArrowheads="1"/>
            </p:cNvSpPr>
            <p:nvPr/>
          </p:nvSpPr>
          <p:spPr bwMode="hidden">
            <a:xfrm>
              <a:off x="1154" y="2047"/>
              <a:ext cx="134" cy="61"/>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61" name="Oval 59"/>
            <p:cNvSpPr>
              <a:spLocks noChangeArrowheads="1"/>
            </p:cNvSpPr>
            <p:nvPr/>
          </p:nvSpPr>
          <p:spPr bwMode="hidden">
            <a:xfrm>
              <a:off x="1142" y="1803"/>
              <a:ext cx="128" cy="61"/>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62" name="Oval 60"/>
            <p:cNvSpPr>
              <a:spLocks noChangeArrowheads="1"/>
            </p:cNvSpPr>
            <p:nvPr/>
          </p:nvSpPr>
          <p:spPr bwMode="hidden">
            <a:xfrm>
              <a:off x="1500" y="1912"/>
              <a:ext cx="128" cy="61"/>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63" name="Oval 61"/>
            <p:cNvSpPr>
              <a:spLocks noChangeArrowheads="1"/>
            </p:cNvSpPr>
            <p:nvPr/>
          </p:nvSpPr>
          <p:spPr bwMode="hidden">
            <a:xfrm>
              <a:off x="1804" y="1801"/>
              <a:ext cx="128" cy="61"/>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64" name="Oval 62"/>
            <p:cNvSpPr>
              <a:spLocks noChangeArrowheads="1"/>
            </p:cNvSpPr>
            <p:nvPr/>
          </p:nvSpPr>
          <p:spPr bwMode="hidden">
            <a:xfrm>
              <a:off x="2159" y="1905"/>
              <a:ext cx="128" cy="61"/>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65" name="Oval 63"/>
            <p:cNvSpPr>
              <a:spLocks noChangeArrowheads="1"/>
            </p:cNvSpPr>
            <p:nvPr/>
          </p:nvSpPr>
          <p:spPr bwMode="hidden">
            <a:xfrm>
              <a:off x="2432" y="1787"/>
              <a:ext cx="128" cy="61"/>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66" name="Oval 64"/>
            <p:cNvSpPr>
              <a:spLocks noChangeArrowheads="1"/>
            </p:cNvSpPr>
            <p:nvPr/>
          </p:nvSpPr>
          <p:spPr bwMode="hidden">
            <a:xfrm>
              <a:off x="470" y="2032"/>
              <a:ext cx="134" cy="73"/>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67" name="Oval 65"/>
            <p:cNvSpPr>
              <a:spLocks noChangeArrowheads="1"/>
            </p:cNvSpPr>
            <p:nvPr/>
          </p:nvSpPr>
          <p:spPr bwMode="hidden">
            <a:xfrm>
              <a:off x="68" y="2166"/>
              <a:ext cx="134" cy="73"/>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68" name="Oval 66"/>
            <p:cNvSpPr>
              <a:spLocks noChangeArrowheads="1"/>
            </p:cNvSpPr>
            <p:nvPr/>
          </p:nvSpPr>
          <p:spPr bwMode="hidden">
            <a:xfrm>
              <a:off x="798" y="1916"/>
              <a:ext cx="128" cy="61"/>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69" name="Oval 67"/>
            <p:cNvSpPr>
              <a:spLocks noChangeArrowheads="1"/>
            </p:cNvSpPr>
            <p:nvPr/>
          </p:nvSpPr>
          <p:spPr bwMode="hidden">
            <a:xfrm>
              <a:off x="455" y="1797"/>
              <a:ext cx="128" cy="61"/>
            </a:xfrm>
            <a:prstGeom prst="ellipse">
              <a:avLst/>
            </a:prstGeom>
            <a:gradFill rotWithShape="0">
              <a:gsLst>
                <a:gs pos="0">
                  <a:schemeClr val="bg1"/>
                </a:gs>
                <a:gs pos="100000">
                  <a:schemeClr val="bg1">
                    <a:gamma/>
                    <a:shade val="8470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70" name="Oval 68"/>
            <p:cNvSpPr>
              <a:spLocks noChangeArrowheads="1"/>
            </p:cNvSpPr>
            <p:nvPr/>
          </p:nvSpPr>
          <p:spPr bwMode="hidden">
            <a:xfrm>
              <a:off x="113" y="1901"/>
              <a:ext cx="128" cy="61"/>
            </a:xfrm>
            <a:prstGeom prst="ellipse">
              <a:avLst/>
            </a:prstGeom>
            <a:gradFill rotWithShape="0">
              <a:gsLst>
                <a:gs pos="0">
                  <a:schemeClr val="bg1"/>
                </a:gs>
                <a:gs pos="100000">
                  <a:schemeClr val="bg1">
                    <a:gamma/>
                    <a:shade val="8470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71" name="Oval 69"/>
            <p:cNvSpPr>
              <a:spLocks noChangeArrowheads="1"/>
            </p:cNvSpPr>
            <p:nvPr/>
          </p:nvSpPr>
          <p:spPr bwMode="hidden">
            <a:xfrm>
              <a:off x="432" y="2323"/>
              <a:ext cx="139" cy="61"/>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72" name="Oval 70"/>
            <p:cNvSpPr>
              <a:spLocks noChangeArrowheads="1"/>
            </p:cNvSpPr>
            <p:nvPr/>
          </p:nvSpPr>
          <p:spPr bwMode="hidden">
            <a:xfrm>
              <a:off x="814" y="2178"/>
              <a:ext cx="134" cy="61"/>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73" name="Oval 71"/>
            <p:cNvSpPr>
              <a:spLocks noChangeArrowheads="1"/>
            </p:cNvSpPr>
            <p:nvPr/>
          </p:nvSpPr>
          <p:spPr bwMode="hidden">
            <a:xfrm>
              <a:off x="789" y="2472"/>
              <a:ext cx="156" cy="89"/>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74" name="Oval 72"/>
            <p:cNvSpPr>
              <a:spLocks noChangeArrowheads="1"/>
            </p:cNvSpPr>
            <p:nvPr/>
          </p:nvSpPr>
          <p:spPr bwMode="hidden">
            <a:xfrm>
              <a:off x="2544" y="2015"/>
              <a:ext cx="140" cy="72"/>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75" name="Oval 73"/>
            <p:cNvSpPr>
              <a:spLocks noChangeArrowheads="1"/>
            </p:cNvSpPr>
            <p:nvPr/>
          </p:nvSpPr>
          <p:spPr bwMode="hidden">
            <a:xfrm>
              <a:off x="1457" y="1700"/>
              <a:ext cx="123" cy="51"/>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76" name="Oval 74"/>
            <p:cNvSpPr>
              <a:spLocks noChangeArrowheads="1"/>
            </p:cNvSpPr>
            <p:nvPr/>
          </p:nvSpPr>
          <p:spPr bwMode="hidden">
            <a:xfrm>
              <a:off x="1747" y="1599"/>
              <a:ext cx="123" cy="50"/>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77" name="Oval 75"/>
            <p:cNvSpPr>
              <a:spLocks noChangeArrowheads="1"/>
            </p:cNvSpPr>
            <p:nvPr/>
          </p:nvSpPr>
          <p:spPr bwMode="hidden">
            <a:xfrm>
              <a:off x="1385" y="1506"/>
              <a:ext cx="123" cy="50"/>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78" name="Oval 76"/>
            <p:cNvSpPr>
              <a:spLocks noChangeArrowheads="1"/>
            </p:cNvSpPr>
            <p:nvPr/>
          </p:nvSpPr>
          <p:spPr bwMode="hidden">
            <a:xfrm>
              <a:off x="1093" y="1595"/>
              <a:ext cx="123" cy="51"/>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79" name="Oval 77"/>
            <p:cNvSpPr>
              <a:spLocks noChangeArrowheads="1"/>
            </p:cNvSpPr>
            <p:nvPr/>
          </p:nvSpPr>
          <p:spPr bwMode="hidden">
            <a:xfrm>
              <a:off x="792" y="1690"/>
              <a:ext cx="124" cy="51"/>
            </a:xfrm>
            <a:prstGeom prst="ellipse">
              <a:avLst/>
            </a:prstGeom>
            <a:gradFill rotWithShape="0">
              <a:gsLst>
                <a:gs pos="0">
                  <a:schemeClr val="bg1"/>
                </a:gs>
                <a:gs pos="100000">
                  <a:schemeClr val="bg1">
                    <a:gamma/>
                    <a:shade val="8470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80" name="Oval 78"/>
            <p:cNvSpPr>
              <a:spLocks noChangeArrowheads="1"/>
            </p:cNvSpPr>
            <p:nvPr/>
          </p:nvSpPr>
          <p:spPr bwMode="hidden">
            <a:xfrm>
              <a:off x="2011" y="1512"/>
              <a:ext cx="123" cy="50"/>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81" name="Oval 79"/>
            <p:cNvSpPr>
              <a:spLocks noChangeArrowheads="1"/>
            </p:cNvSpPr>
            <p:nvPr/>
          </p:nvSpPr>
          <p:spPr bwMode="hidden">
            <a:xfrm>
              <a:off x="2087" y="1696"/>
              <a:ext cx="123" cy="50"/>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82" name="Oval 80"/>
            <p:cNvSpPr>
              <a:spLocks noChangeArrowheads="1"/>
            </p:cNvSpPr>
            <p:nvPr/>
          </p:nvSpPr>
          <p:spPr bwMode="hidden">
            <a:xfrm>
              <a:off x="2345" y="1601"/>
              <a:ext cx="123" cy="50"/>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83" name="Oval 81"/>
            <p:cNvSpPr>
              <a:spLocks noChangeArrowheads="1"/>
            </p:cNvSpPr>
            <p:nvPr/>
          </p:nvSpPr>
          <p:spPr bwMode="hidden">
            <a:xfrm>
              <a:off x="2684" y="1686"/>
              <a:ext cx="123" cy="51"/>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84" name="Oval 82"/>
            <p:cNvSpPr>
              <a:spLocks noChangeArrowheads="1"/>
            </p:cNvSpPr>
            <p:nvPr/>
          </p:nvSpPr>
          <p:spPr bwMode="hidden">
            <a:xfrm>
              <a:off x="806" y="1512"/>
              <a:ext cx="123" cy="50"/>
            </a:xfrm>
            <a:prstGeom prst="ellipse">
              <a:avLst/>
            </a:prstGeom>
            <a:gradFill rotWithShape="0">
              <a:gsLst>
                <a:gs pos="0">
                  <a:schemeClr val="bg1"/>
                </a:gs>
                <a:gs pos="100000">
                  <a:schemeClr val="bg1">
                    <a:gamma/>
                    <a:shade val="87843"/>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85" name="Oval 83"/>
            <p:cNvSpPr>
              <a:spLocks noChangeArrowheads="1"/>
            </p:cNvSpPr>
            <p:nvPr/>
          </p:nvSpPr>
          <p:spPr bwMode="hidden">
            <a:xfrm>
              <a:off x="495" y="1597"/>
              <a:ext cx="123" cy="50"/>
            </a:xfrm>
            <a:prstGeom prst="ellipse">
              <a:avLst/>
            </a:prstGeom>
            <a:gradFill rotWithShape="0">
              <a:gsLst>
                <a:gs pos="0">
                  <a:schemeClr val="bg1"/>
                </a:gs>
                <a:gs pos="100000">
                  <a:schemeClr val="bg1">
                    <a:gamma/>
                    <a:shade val="87843"/>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86" name="Oval 84"/>
            <p:cNvSpPr>
              <a:spLocks noChangeArrowheads="1"/>
            </p:cNvSpPr>
            <p:nvPr/>
          </p:nvSpPr>
          <p:spPr bwMode="hidden">
            <a:xfrm>
              <a:off x="228" y="1508"/>
              <a:ext cx="123" cy="50"/>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87" name="Oval 85"/>
            <p:cNvSpPr>
              <a:spLocks noChangeArrowheads="1"/>
            </p:cNvSpPr>
            <p:nvPr/>
          </p:nvSpPr>
          <p:spPr bwMode="hidden">
            <a:xfrm>
              <a:off x="157" y="1698"/>
              <a:ext cx="123" cy="50"/>
            </a:xfrm>
            <a:prstGeom prst="ellipse">
              <a:avLst/>
            </a:prstGeom>
            <a:gradFill rotWithShape="0">
              <a:gsLst>
                <a:gs pos="0">
                  <a:schemeClr val="bg1"/>
                </a:gs>
                <a:gs pos="100000">
                  <a:schemeClr val="bg1">
                    <a:gamma/>
                    <a:shade val="87843"/>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88" name="Oval 86"/>
            <p:cNvSpPr>
              <a:spLocks noChangeArrowheads="1"/>
            </p:cNvSpPr>
            <p:nvPr/>
          </p:nvSpPr>
          <p:spPr bwMode="hidden">
            <a:xfrm>
              <a:off x="2887" y="1595"/>
              <a:ext cx="124" cy="50"/>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89" name="Oval 87"/>
            <p:cNvSpPr>
              <a:spLocks noChangeArrowheads="1"/>
            </p:cNvSpPr>
            <p:nvPr/>
          </p:nvSpPr>
          <p:spPr bwMode="hidden">
            <a:xfrm>
              <a:off x="3079" y="1511"/>
              <a:ext cx="124" cy="51"/>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90" name="Oval 88"/>
            <p:cNvSpPr>
              <a:spLocks noChangeArrowheads="1"/>
            </p:cNvSpPr>
            <p:nvPr/>
          </p:nvSpPr>
          <p:spPr bwMode="hidden">
            <a:xfrm>
              <a:off x="3270" y="1688"/>
              <a:ext cx="124" cy="51"/>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91" name="Oval 89"/>
            <p:cNvSpPr>
              <a:spLocks noChangeArrowheads="1"/>
            </p:cNvSpPr>
            <p:nvPr/>
          </p:nvSpPr>
          <p:spPr bwMode="hidden">
            <a:xfrm>
              <a:off x="3453" y="1599"/>
              <a:ext cx="123" cy="50"/>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92" name="Oval 90"/>
            <p:cNvSpPr>
              <a:spLocks noChangeArrowheads="1"/>
            </p:cNvSpPr>
            <p:nvPr/>
          </p:nvSpPr>
          <p:spPr bwMode="hidden">
            <a:xfrm>
              <a:off x="3651" y="1506"/>
              <a:ext cx="123" cy="50"/>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93" name="Oval 91"/>
            <p:cNvSpPr>
              <a:spLocks noChangeArrowheads="1"/>
            </p:cNvSpPr>
            <p:nvPr/>
          </p:nvSpPr>
          <p:spPr bwMode="hidden">
            <a:xfrm>
              <a:off x="4251" y="1513"/>
              <a:ext cx="124" cy="51"/>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94" name="Oval 92"/>
            <p:cNvSpPr>
              <a:spLocks noChangeArrowheads="1"/>
            </p:cNvSpPr>
            <p:nvPr/>
          </p:nvSpPr>
          <p:spPr bwMode="hidden">
            <a:xfrm>
              <a:off x="3901" y="1701"/>
              <a:ext cx="128" cy="50"/>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95" name="Oval 93"/>
            <p:cNvSpPr>
              <a:spLocks noChangeArrowheads="1"/>
            </p:cNvSpPr>
            <p:nvPr/>
          </p:nvSpPr>
          <p:spPr bwMode="hidden">
            <a:xfrm>
              <a:off x="4086" y="1608"/>
              <a:ext cx="128" cy="50"/>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96" name="Oval 94"/>
            <p:cNvSpPr>
              <a:spLocks noChangeArrowheads="1"/>
            </p:cNvSpPr>
            <p:nvPr/>
          </p:nvSpPr>
          <p:spPr bwMode="hidden">
            <a:xfrm>
              <a:off x="1282" y="3653"/>
              <a:ext cx="196" cy="111"/>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97" name="Oval 95"/>
            <p:cNvSpPr>
              <a:spLocks noChangeArrowheads="1"/>
            </p:cNvSpPr>
            <p:nvPr/>
          </p:nvSpPr>
          <p:spPr bwMode="hidden">
            <a:xfrm>
              <a:off x="707" y="4014"/>
              <a:ext cx="191" cy="112"/>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98" name="Oval 96"/>
            <p:cNvSpPr>
              <a:spLocks noChangeArrowheads="1"/>
            </p:cNvSpPr>
            <p:nvPr/>
          </p:nvSpPr>
          <p:spPr bwMode="hidden">
            <a:xfrm>
              <a:off x="2229" y="3090"/>
              <a:ext cx="168" cy="95"/>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99" name="Oval 97"/>
            <p:cNvSpPr>
              <a:spLocks noChangeArrowheads="1"/>
            </p:cNvSpPr>
            <p:nvPr/>
          </p:nvSpPr>
          <p:spPr bwMode="hidden">
            <a:xfrm>
              <a:off x="2604" y="2867"/>
              <a:ext cx="156" cy="89"/>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00" name="Oval 98"/>
            <p:cNvSpPr>
              <a:spLocks noChangeArrowheads="1"/>
            </p:cNvSpPr>
            <p:nvPr/>
          </p:nvSpPr>
          <p:spPr bwMode="hidden">
            <a:xfrm>
              <a:off x="2907" y="2668"/>
              <a:ext cx="156" cy="84"/>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01" name="Oval 99"/>
            <p:cNvSpPr>
              <a:spLocks noChangeArrowheads="1"/>
            </p:cNvSpPr>
            <p:nvPr/>
          </p:nvSpPr>
          <p:spPr bwMode="hidden">
            <a:xfrm>
              <a:off x="3248" y="2454"/>
              <a:ext cx="150" cy="90"/>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02" name="Oval 100"/>
            <p:cNvSpPr>
              <a:spLocks noChangeArrowheads="1"/>
            </p:cNvSpPr>
            <p:nvPr/>
          </p:nvSpPr>
          <p:spPr bwMode="hidden">
            <a:xfrm>
              <a:off x="1801" y="3360"/>
              <a:ext cx="168" cy="95"/>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03" name="Oval 101"/>
            <p:cNvSpPr>
              <a:spLocks noChangeArrowheads="1"/>
            </p:cNvSpPr>
            <p:nvPr/>
          </p:nvSpPr>
          <p:spPr bwMode="hidden">
            <a:xfrm>
              <a:off x="3512" y="2302"/>
              <a:ext cx="134" cy="73"/>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04" name="Oval 102"/>
            <p:cNvSpPr>
              <a:spLocks noChangeArrowheads="1"/>
            </p:cNvSpPr>
            <p:nvPr/>
          </p:nvSpPr>
          <p:spPr bwMode="hidden">
            <a:xfrm>
              <a:off x="3980" y="2014"/>
              <a:ext cx="134" cy="72"/>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05" name="Oval 103"/>
            <p:cNvSpPr>
              <a:spLocks noChangeArrowheads="1"/>
            </p:cNvSpPr>
            <p:nvPr/>
          </p:nvSpPr>
          <p:spPr bwMode="hidden">
            <a:xfrm>
              <a:off x="3753" y="2158"/>
              <a:ext cx="134" cy="61"/>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06" name="Oval 104"/>
            <p:cNvSpPr>
              <a:spLocks noChangeArrowheads="1"/>
            </p:cNvSpPr>
            <p:nvPr/>
          </p:nvSpPr>
          <p:spPr bwMode="hidden">
            <a:xfrm>
              <a:off x="4176" y="1898"/>
              <a:ext cx="128" cy="61"/>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07" name="Oval 105"/>
            <p:cNvSpPr>
              <a:spLocks noChangeArrowheads="1"/>
            </p:cNvSpPr>
            <p:nvPr/>
          </p:nvSpPr>
          <p:spPr bwMode="hidden">
            <a:xfrm>
              <a:off x="4338" y="1797"/>
              <a:ext cx="129" cy="61"/>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08" name="Oval 106"/>
            <p:cNvSpPr>
              <a:spLocks noChangeArrowheads="1"/>
            </p:cNvSpPr>
            <p:nvPr/>
          </p:nvSpPr>
          <p:spPr bwMode="hidden">
            <a:xfrm>
              <a:off x="4505" y="1700"/>
              <a:ext cx="124" cy="51"/>
            </a:xfrm>
            <a:prstGeom prst="ellipse">
              <a:avLst/>
            </a:prstGeom>
            <a:gradFill rotWithShape="0">
              <a:gsLst>
                <a:gs pos="0">
                  <a:schemeClr val="bg2"/>
                </a:gs>
                <a:gs pos="100000">
                  <a:schemeClr val="bg2">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09" name="Oval 107"/>
            <p:cNvSpPr>
              <a:spLocks noChangeArrowheads="1"/>
            </p:cNvSpPr>
            <p:nvPr/>
          </p:nvSpPr>
          <p:spPr bwMode="hidden">
            <a:xfrm>
              <a:off x="4661" y="1603"/>
              <a:ext cx="123" cy="50"/>
            </a:xfrm>
            <a:prstGeom prst="ellipse">
              <a:avLst/>
            </a:prstGeom>
            <a:gradFill rotWithShape="0">
              <a:gsLst>
                <a:gs pos="0">
                  <a:schemeClr val="bg2"/>
                </a:gs>
                <a:gs pos="100000">
                  <a:schemeClr val="bg2">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10" name="Oval 108"/>
            <p:cNvSpPr>
              <a:spLocks noChangeArrowheads="1"/>
            </p:cNvSpPr>
            <p:nvPr/>
          </p:nvSpPr>
          <p:spPr bwMode="hidden">
            <a:xfrm>
              <a:off x="4803" y="1512"/>
              <a:ext cx="128" cy="51"/>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11" name="Oval 109"/>
            <p:cNvSpPr>
              <a:spLocks noChangeArrowheads="1"/>
            </p:cNvSpPr>
            <p:nvPr/>
          </p:nvSpPr>
          <p:spPr bwMode="hidden">
            <a:xfrm>
              <a:off x="4930" y="1431"/>
              <a:ext cx="111" cy="50"/>
            </a:xfrm>
            <a:prstGeom prst="ellipse">
              <a:avLst/>
            </a:prstGeom>
            <a:gradFill rotWithShape="0">
              <a:gsLst>
                <a:gs pos="0">
                  <a:schemeClr val="bg2"/>
                </a:gs>
                <a:gs pos="100000">
                  <a:schemeClr val="bg2">
                    <a:gamma/>
                    <a:shade val="6078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12" name="Oval 110"/>
            <p:cNvSpPr>
              <a:spLocks noChangeArrowheads="1"/>
            </p:cNvSpPr>
            <p:nvPr/>
          </p:nvSpPr>
          <p:spPr bwMode="hidden">
            <a:xfrm>
              <a:off x="3835" y="1430"/>
              <a:ext cx="112" cy="50"/>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13" name="Oval 111"/>
            <p:cNvSpPr>
              <a:spLocks noChangeArrowheads="1"/>
            </p:cNvSpPr>
            <p:nvPr/>
          </p:nvSpPr>
          <p:spPr bwMode="hidden">
            <a:xfrm>
              <a:off x="3286" y="1430"/>
              <a:ext cx="112" cy="50"/>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14" name="Oval 112"/>
            <p:cNvSpPr>
              <a:spLocks noChangeArrowheads="1"/>
            </p:cNvSpPr>
            <p:nvPr/>
          </p:nvSpPr>
          <p:spPr bwMode="hidden">
            <a:xfrm>
              <a:off x="2972" y="1366"/>
              <a:ext cx="111" cy="51"/>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15" name="Oval 113"/>
            <p:cNvSpPr>
              <a:spLocks noChangeArrowheads="1"/>
            </p:cNvSpPr>
            <p:nvPr/>
          </p:nvSpPr>
          <p:spPr bwMode="hidden">
            <a:xfrm>
              <a:off x="3152" y="1292"/>
              <a:ext cx="112" cy="50"/>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16" name="Oval 114"/>
            <p:cNvSpPr>
              <a:spLocks noChangeArrowheads="1"/>
            </p:cNvSpPr>
            <p:nvPr/>
          </p:nvSpPr>
          <p:spPr bwMode="hidden">
            <a:xfrm>
              <a:off x="3020" y="1170"/>
              <a:ext cx="112" cy="50"/>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17" name="Oval 115"/>
            <p:cNvSpPr>
              <a:spLocks noChangeArrowheads="1"/>
            </p:cNvSpPr>
            <p:nvPr/>
          </p:nvSpPr>
          <p:spPr bwMode="hidden">
            <a:xfrm>
              <a:off x="2443" y="1368"/>
              <a:ext cx="112" cy="51"/>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18" name="Oval 116"/>
            <p:cNvSpPr>
              <a:spLocks noChangeArrowheads="1"/>
            </p:cNvSpPr>
            <p:nvPr/>
          </p:nvSpPr>
          <p:spPr bwMode="hidden">
            <a:xfrm>
              <a:off x="2301" y="1220"/>
              <a:ext cx="112" cy="51"/>
            </a:xfrm>
            <a:prstGeom prst="ellipse">
              <a:avLst/>
            </a:prstGeom>
            <a:gradFill rotWithShape="0">
              <a:gsLst>
                <a:gs pos="0">
                  <a:schemeClr val="bg1"/>
                </a:gs>
                <a:gs pos="100000">
                  <a:schemeClr val="bg1">
                    <a:gamma/>
                    <a:shade val="8470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19" name="Oval 117"/>
            <p:cNvSpPr>
              <a:spLocks noChangeArrowheads="1"/>
            </p:cNvSpPr>
            <p:nvPr/>
          </p:nvSpPr>
          <p:spPr bwMode="hidden">
            <a:xfrm>
              <a:off x="2095" y="1284"/>
              <a:ext cx="112" cy="51"/>
            </a:xfrm>
            <a:prstGeom prst="ellipse">
              <a:avLst/>
            </a:prstGeom>
            <a:gradFill rotWithShape="0">
              <a:gsLst>
                <a:gs pos="0">
                  <a:schemeClr val="bg1"/>
                </a:gs>
                <a:gs pos="100000">
                  <a:schemeClr val="bg1">
                    <a:gamma/>
                    <a:shade val="8470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20" name="Oval 118"/>
            <p:cNvSpPr>
              <a:spLocks noChangeArrowheads="1"/>
            </p:cNvSpPr>
            <p:nvPr/>
          </p:nvSpPr>
          <p:spPr bwMode="hidden">
            <a:xfrm>
              <a:off x="2228" y="1442"/>
              <a:ext cx="111" cy="50"/>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21" name="Oval 119"/>
            <p:cNvSpPr>
              <a:spLocks noChangeArrowheads="1"/>
            </p:cNvSpPr>
            <p:nvPr/>
          </p:nvSpPr>
          <p:spPr bwMode="hidden">
            <a:xfrm>
              <a:off x="1109" y="1424"/>
              <a:ext cx="112" cy="50"/>
            </a:xfrm>
            <a:prstGeom prst="ellipse">
              <a:avLst/>
            </a:prstGeom>
            <a:gradFill rotWithShape="0">
              <a:gsLst>
                <a:gs pos="0">
                  <a:schemeClr val="bg1"/>
                </a:gs>
                <a:gs pos="100000">
                  <a:schemeClr val="bg1">
                    <a:gamma/>
                    <a:shade val="87843"/>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22" name="Oval 120"/>
            <p:cNvSpPr>
              <a:spLocks noChangeArrowheads="1"/>
            </p:cNvSpPr>
            <p:nvPr/>
          </p:nvSpPr>
          <p:spPr bwMode="hidden">
            <a:xfrm>
              <a:off x="611" y="1284"/>
              <a:ext cx="111" cy="51"/>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23" name="Oval 121"/>
            <p:cNvSpPr>
              <a:spLocks noChangeArrowheads="1"/>
            </p:cNvSpPr>
            <p:nvPr/>
          </p:nvSpPr>
          <p:spPr bwMode="hidden">
            <a:xfrm>
              <a:off x="305" y="1358"/>
              <a:ext cx="111" cy="51"/>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24" name="Oval 122"/>
            <p:cNvSpPr>
              <a:spLocks noChangeArrowheads="1"/>
            </p:cNvSpPr>
            <p:nvPr/>
          </p:nvSpPr>
          <p:spPr bwMode="hidden">
            <a:xfrm>
              <a:off x="156" y="1154"/>
              <a:ext cx="112" cy="50"/>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25" name="Oval 123"/>
            <p:cNvSpPr>
              <a:spLocks noChangeArrowheads="1"/>
            </p:cNvSpPr>
            <p:nvPr/>
          </p:nvSpPr>
          <p:spPr bwMode="hidden">
            <a:xfrm>
              <a:off x="4538" y="1365"/>
              <a:ext cx="106" cy="45"/>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26" name="Oval 124"/>
            <p:cNvSpPr>
              <a:spLocks noChangeArrowheads="1"/>
            </p:cNvSpPr>
            <p:nvPr/>
          </p:nvSpPr>
          <p:spPr bwMode="hidden">
            <a:xfrm>
              <a:off x="4407" y="1440"/>
              <a:ext cx="105" cy="44"/>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27" name="Oval 125"/>
            <p:cNvSpPr>
              <a:spLocks noChangeArrowheads="1"/>
            </p:cNvSpPr>
            <p:nvPr/>
          </p:nvSpPr>
          <p:spPr bwMode="hidden">
            <a:xfrm>
              <a:off x="3992" y="1356"/>
              <a:ext cx="106" cy="45"/>
            </a:xfrm>
            <a:prstGeom prst="ellipse">
              <a:avLst/>
            </a:prstGeom>
            <a:gradFill rotWithShape="0">
              <a:gsLst>
                <a:gs pos="0">
                  <a:schemeClr val="bg1"/>
                </a:gs>
                <a:gs pos="100000">
                  <a:schemeClr val="bg1">
                    <a:gamma/>
                    <a:shade val="6666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28" name="Oval 126"/>
            <p:cNvSpPr>
              <a:spLocks noChangeArrowheads="1"/>
            </p:cNvSpPr>
            <p:nvPr/>
          </p:nvSpPr>
          <p:spPr bwMode="hidden">
            <a:xfrm>
              <a:off x="3466" y="1356"/>
              <a:ext cx="106" cy="45"/>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29" name="Oval 127"/>
            <p:cNvSpPr>
              <a:spLocks noChangeArrowheads="1"/>
            </p:cNvSpPr>
            <p:nvPr/>
          </p:nvSpPr>
          <p:spPr bwMode="hidden">
            <a:xfrm>
              <a:off x="2852" y="1228"/>
              <a:ext cx="106" cy="44"/>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30" name="Oval 128"/>
            <p:cNvSpPr>
              <a:spLocks noChangeArrowheads="1"/>
            </p:cNvSpPr>
            <p:nvPr/>
          </p:nvSpPr>
          <p:spPr bwMode="hidden">
            <a:xfrm>
              <a:off x="2678" y="1109"/>
              <a:ext cx="106" cy="44"/>
            </a:xfrm>
            <a:prstGeom prst="ellipse">
              <a:avLst/>
            </a:prstGeom>
            <a:gradFill rotWithShape="0">
              <a:gsLst>
                <a:gs pos="0">
                  <a:schemeClr val="bg1"/>
                </a:gs>
                <a:gs pos="100000">
                  <a:schemeClr val="bg1">
                    <a:gamma/>
                    <a:shade val="8470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31" name="Oval 129"/>
            <p:cNvSpPr>
              <a:spLocks noChangeArrowheads="1"/>
            </p:cNvSpPr>
            <p:nvPr/>
          </p:nvSpPr>
          <p:spPr bwMode="hidden">
            <a:xfrm>
              <a:off x="2859" y="1045"/>
              <a:ext cx="106" cy="45"/>
            </a:xfrm>
            <a:prstGeom prst="ellipse">
              <a:avLst/>
            </a:prstGeom>
            <a:gradFill rotWithShape="0">
              <a:gsLst>
                <a:gs pos="0">
                  <a:schemeClr val="bg1"/>
                </a:gs>
                <a:gs pos="100000">
                  <a:schemeClr val="bg1">
                    <a:gamma/>
                    <a:shade val="8470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32" name="Oval 130"/>
            <p:cNvSpPr>
              <a:spLocks noChangeArrowheads="1"/>
            </p:cNvSpPr>
            <p:nvPr/>
          </p:nvSpPr>
          <p:spPr bwMode="hidden">
            <a:xfrm>
              <a:off x="1942" y="1040"/>
              <a:ext cx="106"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33" name="Oval 131"/>
            <p:cNvSpPr>
              <a:spLocks noChangeArrowheads="1"/>
            </p:cNvSpPr>
            <p:nvPr/>
          </p:nvSpPr>
          <p:spPr bwMode="hidden">
            <a:xfrm>
              <a:off x="1088" y="1277"/>
              <a:ext cx="106" cy="4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34" name="Oval 132"/>
            <p:cNvSpPr>
              <a:spLocks noChangeArrowheads="1"/>
            </p:cNvSpPr>
            <p:nvPr/>
          </p:nvSpPr>
          <p:spPr bwMode="hidden">
            <a:xfrm>
              <a:off x="827" y="1350"/>
              <a:ext cx="106"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35" name="Oval 133"/>
            <p:cNvSpPr>
              <a:spLocks noChangeArrowheads="1"/>
            </p:cNvSpPr>
            <p:nvPr/>
          </p:nvSpPr>
          <p:spPr bwMode="hidden">
            <a:xfrm>
              <a:off x="537" y="1428"/>
              <a:ext cx="106"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36" name="Oval 134"/>
            <p:cNvSpPr>
              <a:spLocks noChangeArrowheads="1"/>
            </p:cNvSpPr>
            <p:nvPr/>
          </p:nvSpPr>
          <p:spPr bwMode="hidden">
            <a:xfrm>
              <a:off x="635" y="1060"/>
              <a:ext cx="106"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37" name="Oval 135"/>
            <p:cNvSpPr>
              <a:spLocks noChangeArrowheads="1"/>
            </p:cNvSpPr>
            <p:nvPr/>
          </p:nvSpPr>
          <p:spPr bwMode="hidden">
            <a:xfrm>
              <a:off x="1540" y="1050"/>
              <a:ext cx="106"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38" name="Oval 136"/>
            <p:cNvSpPr>
              <a:spLocks noChangeArrowheads="1"/>
            </p:cNvSpPr>
            <p:nvPr/>
          </p:nvSpPr>
          <p:spPr bwMode="hidden">
            <a:xfrm>
              <a:off x="1120" y="1063"/>
              <a:ext cx="105"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39" name="Oval 137"/>
            <p:cNvSpPr>
              <a:spLocks noChangeArrowheads="1"/>
            </p:cNvSpPr>
            <p:nvPr/>
          </p:nvSpPr>
          <p:spPr bwMode="hidden">
            <a:xfrm>
              <a:off x="4131" y="1284"/>
              <a:ext cx="111" cy="45"/>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40" name="Oval 138"/>
            <p:cNvSpPr>
              <a:spLocks noChangeArrowheads="1"/>
            </p:cNvSpPr>
            <p:nvPr/>
          </p:nvSpPr>
          <p:spPr bwMode="hidden">
            <a:xfrm>
              <a:off x="3477" y="1163"/>
              <a:ext cx="112" cy="45"/>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41" name="Oval 139"/>
            <p:cNvSpPr>
              <a:spLocks noChangeArrowheads="1"/>
            </p:cNvSpPr>
            <p:nvPr/>
          </p:nvSpPr>
          <p:spPr bwMode="hidden">
            <a:xfrm>
              <a:off x="3315" y="1229"/>
              <a:ext cx="112" cy="45"/>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42" name="Oval 140"/>
            <p:cNvSpPr>
              <a:spLocks noChangeArrowheads="1"/>
            </p:cNvSpPr>
            <p:nvPr/>
          </p:nvSpPr>
          <p:spPr bwMode="hidden">
            <a:xfrm>
              <a:off x="3174" y="1112"/>
              <a:ext cx="112" cy="44"/>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43" name="Oval 141"/>
            <p:cNvSpPr>
              <a:spLocks noChangeArrowheads="1"/>
            </p:cNvSpPr>
            <p:nvPr/>
          </p:nvSpPr>
          <p:spPr bwMode="hidden">
            <a:xfrm>
              <a:off x="2396" y="1051"/>
              <a:ext cx="112" cy="45"/>
            </a:xfrm>
            <a:prstGeom prst="ellipse">
              <a:avLst/>
            </a:prstGeom>
            <a:gradFill rotWithShape="0">
              <a:gsLst>
                <a:gs pos="0">
                  <a:schemeClr val="bg1"/>
                </a:gs>
                <a:gs pos="100000">
                  <a:schemeClr val="bg1">
                    <a:gamma/>
                    <a:shade val="87843"/>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44" name="Oval 142"/>
            <p:cNvSpPr>
              <a:spLocks noChangeArrowheads="1"/>
            </p:cNvSpPr>
            <p:nvPr/>
          </p:nvSpPr>
          <p:spPr bwMode="hidden">
            <a:xfrm>
              <a:off x="2769" y="1446"/>
              <a:ext cx="111" cy="44"/>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45" name="Oval 143"/>
            <p:cNvSpPr>
              <a:spLocks noChangeArrowheads="1"/>
            </p:cNvSpPr>
            <p:nvPr/>
          </p:nvSpPr>
          <p:spPr bwMode="hidden">
            <a:xfrm>
              <a:off x="2656" y="1294"/>
              <a:ext cx="112" cy="45"/>
            </a:xfrm>
            <a:prstGeom prst="ellipse">
              <a:avLst/>
            </a:prstGeom>
            <a:gradFill rotWithShape="0">
              <a:gsLst>
                <a:gs pos="0">
                  <a:schemeClr val="bg1"/>
                </a:gs>
                <a:gs pos="100000">
                  <a:schemeClr val="bg1">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46" name="Oval 144"/>
            <p:cNvSpPr>
              <a:spLocks noChangeArrowheads="1"/>
            </p:cNvSpPr>
            <p:nvPr/>
          </p:nvSpPr>
          <p:spPr bwMode="hidden">
            <a:xfrm>
              <a:off x="2501" y="1159"/>
              <a:ext cx="111" cy="45"/>
            </a:xfrm>
            <a:prstGeom prst="ellipse">
              <a:avLst/>
            </a:prstGeom>
            <a:gradFill rotWithShape="0">
              <a:gsLst>
                <a:gs pos="0">
                  <a:schemeClr val="bg1"/>
                </a:gs>
                <a:gs pos="100000">
                  <a:schemeClr val="bg1">
                    <a:gamma/>
                    <a:shade val="8470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47" name="Oval 145"/>
            <p:cNvSpPr>
              <a:spLocks noChangeArrowheads="1"/>
            </p:cNvSpPr>
            <p:nvPr/>
          </p:nvSpPr>
          <p:spPr bwMode="hidden">
            <a:xfrm>
              <a:off x="2222" y="1101"/>
              <a:ext cx="112" cy="44"/>
            </a:xfrm>
            <a:prstGeom prst="ellipse">
              <a:avLst/>
            </a:prstGeom>
            <a:gradFill rotWithShape="0">
              <a:gsLst>
                <a:gs pos="0">
                  <a:schemeClr val="bg1"/>
                </a:gs>
                <a:gs pos="100000">
                  <a:schemeClr val="bg1">
                    <a:gamma/>
                    <a:shade val="87843"/>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48" name="Oval 146"/>
            <p:cNvSpPr>
              <a:spLocks noChangeArrowheads="1"/>
            </p:cNvSpPr>
            <p:nvPr/>
          </p:nvSpPr>
          <p:spPr bwMode="hidden">
            <a:xfrm>
              <a:off x="2029" y="1162"/>
              <a:ext cx="111" cy="45"/>
            </a:xfrm>
            <a:prstGeom prst="ellipse">
              <a:avLst/>
            </a:prstGeom>
            <a:gradFill rotWithShape="0">
              <a:gsLst>
                <a:gs pos="0">
                  <a:schemeClr val="bg1"/>
                </a:gs>
                <a:gs pos="100000">
                  <a:schemeClr val="bg1">
                    <a:gamma/>
                    <a:shade val="87843"/>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49" name="Oval 147"/>
            <p:cNvSpPr>
              <a:spLocks noChangeArrowheads="1"/>
            </p:cNvSpPr>
            <p:nvPr/>
          </p:nvSpPr>
          <p:spPr bwMode="hidden">
            <a:xfrm>
              <a:off x="1875" y="1356"/>
              <a:ext cx="112" cy="45"/>
            </a:xfrm>
            <a:prstGeom prst="ellipse">
              <a:avLst/>
            </a:prstGeom>
            <a:gradFill rotWithShape="0">
              <a:gsLst>
                <a:gs pos="0">
                  <a:schemeClr val="bg1"/>
                </a:gs>
                <a:gs pos="100000">
                  <a:schemeClr val="bg1">
                    <a:gamma/>
                    <a:shade val="8470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50" name="Oval 148"/>
            <p:cNvSpPr>
              <a:spLocks noChangeArrowheads="1"/>
            </p:cNvSpPr>
            <p:nvPr/>
          </p:nvSpPr>
          <p:spPr bwMode="hidden">
            <a:xfrm>
              <a:off x="1809" y="1223"/>
              <a:ext cx="111" cy="45"/>
            </a:xfrm>
            <a:prstGeom prst="ellipse">
              <a:avLst/>
            </a:prstGeom>
            <a:gradFill rotWithShape="0">
              <a:gsLst>
                <a:gs pos="0">
                  <a:schemeClr val="bg1"/>
                </a:gs>
                <a:gs pos="100000">
                  <a:schemeClr val="bg1">
                    <a:gamma/>
                    <a:shade val="87843"/>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51" name="Oval 149"/>
            <p:cNvSpPr>
              <a:spLocks noChangeArrowheads="1"/>
            </p:cNvSpPr>
            <p:nvPr/>
          </p:nvSpPr>
          <p:spPr bwMode="hidden">
            <a:xfrm>
              <a:off x="1738" y="1098"/>
              <a:ext cx="112"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52" name="Oval 150"/>
            <p:cNvSpPr>
              <a:spLocks noChangeArrowheads="1"/>
            </p:cNvSpPr>
            <p:nvPr/>
          </p:nvSpPr>
          <p:spPr bwMode="hidden">
            <a:xfrm>
              <a:off x="1583" y="1289"/>
              <a:ext cx="112" cy="45"/>
            </a:xfrm>
            <a:prstGeom prst="ellipse">
              <a:avLst/>
            </a:prstGeom>
            <a:gradFill rotWithShape="0">
              <a:gsLst>
                <a:gs pos="0">
                  <a:schemeClr val="bg1"/>
                </a:gs>
                <a:gs pos="100000">
                  <a:schemeClr val="bg1">
                    <a:gamma/>
                    <a:shade val="87843"/>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53" name="Oval 151"/>
            <p:cNvSpPr>
              <a:spLocks noChangeArrowheads="1"/>
            </p:cNvSpPr>
            <p:nvPr/>
          </p:nvSpPr>
          <p:spPr bwMode="hidden">
            <a:xfrm>
              <a:off x="1379" y="1343"/>
              <a:ext cx="112" cy="45"/>
            </a:xfrm>
            <a:prstGeom prst="ellipse">
              <a:avLst/>
            </a:prstGeom>
            <a:gradFill rotWithShape="0">
              <a:gsLst>
                <a:gs pos="0">
                  <a:schemeClr val="bg1"/>
                </a:gs>
                <a:gs pos="100000">
                  <a:schemeClr val="bg1">
                    <a:gamma/>
                    <a:shade val="87843"/>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54" name="Oval 152"/>
            <p:cNvSpPr>
              <a:spLocks noChangeArrowheads="1"/>
            </p:cNvSpPr>
            <p:nvPr/>
          </p:nvSpPr>
          <p:spPr bwMode="hidden">
            <a:xfrm>
              <a:off x="1529" y="1156"/>
              <a:ext cx="112"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55" name="Oval 153"/>
            <p:cNvSpPr>
              <a:spLocks noChangeArrowheads="1"/>
            </p:cNvSpPr>
            <p:nvPr/>
          </p:nvSpPr>
          <p:spPr bwMode="hidden">
            <a:xfrm>
              <a:off x="1294" y="1222"/>
              <a:ext cx="112"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56" name="Oval 154"/>
            <p:cNvSpPr>
              <a:spLocks noChangeArrowheads="1"/>
            </p:cNvSpPr>
            <p:nvPr/>
          </p:nvSpPr>
          <p:spPr bwMode="hidden">
            <a:xfrm>
              <a:off x="1314" y="1112"/>
              <a:ext cx="112" cy="4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57" name="Oval 155"/>
            <p:cNvSpPr>
              <a:spLocks noChangeArrowheads="1"/>
            </p:cNvSpPr>
            <p:nvPr/>
          </p:nvSpPr>
          <p:spPr bwMode="hidden">
            <a:xfrm>
              <a:off x="1082" y="1166"/>
              <a:ext cx="111"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58" name="Oval 156"/>
            <p:cNvSpPr>
              <a:spLocks noChangeArrowheads="1"/>
            </p:cNvSpPr>
            <p:nvPr/>
          </p:nvSpPr>
          <p:spPr bwMode="hidden">
            <a:xfrm>
              <a:off x="877" y="1121"/>
              <a:ext cx="112"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59" name="Oval 157"/>
            <p:cNvSpPr>
              <a:spLocks noChangeArrowheads="1"/>
            </p:cNvSpPr>
            <p:nvPr/>
          </p:nvSpPr>
          <p:spPr bwMode="hidden">
            <a:xfrm>
              <a:off x="875" y="1216"/>
              <a:ext cx="111"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60" name="Oval 158"/>
            <p:cNvSpPr>
              <a:spLocks noChangeArrowheads="1"/>
            </p:cNvSpPr>
            <p:nvPr/>
          </p:nvSpPr>
          <p:spPr bwMode="hidden">
            <a:xfrm>
              <a:off x="680" y="1170"/>
              <a:ext cx="112" cy="4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61" name="Oval 159"/>
            <p:cNvSpPr>
              <a:spLocks noChangeArrowheads="1"/>
            </p:cNvSpPr>
            <p:nvPr/>
          </p:nvSpPr>
          <p:spPr bwMode="hidden">
            <a:xfrm>
              <a:off x="411" y="1232"/>
              <a:ext cx="111" cy="4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62" name="Oval 160"/>
            <p:cNvSpPr>
              <a:spLocks noChangeArrowheads="1"/>
            </p:cNvSpPr>
            <p:nvPr/>
          </p:nvSpPr>
          <p:spPr bwMode="hidden">
            <a:xfrm>
              <a:off x="434" y="1100"/>
              <a:ext cx="112" cy="4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63" name="Oval 161"/>
            <p:cNvSpPr>
              <a:spLocks noChangeArrowheads="1"/>
            </p:cNvSpPr>
            <p:nvPr/>
          </p:nvSpPr>
          <p:spPr bwMode="hidden">
            <a:xfrm>
              <a:off x="119" y="1312"/>
              <a:ext cx="111" cy="4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64" name="Oval 162"/>
            <p:cNvSpPr>
              <a:spLocks noChangeArrowheads="1"/>
            </p:cNvSpPr>
            <p:nvPr/>
          </p:nvSpPr>
          <p:spPr bwMode="hidden">
            <a:xfrm>
              <a:off x="858" y="1001"/>
              <a:ext cx="101" cy="38"/>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65" name="Oval 163"/>
            <p:cNvSpPr>
              <a:spLocks noChangeArrowheads="1"/>
            </p:cNvSpPr>
            <p:nvPr/>
          </p:nvSpPr>
          <p:spPr bwMode="hidden">
            <a:xfrm>
              <a:off x="1341" y="1013"/>
              <a:ext cx="101" cy="39"/>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66" name="Oval 164"/>
            <p:cNvSpPr>
              <a:spLocks noChangeArrowheads="1"/>
            </p:cNvSpPr>
            <p:nvPr/>
          </p:nvSpPr>
          <p:spPr bwMode="hidden">
            <a:xfrm>
              <a:off x="1739" y="1008"/>
              <a:ext cx="101" cy="38"/>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67" name="Oval 165"/>
            <p:cNvSpPr>
              <a:spLocks noChangeArrowheads="1"/>
            </p:cNvSpPr>
            <p:nvPr/>
          </p:nvSpPr>
          <p:spPr bwMode="hidden">
            <a:xfrm>
              <a:off x="2116" y="1001"/>
              <a:ext cx="100" cy="39"/>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68" name="Oval 166"/>
            <p:cNvSpPr>
              <a:spLocks noChangeArrowheads="1"/>
            </p:cNvSpPr>
            <p:nvPr/>
          </p:nvSpPr>
          <p:spPr bwMode="hidden">
            <a:xfrm>
              <a:off x="2320" y="941"/>
              <a:ext cx="101" cy="39"/>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69" name="Oval 167"/>
            <p:cNvSpPr>
              <a:spLocks noChangeArrowheads="1"/>
            </p:cNvSpPr>
            <p:nvPr/>
          </p:nvSpPr>
          <p:spPr bwMode="hidden">
            <a:xfrm>
              <a:off x="2601" y="995"/>
              <a:ext cx="101" cy="39"/>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70" name="Oval 168"/>
            <p:cNvSpPr>
              <a:spLocks noChangeArrowheads="1"/>
            </p:cNvSpPr>
            <p:nvPr/>
          </p:nvSpPr>
          <p:spPr bwMode="hidden">
            <a:xfrm>
              <a:off x="1667" y="1420"/>
              <a:ext cx="106" cy="51"/>
            </a:xfrm>
            <a:prstGeom prst="ellipse">
              <a:avLst/>
            </a:prstGeom>
            <a:gradFill rotWithShape="0">
              <a:gsLst>
                <a:gs pos="0">
                  <a:schemeClr val="bg1"/>
                </a:gs>
                <a:gs pos="100000">
                  <a:schemeClr val="bg1">
                    <a:gamma/>
                    <a:shade val="8470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71" name="Oval 169"/>
            <p:cNvSpPr>
              <a:spLocks noChangeArrowheads="1"/>
            </p:cNvSpPr>
            <p:nvPr/>
          </p:nvSpPr>
          <p:spPr bwMode="hidden">
            <a:xfrm>
              <a:off x="2557" y="1516"/>
              <a:ext cx="123" cy="51"/>
            </a:xfrm>
            <a:prstGeom prst="ellipse">
              <a:avLst/>
            </a:prstGeom>
            <a:gradFill rotWithShape="0">
              <a:gsLst>
                <a:gs pos="0">
                  <a:schemeClr val="bg1"/>
                </a:gs>
                <a:gs pos="100000">
                  <a:schemeClr val="bg1">
                    <a:gamma/>
                    <a:shade val="7882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72" name="Oval 170"/>
            <p:cNvSpPr>
              <a:spLocks noChangeArrowheads="1"/>
            </p:cNvSpPr>
            <p:nvPr/>
          </p:nvSpPr>
          <p:spPr bwMode="hidden">
            <a:xfrm>
              <a:off x="3619" y="1287"/>
              <a:ext cx="112" cy="51"/>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73" name="Oval 171"/>
            <p:cNvSpPr>
              <a:spLocks noChangeArrowheads="1"/>
            </p:cNvSpPr>
            <p:nvPr/>
          </p:nvSpPr>
          <p:spPr bwMode="hidden">
            <a:xfrm>
              <a:off x="3791" y="1212"/>
              <a:ext cx="111" cy="51"/>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74" name="Oval 172"/>
            <p:cNvSpPr>
              <a:spLocks noChangeArrowheads="1"/>
            </p:cNvSpPr>
            <p:nvPr/>
          </p:nvSpPr>
          <p:spPr bwMode="hidden">
            <a:xfrm>
              <a:off x="2134" y="908"/>
              <a:ext cx="79" cy="3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75" name="Oval 173"/>
            <p:cNvSpPr>
              <a:spLocks noChangeArrowheads="1"/>
            </p:cNvSpPr>
            <p:nvPr/>
          </p:nvSpPr>
          <p:spPr bwMode="hidden">
            <a:xfrm>
              <a:off x="1264" y="908"/>
              <a:ext cx="79" cy="3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76" name="Oval 174"/>
            <p:cNvSpPr>
              <a:spLocks noChangeArrowheads="1"/>
            </p:cNvSpPr>
            <p:nvPr/>
          </p:nvSpPr>
          <p:spPr bwMode="hidden">
            <a:xfrm>
              <a:off x="1471" y="869"/>
              <a:ext cx="79" cy="3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77" name="Oval 175"/>
            <p:cNvSpPr>
              <a:spLocks noChangeArrowheads="1"/>
            </p:cNvSpPr>
            <p:nvPr/>
          </p:nvSpPr>
          <p:spPr bwMode="hidden">
            <a:xfrm>
              <a:off x="1650" y="824"/>
              <a:ext cx="83" cy="3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78" name="Oval 176"/>
            <p:cNvSpPr>
              <a:spLocks noChangeArrowheads="1"/>
            </p:cNvSpPr>
            <p:nvPr/>
          </p:nvSpPr>
          <p:spPr bwMode="hidden">
            <a:xfrm>
              <a:off x="1918" y="869"/>
              <a:ext cx="84" cy="3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79" name="Oval 177"/>
            <p:cNvSpPr>
              <a:spLocks noChangeArrowheads="1"/>
            </p:cNvSpPr>
            <p:nvPr/>
          </p:nvSpPr>
          <p:spPr bwMode="hidden">
            <a:xfrm>
              <a:off x="1720" y="923"/>
              <a:ext cx="83" cy="3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80" name="Oval 178"/>
            <p:cNvSpPr>
              <a:spLocks noChangeArrowheads="1"/>
            </p:cNvSpPr>
            <p:nvPr/>
          </p:nvSpPr>
          <p:spPr bwMode="hidden">
            <a:xfrm>
              <a:off x="1913" y="957"/>
              <a:ext cx="95"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81" name="Oval 179"/>
            <p:cNvSpPr>
              <a:spLocks noChangeArrowheads="1"/>
            </p:cNvSpPr>
            <p:nvPr/>
          </p:nvSpPr>
          <p:spPr bwMode="hidden">
            <a:xfrm>
              <a:off x="1541" y="962"/>
              <a:ext cx="89"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82" name="Oval 180"/>
            <p:cNvSpPr>
              <a:spLocks noChangeArrowheads="1"/>
            </p:cNvSpPr>
            <p:nvPr/>
          </p:nvSpPr>
          <p:spPr bwMode="hidden">
            <a:xfrm>
              <a:off x="1076" y="953"/>
              <a:ext cx="101" cy="45"/>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83" name="Oval 181"/>
            <p:cNvSpPr>
              <a:spLocks noChangeArrowheads="1"/>
            </p:cNvSpPr>
            <p:nvPr/>
          </p:nvSpPr>
          <p:spPr bwMode="hidden">
            <a:xfrm>
              <a:off x="1983" y="4027"/>
              <a:ext cx="195" cy="105"/>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84" name="Oval 182"/>
            <p:cNvSpPr>
              <a:spLocks noChangeArrowheads="1"/>
            </p:cNvSpPr>
            <p:nvPr/>
          </p:nvSpPr>
          <p:spPr bwMode="hidden">
            <a:xfrm>
              <a:off x="2460" y="3671"/>
              <a:ext cx="196" cy="112"/>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85" name="Oval 183"/>
            <p:cNvSpPr>
              <a:spLocks noChangeArrowheads="1"/>
            </p:cNvSpPr>
            <p:nvPr/>
          </p:nvSpPr>
          <p:spPr bwMode="hidden">
            <a:xfrm>
              <a:off x="3238" y="3121"/>
              <a:ext cx="168" cy="95"/>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86" name="Oval 184"/>
            <p:cNvSpPr>
              <a:spLocks noChangeArrowheads="1"/>
            </p:cNvSpPr>
            <p:nvPr/>
          </p:nvSpPr>
          <p:spPr bwMode="hidden">
            <a:xfrm>
              <a:off x="3550" y="2880"/>
              <a:ext cx="157" cy="89"/>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87" name="Oval 185"/>
            <p:cNvSpPr>
              <a:spLocks noChangeArrowheads="1"/>
            </p:cNvSpPr>
            <p:nvPr/>
          </p:nvSpPr>
          <p:spPr bwMode="hidden">
            <a:xfrm>
              <a:off x="2892" y="3377"/>
              <a:ext cx="168" cy="95"/>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88" name="Oval 186"/>
            <p:cNvSpPr>
              <a:spLocks noChangeArrowheads="1"/>
            </p:cNvSpPr>
            <p:nvPr/>
          </p:nvSpPr>
          <p:spPr bwMode="hidden">
            <a:xfrm>
              <a:off x="3869" y="2657"/>
              <a:ext cx="151" cy="84"/>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89" name="Oval 187"/>
            <p:cNvSpPr>
              <a:spLocks noChangeArrowheads="1"/>
            </p:cNvSpPr>
            <p:nvPr/>
          </p:nvSpPr>
          <p:spPr bwMode="hidden">
            <a:xfrm>
              <a:off x="4090" y="2475"/>
              <a:ext cx="156" cy="89"/>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90" name="Oval 188"/>
            <p:cNvSpPr>
              <a:spLocks noChangeArrowheads="1"/>
            </p:cNvSpPr>
            <p:nvPr/>
          </p:nvSpPr>
          <p:spPr bwMode="hidden">
            <a:xfrm>
              <a:off x="4327" y="2314"/>
              <a:ext cx="134" cy="72"/>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91" name="Oval 189"/>
            <p:cNvSpPr>
              <a:spLocks noChangeArrowheads="1"/>
            </p:cNvSpPr>
            <p:nvPr/>
          </p:nvSpPr>
          <p:spPr bwMode="hidden">
            <a:xfrm>
              <a:off x="4712" y="2022"/>
              <a:ext cx="134" cy="73"/>
            </a:xfrm>
            <a:prstGeom prst="ellipse">
              <a:avLst/>
            </a:prstGeom>
            <a:gradFill rotWithShape="0">
              <a:gsLst>
                <a:gs pos="0">
                  <a:schemeClr val="bg2"/>
                </a:gs>
                <a:gs pos="100000">
                  <a:schemeClr val="bg2">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92" name="Oval 190"/>
            <p:cNvSpPr>
              <a:spLocks noChangeArrowheads="1"/>
            </p:cNvSpPr>
            <p:nvPr/>
          </p:nvSpPr>
          <p:spPr bwMode="hidden">
            <a:xfrm>
              <a:off x="4533" y="2162"/>
              <a:ext cx="139" cy="61"/>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93" name="Oval 191"/>
            <p:cNvSpPr>
              <a:spLocks noChangeArrowheads="1"/>
            </p:cNvSpPr>
            <p:nvPr/>
          </p:nvSpPr>
          <p:spPr bwMode="hidden">
            <a:xfrm>
              <a:off x="4863" y="1920"/>
              <a:ext cx="128" cy="61"/>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94" name="Oval 192"/>
            <p:cNvSpPr>
              <a:spLocks noChangeArrowheads="1"/>
            </p:cNvSpPr>
            <p:nvPr/>
          </p:nvSpPr>
          <p:spPr bwMode="hidden">
            <a:xfrm>
              <a:off x="5009" y="1807"/>
              <a:ext cx="128" cy="61"/>
            </a:xfrm>
            <a:prstGeom prst="ellipse">
              <a:avLst/>
            </a:prstGeom>
            <a:gradFill rotWithShape="0">
              <a:gsLst>
                <a:gs pos="0">
                  <a:schemeClr val="bg2"/>
                </a:gs>
                <a:gs pos="100000">
                  <a:schemeClr val="bg2">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95" name="Oval 193"/>
            <p:cNvSpPr>
              <a:spLocks noChangeArrowheads="1"/>
            </p:cNvSpPr>
            <p:nvPr/>
          </p:nvSpPr>
          <p:spPr bwMode="hidden">
            <a:xfrm>
              <a:off x="5161" y="1702"/>
              <a:ext cx="123" cy="50"/>
            </a:xfrm>
            <a:prstGeom prst="ellipse">
              <a:avLst/>
            </a:prstGeom>
            <a:gradFill rotWithShape="0">
              <a:gsLst>
                <a:gs pos="0">
                  <a:schemeClr val="bg2"/>
                </a:gs>
                <a:gs pos="100000">
                  <a:schemeClr val="bg2">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96" name="Oval 194"/>
            <p:cNvSpPr>
              <a:spLocks noChangeArrowheads="1"/>
            </p:cNvSpPr>
            <p:nvPr/>
          </p:nvSpPr>
          <p:spPr bwMode="hidden">
            <a:xfrm>
              <a:off x="5277" y="1614"/>
              <a:ext cx="124" cy="51"/>
            </a:xfrm>
            <a:prstGeom prst="ellipse">
              <a:avLst/>
            </a:prstGeom>
            <a:gradFill rotWithShape="0">
              <a:gsLst>
                <a:gs pos="0">
                  <a:schemeClr val="bg2"/>
                </a:gs>
                <a:gs pos="100000">
                  <a:schemeClr val="bg2">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97" name="Oval 195"/>
            <p:cNvSpPr>
              <a:spLocks noChangeArrowheads="1"/>
            </p:cNvSpPr>
            <p:nvPr/>
          </p:nvSpPr>
          <p:spPr bwMode="hidden">
            <a:xfrm>
              <a:off x="5398" y="1521"/>
              <a:ext cx="123" cy="51"/>
            </a:xfrm>
            <a:prstGeom prst="ellipse">
              <a:avLst/>
            </a:prstGeom>
            <a:gradFill rotWithShape="0">
              <a:gsLst>
                <a:gs pos="0">
                  <a:schemeClr val="bg2"/>
                </a:gs>
                <a:gs pos="100000">
                  <a:schemeClr val="bg2">
                    <a:gamma/>
                    <a:shade val="81961"/>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98" name="Oval 196"/>
            <p:cNvSpPr>
              <a:spLocks noChangeArrowheads="1"/>
            </p:cNvSpPr>
            <p:nvPr/>
          </p:nvSpPr>
          <p:spPr bwMode="hidden">
            <a:xfrm>
              <a:off x="3255" y="4071"/>
              <a:ext cx="196" cy="106"/>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199" name="Oval 197"/>
            <p:cNvSpPr>
              <a:spLocks noChangeArrowheads="1"/>
            </p:cNvSpPr>
            <p:nvPr/>
          </p:nvSpPr>
          <p:spPr bwMode="hidden">
            <a:xfrm>
              <a:off x="3651" y="3693"/>
              <a:ext cx="196" cy="111"/>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00" name="Oval 198"/>
            <p:cNvSpPr>
              <a:spLocks noChangeArrowheads="1"/>
            </p:cNvSpPr>
            <p:nvPr/>
          </p:nvSpPr>
          <p:spPr bwMode="hidden">
            <a:xfrm>
              <a:off x="4773" y="3705"/>
              <a:ext cx="201" cy="106"/>
            </a:xfrm>
            <a:prstGeom prst="ellipse">
              <a:avLst/>
            </a:prstGeom>
            <a:gradFill rotWithShape="0">
              <a:gsLst>
                <a:gs pos="0">
                  <a:schemeClr val="bg1"/>
                </a:gs>
                <a:gs pos="100000">
                  <a:schemeClr val="bg1">
                    <a:gamma/>
                    <a:shade val="3921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01" name="Oval 199"/>
            <p:cNvSpPr>
              <a:spLocks noChangeArrowheads="1"/>
            </p:cNvSpPr>
            <p:nvPr/>
          </p:nvSpPr>
          <p:spPr bwMode="hidden">
            <a:xfrm>
              <a:off x="4491" y="4049"/>
              <a:ext cx="196" cy="105"/>
            </a:xfrm>
            <a:prstGeom prst="ellipse">
              <a:avLst/>
            </a:prstGeom>
            <a:gradFill rotWithShape="0">
              <a:gsLst>
                <a:gs pos="0">
                  <a:schemeClr val="bg1"/>
                </a:gs>
                <a:gs pos="100000">
                  <a:schemeClr val="bg1">
                    <a:gamma/>
                    <a:shade val="3921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02" name="Oval 200"/>
            <p:cNvSpPr>
              <a:spLocks noChangeArrowheads="1"/>
            </p:cNvSpPr>
            <p:nvPr/>
          </p:nvSpPr>
          <p:spPr bwMode="hidden">
            <a:xfrm>
              <a:off x="3989" y="3396"/>
              <a:ext cx="168" cy="96"/>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03" name="Oval 201"/>
            <p:cNvSpPr>
              <a:spLocks noChangeArrowheads="1"/>
            </p:cNvSpPr>
            <p:nvPr/>
          </p:nvSpPr>
          <p:spPr bwMode="hidden">
            <a:xfrm>
              <a:off x="4263" y="3141"/>
              <a:ext cx="167" cy="95"/>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04" name="Oval 202"/>
            <p:cNvSpPr>
              <a:spLocks noChangeArrowheads="1"/>
            </p:cNvSpPr>
            <p:nvPr/>
          </p:nvSpPr>
          <p:spPr bwMode="hidden">
            <a:xfrm>
              <a:off x="5044" y="3418"/>
              <a:ext cx="167" cy="95"/>
            </a:xfrm>
            <a:prstGeom prst="ellipse">
              <a:avLst/>
            </a:prstGeom>
            <a:gradFill rotWithShape="0">
              <a:gsLst>
                <a:gs pos="0">
                  <a:schemeClr val="bg1"/>
                </a:gs>
                <a:gs pos="100000">
                  <a:schemeClr val="bg1">
                    <a:gamma/>
                    <a:shade val="3921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05" name="Oval 203"/>
            <p:cNvSpPr>
              <a:spLocks noChangeArrowheads="1"/>
            </p:cNvSpPr>
            <p:nvPr/>
          </p:nvSpPr>
          <p:spPr bwMode="hidden">
            <a:xfrm>
              <a:off x="4553" y="2873"/>
              <a:ext cx="156" cy="83"/>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06" name="Oval 204"/>
            <p:cNvSpPr>
              <a:spLocks noChangeArrowheads="1"/>
            </p:cNvSpPr>
            <p:nvPr/>
          </p:nvSpPr>
          <p:spPr bwMode="hidden">
            <a:xfrm>
              <a:off x="5293" y="3116"/>
              <a:ext cx="168" cy="95"/>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07" name="Oval 205"/>
            <p:cNvSpPr>
              <a:spLocks noChangeArrowheads="1"/>
            </p:cNvSpPr>
            <p:nvPr/>
          </p:nvSpPr>
          <p:spPr bwMode="hidden">
            <a:xfrm>
              <a:off x="5497" y="2879"/>
              <a:ext cx="156" cy="89"/>
            </a:xfrm>
            <a:prstGeom prst="ellipse">
              <a:avLst/>
            </a:prstGeom>
            <a:gradFill rotWithShape="0">
              <a:gsLst>
                <a:gs pos="0">
                  <a:schemeClr val="bg1"/>
                </a:gs>
                <a:gs pos="100000">
                  <a:schemeClr val="bg1">
                    <a:gamma/>
                    <a:shade val="3921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08" name="Oval 206"/>
            <p:cNvSpPr>
              <a:spLocks noChangeArrowheads="1"/>
            </p:cNvSpPr>
            <p:nvPr/>
          </p:nvSpPr>
          <p:spPr bwMode="hidden">
            <a:xfrm>
              <a:off x="4772" y="2673"/>
              <a:ext cx="156" cy="83"/>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09" name="Oval 207"/>
            <p:cNvSpPr>
              <a:spLocks noChangeArrowheads="1"/>
            </p:cNvSpPr>
            <p:nvPr/>
          </p:nvSpPr>
          <p:spPr bwMode="hidden">
            <a:xfrm>
              <a:off x="4966" y="2488"/>
              <a:ext cx="156" cy="84"/>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10" name="Oval 208"/>
            <p:cNvSpPr>
              <a:spLocks noChangeArrowheads="1"/>
            </p:cNvSpPr>
            <p:nvPr/>
          </p:nvSpPr>
          <p:spPr bwMode="hidden">
            <a:xfrm>
              <a:off x="5444" y="2052"/>
              <a:ext cx="134" cy="73"/>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11" name="Oval 209"/>
            <p:cNvSpPr>
              <a:spLocks noChangeArrowheads="1"/>
            </p:cNvSpPr>
            <p:nvPr/>
          </p:nvSpPr>
          <p:spPr bwMode="hidden">
            <a:xfrm>
              <a:off x="5161" y="2314"/>
              <a:ext cx="140" cy="73"/>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12" name="Oval 210"/>
            <p:cNvSpPr>
              <a:spLocks noChangeArrowheads="1"/>
            </p:cNvSpPr>
            <p:nvPr/>
          </p:nvSpPr>
          <p:spPr bwMode="hidden">
            <a:xfrm>
              <a:off x="5318" y="2176"/>
              <a:ext cx="134" cy="61"/>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13" name="Oval 211"/>
            <p:cNvSpPr>
              <a:spLocks noChangeArrowheads="1"/>
            </p:cNvSpPr>
            <p:nvPr/>
          </p:nvSpPr>
          <p:spPr bwMode="hidden">
            <a:xfrm>
              <a:off x="5581" y="1933"/>
              <a:ext cx="128" cy="61"/>
            </a:xfrm>
            <a:prstGeom prst="ellipse">
              <a:avLst/>
            </a:prstGeom>
            <a:gradFill rotWithShape="0">
              <a:gsLst>
                <a:gs pos="0">
                  <a:schemeClr val="bg1"/>
                </a:gs>
                <a:gs pos="100000">
                  <a:schemeClr val="bg1">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14" name="Oval 212"/>
            <p:cNvSpPr>
              <a:spLocks noChangeArrowheads="1"/>
            </p:cNvSpPr>
            <p:nvPr/>
          </p:nvSpPr>
          <p:spPr bwMode="hidden">
            <a:xfrm>
              <a:off x="5689" y="1811"/>
              <a:ext cx="128" cy="61"/>
            </a:xfrm>
            <a:prstGeom prst="ellipse">
              <a:avLst/>
            </a:prstGeom>
            <a:gradFill rotWithShape="0">
              <a:gsLst>
                <a:gs pos="0">
                  <a:schemeClr val="bg1"/>
                </a:gs>
                <a:gs pos="100000">
                  <a:schemeClr val="bg1">
                    <a:gamma/>
                    <a:shade val="57647"/>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15" name="Oval 213"/>
            <p:cNvSpPr>
              <a:spLocks noChangeArrowheads="1"/>
            </p:cNvSpPr>
            <p:nvPr/>
          </p:nvSpPr>
          <p:spPr bwMode="hidden">
            <a:xfrm>
              <a:off x="5663" y="2680"/>
              <a:ext cx="156" cy="83"/>
            </a:xfrm>
            <a:prstGeom prst="ellipse">
              <a:avLst/>
            </a:prstGeom>
            <a:gradFill rotWithShape="0">
              <a:gsLst>
                <a:gs pos="0">
                  <a:schemeClr val="bg1"/>
                </a:gs>
                <a:gs pos="100000">
                  <a:schemeClr val="bg1">
                    <a:gamma/>
                    <a:shade val="5451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16" name="Oval 214"/>
            <p:cNvSpPr>
              <a:spLocks noChangeArrowheads="1"/>
            </p:cNvSpPr>
            <p:nvPr/>
          </p:nvSpPr>
          <p:spPr bwMode="hidden">
            <a:xfrm>
              <a:off x="-65" y="2865"/>
              <a:ext cx="150" cy="89"/>
            </a:xfrm>
            <a:prstGeom prst="ellipse">
              <a:avLst/>
            </a:prstGeom>
            <a:gradFill rotWithShape="0">
              <a:gsLst>
                <a:gs pos="0">
                  <a:schemeClr val="bg1"/>
                </a:gs>
                <a:gs pos="100000">
                  <a:schemeClr val="bg1">
                    <a:gamma/>
                    <a:shade val="69804"/>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17" name="Oval 215"/>
            <p:cNvSpPr>
              <a:spLocks noChangeArrowheads="1"/>
            </p:cNvSpPr>
            <p:nvPr/>
          </p:nvSpPr>
          <p:spPr bwMode="hidden">
            <a:xfrm>
              <a:off x="2" y="2477"/>
              <a:ext cx="156" cy="89"/>
            </a:xfrm>
            <a:prstGeom prst="ellipse">
              <a:avLst/>
            </a:prstGeom>
            <a:gradFill rotWithShape="0">
              <a:gsLst>
                <a:gs pos="0">
                  <a:schemeClr val="bg1"/>
                </a:gs>
                <a:gs pos="100000">
                  <a:schemeClr val="bg1">
                    <a:gamma/>
                    <a:shade val="7568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18" name="Oval 216"/>
            <p:cNvSpPr>
              <a:spLocks noChangeArrowheads="1"/>
            </p:cNvSpPr>
            <p:nvPr/>
          </p:nvSpPr>
          <p:spPr bwMode="hidden">
            <a:xfrm>
              <a:off x="-9" y="1436"/>
              <a:ext cx="106" cy="44"/>
            </a:xfrm>
            <a:prstGeom prst="ellipse">
              <a:avLst/>
            </a:prstGeom>
            <a:gradFill rotWithShape="0">
              <a:gsLst>
                <a:gs pos="0">
                  <a:schemeClr val="bg1"/>
                </a:gs>
                <a:gs pos="100000">
                  <a:schemeClr val="bg1">
                    <a:gamma/>
                    <a:shade val="90980"/>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sp>
          <p:nvSpPr>
            <p:cNvPr id="219" name="Oval 217"/>
            <p:cNvSpPr>
              <a:spLocks noChangeArrowheads="1"/>
            </p:cNvSpPr>
            <p:nvPr/>
          </p:nvSpPr>
          <p:spPr bwMode="hidden">
            <a:xfrm>
              <a:off x="5624" y="4010"/>
              <a:ext cx="201" cy="106"/>
            </a:xfrm>
            <a:prstGeom prst="ellipse">
              <a:avLst/>
            </a:prstGeom>
            <a:gradFill rotWithShape="0">
              <a:gsLst>
                <a:gs pos="0">
                  <a:schemeClr val="bg1"/>
                </a:gs>
                <a:gs pos="100000">
                  <a:schemeClr val="bg1">
                    <a:gamma/>
                    <a:shade val="39216"/>
                    <a:invGamma/>
                  </a:schemeClr>
                </a:gs>
              </a:gsLst>
              <a:lin ang="2700000" scaled="1"/>
            </a:gradFill>
            <a:ln w="9525">
              <a:noFill/>
              <a:round/>
              <a:headEnd/>
              <a:tailEnd/>
            </a:ln>
            <a:effectLst/>
          </p:spPr>
          <p:txBody>
            <a:bodyPr/>
            <a:lstStyle/>
            <a:p>
              <a:pPr eaLnBrk="0" fontAlgn="base" hangingPunct="0">
                <a:spcBef>
                  <a:spcPct val="0"/>
                </a:spcBef>
                <a:spcAft>
                  <a:spcPct val="0"/>
                </a:spcAft>
                <a:defRPr/>
              </a:pPr>
              <a:endParaRPr lang="en-US" dirty="0">
                <a:solidFill>
                  <a:srgbClr val="FFFFFF"/>
                </a:solidFill>
              </a:endParaRPr>
            </a:p>
          </p:txBody>
        </p:sp>
      </p:grpSp>
      <p:pic>
        <p:nvPicPr>
          <p:cNvPr id="220" name="Picture 223" descr="04pp_cctt_cental_US2"/>
          <p:cNvPicPr>
            <a:picLocks noChangeAspect="1" noChangeArrowheads="1"/>
          </p:cNvPicPr>
          <p:nvPr userDrawn="1"/>
        </p:nvPicPr>
        <p:blipFill>
          <a:blip r:embed="rId2" cstate="print"/>
          <a:srcRect/>
          <a:stretch>
            <a:fillRect/>
          </a:stretch>
        </p:blipFill>
        <p:spPr bwMode="auto">
          <a:xfrm>
            <a:off x="0" y="0"/>
            <a:ext cx="9144000" cy="6896100"/>
          </a:xfrm>
          <a:prstGeom prst="rect">
            <a:avLst/>
          </a:prstGeom>
          <a:noFill/>
          <a:ln w="9525">
            <a:noFill/>
            <a:miter lim="800000"/>
            <a:headEnd/>
            <a:tailEnd/>
          </a:ln>
        </p:spPr>
      </p:pic>
      <p:sp>
        <p:nvSpPr>
          <p:cNvPr id="221" name="Rectangle 220"/>
          <p:cNvSpPr/>
          <p:nvPr userDrawn="1"/>
        </p:nvSpPr>
        <p:spPr>
          <a:xfrm>
            <a:off x="0" y="6499225"/>
            <a:ext cx="1873250" cy="400050"/>
          </a:xfrm>
          <a:prstGeom prst="rect">
            <a:avLst/>
          </a:prstGeom>
        </p:spPr>
        <p:txBody>
          <a:bodyPr>
            <a:spAutoFit/>
          </a:bodyPr>
          <a:lstStyle/>
          <a:p>
            <a:pPr algn="ctr" eaLnBrk="0" fontAlgn="base" hangingPunct="0">
              <a:spcBef>
                <a:spcPct val="0"/>
              </a:spcBef>
              <a:spcAft>
                <a:spcPct val="0"/>
              </a:spcAft>
              <a:defRPr/>
            </a:pPr>
            <a:r>
              <a:rPr lang="en-US" sz="1000" dirty="0">
                <a:solidFill>
                  <a:srgbClr val="FFFFFF"/>
                </a:solidFill>
                <a:latin typeface="Times New Roman" pitchFamily="18" charset="0"/>
                <a:cs typeface="Times New Roman" pitchFamily="18" charset="0"/>
              </a:rPr>
              <a:t>Approved for Public Release</a:t>
            </a:r>
          </a:p>
          <a:p>
            <a:pPr algn="ctr" eaLnBrk="0" fontAlgn="base" hangingPunct="0">
              <a:spcBef>
                <a:spcPct val="0"/>
              </a:spcBef>
              <a:spcAft>
                <a:spcPct val="0"/>
              </a:spcAft>
              <a:defRPr/>
            </a:pPr>
            <a:r>
              <a:rPr lang="en-US" sz="1000" dirty="0" smtClean="0">
                <a:solidFill>
                  <a:srgbClr val="FFFFFF"/>
                </a:solidFill>
                <a:latin typeface="Times New Roman" pitchFamily="18" charset="0"/>
                <a:cs typeface="Times New Roman" pitchFamily="18" charset="0"/>
              </a:rPr>
              <a:t>09-MDA-4814 (2 SEPT 09)</a:t>
            </a:r>
            <a:endParaRPr lang="en-US" sz="1000" dirty="0">
              <a:solidFill>
                <a:srgbClr val="FFFFFF"/>
              </a:solidFill>
              <a:latin typeface="Times New Roman" pitchFamily="18" charset="0"/>
              <a:cs typeface="Times New Roman" pitchFamily="18" charset="0"/>
            </a:endParaRPr>
          </a:p>
        </p:txBody>
      </p:sp>
      <p:sp>
        <p:nvSpPr>
          <p:cNvPr id="252122" name="Rectangle 218"/>
          <p:cNvSpPr>
            <a:spLocks noGrp="1" noChangeArrowheads="1"/>
          </p:cNvSpPr>
          <p:nvPr>
            <p:ph type="ctrTitle" sz="quarter"/>
          </p:nvPr>
        </p:nvSpPr>
        <p:spPr>
          <a:xfrm>
            <a:off x="685800" y="152400"/>
            <a:ext cx="7772400" cy="1127125"/>
          </a:xfrm>
        </p:spPr>
        <p:txBody>
          <a:bodyPr anchor="b" anchorCtr="1"/>
          <a:lstStyle>
            <a:lvl1pPr>
              <a:defRPr sz="4000"/>
            </a:lvl1pPr>
          </a:lstStyle>
          <a:p>
            <a:r>
              <a:rPr lang="en-US"/>
              <a:t>Click to edit Master title style</a:t>
            </a:r>
          </a:p>
        </p:txBody>
      </p:sp>
      <p:sp>
        <p:nvSpPr>
          <p:cNvPr id="252123" name="Rectangle 219"/>
          <p:cNvSpPr>
            <a:spLocks noGrp="1" noChangeArrowheads="1"/>
          </p:cNvSpPr>
          <p:nvPr>
            <p:ph type="subTitle" sz="quarter" idx="1"/>
          </p:nvPr>
        </p:nvSpPr>
        <p:spPr>
          <a:xfrm>
            <a:off x="1981200" y="1600200"/>
            <a:ext cx="5181600" cy="4495800"/>
          </a:xfrm>
        </p:spPr>
        <p:txBody>
          <a:bodyPr/>
          <a:lstStyle>
            <a:lvl1pPr marL="0" indent="0">
              <a:buFont typeface="Wingdings" pitchFamily="2" charset="2"/>
              <a:buNone/>
              <a:defRPr/>
            </a:lvl1pPr>
          </a:lstStyle>
          <a:p>
            <a:r>
              <a:rPr lang="en-US"/>
              <a:t>Click to edit Master subtitle style</a:t>
            </a:r>
          </a:p>
        </p:txBody>
      </p:sp>
      <p:sp>
        <p:nvSpPr>
          <p:cNvPr id="222" name="Rectangle 221"/>
          <p:cNvSpPr>
            <a:spLocks noGrp="1" noChangeArrowheads="1"/>
          </p:cNvSpPr>
          <p:nvPr>
            <p:ph type="ftr" sz="quarter" idx="10"/>
          </p:nvPr>
        </p:nvSpPr>
        <p:spPr>
          <a:xfrm>
            <a:off x="3124200" y="6400800"/>
            <a:ext cx="2895600" cy="457200"/>
          </a:xfrm>
        </p:spPr>
        <p:txBody>
          <a:bodyPr/>
          <a:lstStyle>
            <a:lvl1pPr>
              <a:defRPr/>
            </a:lvl1pPr>
          </a:lstStyle>
          <a:p>
            <a:pPr>
              <a:defRPr/>
            </a:pPr>
            <a:endParaRPr lang="en-US" dirty="0">
              <a:solidFill>
                <a:srgbClr val="FFFFFF"/>
              </a:solidFill>
            </a:endParaRPr>
          </a:p>
        </p:txBody>
      </p:sp>
      <p:sp>
        <p:nvSpPr>
          <p:cNvPr id="223" name="Rectangle 222"/>
          <p:cNvSpPr>
            <a:spLocks noGrp="1" noChangeArrowheads="1"/>
          </p:cNvSpPr>
          <p:nvPr>
            <p:ph type="sldNum" sz="quarter" idx="11"/>
          </p:nvPr>
        </p:nvSpPr>
        <p:spPr>
          <a:xfrm>
            <a:off x="6779043" y="6422834"/>
            <a:ext cx="2133600" cy="457200"/>
          </a:xfrm>
        </p:spPr>
        <p:txBody>
          <a:bodyPr/>
          <a:lstStyle>
            <a:lvl1pPr>
              <a:defRPr/>
            </a:lvl1pPr>
          </a:lstStyle>
          <a:p>
            <a:pPr>
              <a:defRPr/>
            </a:pPr>
            <a:fld id="{F24E9E55-1877-4FB9-88FB-20B5180DDBEA}" type="slidenum">
              <a:rPr lang="en-US">
                <a:solidFill>
                  <a:srgbClr val="FFFFFF"/>
                </a:solidFill>
              </a:rPr>
              <a:pPr>
                <a:defRPr/>
              </a:pPr>
              <a:t>‹#›</a:t>
            </a:fld>
            <a:endParaRPr lang="en-US" dirty="0">
              <a:solidFill>
                <a:srgbClr val="FFFFFF"/>
              </a:solidFill>
            </a:endParaRPr>
          </a:p>
        </p:txBody>
      </p:sp>
    </p:spTree>
    <p:extLst>
      <p:ext uri="{BB962C8B-B14F-4D97-AF65-F5344CB8AC3E}">
        <p14:creationId xmlns:p14="http://schemas.microsoft.com/office/powerpoint/2010/main" val="4202402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218"/>
          <p:cNvSpPr>
            <a:spLocks noGrp="1" noChangeArrowheads="1"/>
          </p:cNvSpPr>
          <p:nvPr>
            <p:ph type="sldNum" sz="quarter" idx="10"/>
          </p:nvPr>
        </p:nvSpPr>
        <p:spPr>
          <a:ln/>
        </p:spPr>
        <p:txBody>
          <a:bodyPr/>
          <a:lstStyle>
            <a:lvl1pPr>
              <a:defRPr/>
            </a:lvl1pPr>
          </a:lstStyle>
          <a:p>
            <a:pPr>
              <a:defRPr/>
            </a:pPr>
            <a:fld id="{7F22BE31-F285-4057-9931-CA20A46E6E08}" type="slidenum">
              <a:rPr lang="en-US">
                <a:solidFill>
                  <a:srgbClr val="FFFFFF"/>
                </a:solidFill>
              </a:rPr>
              <a:pPr>
                <a:defRPr/>
              </a:pPr>
              <a:t>‹#›</a:t>
            </a:fld>
            <a:endParaRPr lang="en-US" dirty="0">
              <a:solidFill>
                <a:srgbClr val="FFFFFF"/>
              </a:solidFill>
            </a:endParaRPr>
          </a:p>
        </p:txBody>
      </p:sp>
      <p:sp>
        <p:nvSpPr>
          <p:cNvPr id="5" name="Rectangle 220"/>
          <p:cNvSpPr>
            <a:spLocks noGrp="1" noChangeArrowheads="1"/>
          </p:cNvSpPr>
          <p:nvPr>
            <p:ph type="ftr" sz="quarter" idx="11"/>
          </p:nvPr>
        </p:nvSpPr>
        <p:spPr>
          <a:ln/>
        </p:spPr>
        <p:txBody>
          <a:bodyPr/>
          <a:lstStyle>
            <a:lvl1pPr>
              <a:defRPr/>
            </a:lvl1pPr>
          </a:lstStyle>
          <a:p>
            <a:pPr>
              <a:defRPr/>
            </a:pPr>
            <a:endParaRPr lang="en-US" dirty="0">
              <a:solidFill>
                <a:srgbClr val="FFFFFF"/>
              </a:solidFill>
            </a:endParaRPr>
          </a:p>
        </p:txBody>
      </p:sp>
    </p:spTree>
    <p:extLst>
      <p:ext uri="{BB962C8B-B14F-4D97-AF65-F5344CB8AC3E}">
        <p14:creationId xmlns:p14="http://schemas.microsoft.com/office/powerpoint/2010/main" val="97769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6.pn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7620000" cy="1371282"/>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dirty="0">
              <a:solidFill>
                <a:schemeClr val="bg1">
                  <a:lumMod val="65000"/>
                </a:schemeClr>
              </a:solidFill>
            </a:endParaRP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26" r:id="rId2"/>
    <p:sldLayoutId id="2147483925" r:id="rId3"/>
    <p:sldLayoutId id="2147483927" r:id="rId4"/>
    <p:sldLayoutId id="2147483919" r:id="rId5"/>
    <p:sldLayoutId id="2147483914" r:id="rId6"/>
    <p:sldLayoutId id="2147483928" r:id="rId7"/>
  </p:sldLayoutIdLst>
  <p:timing>
    <p:tnLst>
      <p:par>
        <p:cTn id="1" dur="indefinite" restart="never" nodeType="tmRoot"/>
      </p:par>
    </p:tnLst>
  </p:timing>
  <p:hf hdr="0" ftr="0" dt="0"/>
  <p:txStyles>
    <p:title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0" kern="1200">
          <a:solidFill>
            <a:schemeClr val="bg1">
              <a:lumMod val="50000"/>
            </a:schemeClr>
          </a:solidFill>
          <a:latin typeface="Segoe UI Light" pitchFamily="34" charset="0"/>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bg1">
              <a:lumMod val="50000"/>
            </a:schemeClr>
          </a:solidFill>
          <a:latin typeface="Segoe UI Light"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bg1">
              <a:lumMod val="50000"/>
            </a:schemeClr>
          </a:solidFill>
          <a:latin typeface="Segoe UI Light" pitchFamily="34" charset="0"/>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A8"/>
        </a:solidFill>
        <a:effectLst/>
      </p:bgPr>
    </p:bg>
    <p:spTree>
      <p:nvGrpSpPr>
        <p:cNvPr id="1" name=""/>
        <p:cNvGrpSpPr/>
        <p:nvPr/>
      </p:nvGrpSpPr>
      <p:grpSpPr>
        <a:xfrm>
          <a:off x="0" y="0"/>
          <a:ext cx="0" cy="0"/>
          <a:chOff x="0" y="0"/>
          <a:chExt cx="0" cy="0"/>
        </a:xfrm>
      </p:grpSpPr>
      <p:sp>
        <p:nvSpPr>
          <p:cNvPr id="251098" name="Rectangle 218"/>
          <p:cNvSpPr>
            <a:spLocks noGrp="1" noChangeArrowheads="1"/>
          </p:cNvSpPr>
          <p:nvPr>
            <p:ph type="sldNum" sz="quarter" idx="4"/>
          </p:nvPr>
        </p:nvSpPr>
        <p:spPr bwMode="auto">
          <a:xfrm>
            <a:off x="6781800" y="64008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effectLst>
                  <a:outerShdw blurRad="38100" dist="38100" dir="2700000" algn="tl">
                    <a:srgbClr val="000000"/>
                  </a:outerShdw>
                </a:effectLst>
                <a:latin typeface="Arial" charset="0"/>
              </a:defRPr>
            </a:lvl1pPr>
          </a:lstStyle>
          <a:p>
            <a:pPr fontAlgn="base">
              <a:spcBef>
                <a:spcPct val="0"/>
              </a:spcBef>
              <a:spcAft>
                <a:spcPct val="0"/>
              </a:spcAft>
              <a:defRPr/>
            </a:pPr>
            <a:fld id="{8E0400F5-AE1F-45E3-838A-445215C0E5F0}" type="slidenum">
              <a:rPr lang="en-US">
                <a:solidFill>
                  <a:srgbClr val="FFFFFF"/>
                </a:solidFill>
              </a:rPr>
              <a:pPr fontAlgn="base">
                <a:spcBef>
                  <a:spcPct val="0"/>
                </a:spcBef>
                <a:spcAft>
                  <a:spcPct val="0"/>
                </a:spcAft>
                <a:defRPr/>
              </a:pPr>
              <a:t>‹#›</a:t>
            </a:fld>
            <a:endParaRPr lang="en-US" dirty="0">
              <a:solidFill>
                <a:srgbClr val="FFFFFF"/>
              </a:solidFill>
            </a:endParaRPr>
          </a:p>
        </p:txBody>
      </p:sp>
      <p:sp>
        <p:nvSpPr>
          <p:cNvPr id="251100" name="Rectangle 220"/>
          <p:cNvSpPr>
            <a:spLocks noGrp="1" noChangeArrowheads="1"/>
          </p:cNvSpPr>
          <p:nvPr>
            <p:ph type="ftr" sz="quarter" idx="3"/>
          </p:nvPr>
        </p:nvSpPr>
        <p:spPr bwMode="auto">
          <a:xfrm>
            <a:off x="3124200" y="64008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eaLnBrk="1" hangingPunct="1">
              <a:defRPr sz="1200">
                <a:effectLst>
                  <a:outerShdw blurRad="38100" dist="38100" dir="2700000" algn="tl">
                    <a:srgbClr val="000000"/>
                  </a:outerShdw>
                </a:effectLst>
                <a:latin typeface="Arial" charset="0"/>
              </a:defRPr>
            </a:lvl1pPr>
          </a:lstStyle>
          <a:p>
            <a:pPr fontAlgn="base">
              <a:spcBef>
                <a:spcPct val="0"/>
              </a:spcBef>
              <a:spcAft>
                <a:spcPct val="0"/>
              </a:spcAft>
              <a:defRPr/>
            </a:pPr>
            <a:endParaRPr lang="en-US" dirty="0">
              <a:solidFill>
                <a:srgbClr val="FFFFFF"/>
              </a:solidFill>
            </a:endParaRPr>
          </a:p>
        </p:txBody>
      </p:sp>
      <p:sp>
        <p:nvSpPr>
          <p:cNvPr id="251101" name="Rectangle 221"/>
          <p:cNvSpPr>
            <a:spLocks noGrp="1" noChangeArrowheads="1"/>
          </p:cNvSpPr>
          <p:nvPr>
            <p:ph type="body" idx="1"/>
          </p:nvPr>
        </p:nvSpPr>
        <p:spPr bwMode="auto">
          <a:xfrm>
            <a:off x="457200" y="1447800"/>
            <a:ext cx="8229600" cy="4686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51102" name="Rectangle 222"/>
          <p:cNvSpPr>
            <a:spLocks noGrp="1" noChangeArrowheads="1"/>
          </p:cNvSpPr>
          <p:nvPr>
            <p:ph type="title"/>
          </p:nvPr>
        </p:nvSpPr>
        <p:spPr bwMode="auto">
          <a:xfrm>
            <a:off x="457200" y="152400"/>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extLst>
      <p:ext uri="{BB962C8B-B14F-4D97-AF65-F5344CB8AC3E}">
        <p14:creationId xmlns:p14="http://schemas.microsoft.com/office/powerpoint/2010/main" val="1148692446"/>
      </p:ext>
    </p:extLst>
  </p:cSld>
  <p:clrMap bg1="dk2" tx1="lt1" bg2="dk1" tx2="lt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Lst>
  <p:hf hdr="0" ftr="0"/>
  <p:txStyles>
    <p:titleStyle>
      <a:lvl1pPr algn="ctr" rtl="0" eaLnBrk="0" fontAlgn="base" hangingPunct="0">
        <a:spcBef>
          <a:spcPct val="0"/>
        </a:spcBef>
        <a:spcAft>
          <a:spcPct val="0"/>
        </a:spcAft>
        <a:defRPr sz="32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3200">
          <a:solidFill>
            <a:schemeClr val="tx2"/>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3200">
          <a:solidFill>
            <a:schemeClr val="tx2"/>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3200">
          <a:solidFill>
            <a:schemeClr val="tx2"/>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3200">
          <a:solidFill>
            <a:schemeClr val="tx2"/>
          </a:solidFill>
          <a:effectLst>
            <a:outerShdw blurRad="38100" dist="38100" dir="2700000" algn="tl">
              <a:srgbClr val="000000"/>
            </a:outerShdw>
          </a:effectLst>
          <a:latin typeface="Arial" charset="0"/>
        </a:defRPr>
      </a:lvl5pPr>
      <a:lvl6pPr marL="457200" algn="ctr" rtl="0" fontAlgn="base">
        <a:spcBef>
          <a:spcPct val="0"/>
        </a:spcBef>
        <a:spcAft>
          <a:spcPct val="0"/>
        </a:spcAft>
        <a:defRPr sz="3200">
          <a:solidFill>
            <a:schemeClr val="tx2"/>
          </a:solidFill>
          <a:effectLst>
            <a:outerShdw blurRad="38100" dist="38100" dir="2700000" algn="tl">
              <a:srgbClr val="000000"/>
            </a:outerShdw>
          </a:effectLst>
          <a:latin typeface="Arial" charset="0"/>
        </a:defRPr>
      </a:lvl6pPr>
      <a:lvl7pPr marL="914400" algn="ctr" rtl="0" fontAlgn="base">
        <a:spcBef>
          <a:spcPct val="0"/>
        </a:spcBef>
        <a:spcAft>
          <a:spcPct val="0"/>
        </a:spcAft>
        <a:defRPr sz="3200">
          <a:solidFill>
            <a:schemeClr val="tx2"/>
          </a:solidFill>
          <a:effectLst>
            <a:outerShdw blurRad="38100" dist="38100" dir="2700000" algn="tl">
              <a:srgbClr val="000000"/>
            </a:outerShdw>
          </a:effectLst>
          <a:latin typeface="Arial" charset="0"/>
        </a:defRPr>
      </a:lvl7pPr>
      <a:lvl8pPr marL="1371600" algn="ctr" rtl="0" fontAlgn="base">
        <a:spcBef>
          <a:spcPct val="0"/>
        </a:spcBef>
        <a:spcAft>
          <a:spcPct val="0"/>
        </a:spcAft>
        <a:defRPr sz="3200">
          <a:solidFill>
            <a:schemeClr val="tx2"/>
          </a:solidFill>
          <a:effectLst>
            <a:outerShdw blurRad="38100" dist="38100" dir="2700000" algn="tl">
              <a:srgbClr val="000000"/>
            </a:outerShdw>
          </a:effectLst>
          <a:latin typeface="Arial" charset="0"/>
        </a:defRPr>
      </a:lvl8pPr>
      <a:lvl9pPr marL="1828800" algn="ctr" rtl="0" fontAlgn="base">
        <a:spcBef>
          <a:spcPct val="0"/>
        </a:spcBef>
        <a:spcAft>
          <a:spcPct val="0"/>
        </a:spcAft>
        <a:defRPr sz="3200">
          <a:solidFill>
            <a:schemeClr val="tx2"/>
          </a:solidFill>
          <a:effectLst>
            <a:outerShdw blurRad="38100" dist="38100" dir="2700000" algn="tl">
              <a:srgbClr val="000000"/>
            </a:outerShdw>
          </a:effectLst>
          <a:latin typeface="Arial" charset="0"/>
        </a:defRPr>
      </a:lvl9pPr>
    </p:titleStyle>
    <p:bodyStyle>
      <a:lvl1pPr marL="342900" indent="-342900" algn="l" rtl="0" eaLnBrk="0" fontAlgn="base" hangingPunct="0">
        <a:spcBef>
          <a:spcPct val="20000"/>
        </a:spcBef>
        <a:spcAft>
          <a:spcPct val="0"/>
        </a:spcAft>
        <a:buClr>
          <a:schemeClr val="hlink"/>
        </a:buClr>
        <a:buFont typeface="Wingdings" pitchFamily="2" charset="2"/>
        <a:buBlip>
          <a:blip r:embed="rId15"/>
        </a:buBlip>
        <a:defRPr sz="28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50000"/>
        <a:buFont typeface="Wingdings" pitchFamily="2" charset="2"/>
        <a:buChar char="n"/>
        <a:defRPr sz="24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Font typeface="Wingdings" pitchFamily="2" charset="2"/>
        <a:buBlip>
          <a:blip r:embed="rId15"/>
        </a:buBlip>
        <a:defRPr sz="20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Clr>
          <a:schemeClr val="folHlink"/>
        </a:buClr>
        <a:buSzPct val="50000"/>
        <a:buFont typeface="Wingdings" pitchFamily="2" charset="2"/>
        <a:buChar char="n"/>
        <a:defRPr>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Font typeface="Wingdings" pitchFamily="2" charset="2"/>
        <a:buBlip>
          <a:blip r:embed="rId15"/>
        </a:buBlip>
        <a:defRPr>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Font typeface="Wingdings" pitchFamily="2" charset="2"/>
        <a:buBlip>
          <a:blip r:embed="rId15"/>
        </a:buBlip>
        <a:defRPr>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Font typeface="Wingdings" pitchFamily="2" charset="2"/>
        <a:buBlip>
          <a:blip r:embed="rId15"/>
        </a:buBlip>
        <a:defRPr>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Font typeface="Wingdings" pitchFamily="2" charset="2"/>
        <a:buBlip>
          <a:blip r:embed="rId15"/>
        </a:buBlip>
        <a:defRPr>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Font typeface="Wingdings" pitchFamily="2" charset="2"/>
        <a:buBlip>
          <a:blip r:embed="rId15"/>
        </a:buBlip>
        <a:defRPr>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gif"/><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3.gif"/><Relationship Id="rId4" Type="http://schemas.openxmlformats.org/officeDocument/2006/relationships/image" Target="../media/image4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46.jpeg"/><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0.xml"/><Relationship Id="rId1" Type="http://schemas.openxmlformats.org/officeDocument/2006/relationships/vmlDrawing" Target="../drawings/vmlDrawing1.vml"/><Relationship Id="rId5" Type="http://schemas.openxmlformats.org/officeDocument/2006/relationships/image" Target="../media/image51.e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31.xml"/><Relationship Id="rId7" Type="http://schemas.openxmlformats.org/officeDocument/2006/relationships/image" Target="../media/image56.emf"/><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5.emf"/><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58.jpeg"/></Relationships>
</file>

<file path=ppt/slides/_rels/slide34.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notesSlide" Target="../notesSlides/notesSlide33.xml"/><Relationship Id="rId7" Type="http://schemas.openxmlformats.org/officeDocument/2006/relationships/image" Target="../media/image60.emf"/><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59.emf"/><Relationship Id="rId4" Type="http://schemas.openxmlformats.org/officeDocument/2006/relationships/oleObject" Target="../embeddings/oleObject4.bin"/></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68.png"/><Relationship Id="rId3" Type="http://schemas.openxmlformats.org/officeDocument/2006/relationships/notesSlide" Target="../notesSlides/notesSlide38.xml"/><Relationship Id="rId7" Type="http://schemas.openxmlformats.org/officeDocument/2006/relationships/image" Target="../media/image63.emf"/><Relationship Id="rId12" Type="http://schemas.openxmlformats.org/officeDocument/2006/relationships/image" Target="../media/image67.png"/><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65.emf"/><Relationship Id="rId5" Type="http://schemas.openxmlformats.org/officeDocument/2006/relationships/image" Target="../media/image66.png"/><Relationship Id="rId10" Type="http://schemas.openxmlformats.org/officeDocument/2006/relationships/oleObject" Target="../embeddings/oleObject9.bin"/><Relationship Id="rId4" Type="http://schemas.openxmlformats.org/officeDocument/2006/relationships/image" Target="../media/image6.png"/><Relationship Id="rId9" Type="http://schemas.openxmlformats.org/officeDocument/2006/relationships/image" Target="../media/image64.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0.emf"/><Relationship Id="rId2" Type="http://schemas.openxmlformats.org/officeDocument/2006/relationships/slideLayout" Target="../slideLayouts/slideLayout9.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69.emf"/><Relationship Id="rId4" Type="http://schemas.openxmlformats.org/officeDocument/2006/relationships/oleObject" Target="../embeddings/oleObject10.bin"/></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xml"/><Relationship Id="rId1" Type="http://schemas.openxmlformats.org/officeDocument/2006/relationships/vmlDrawing" Target="../drawings/vmlDrawing7.vml"/><Relationship Id="rId5" Type="http://schemas.openxmlformats.org/officeDocument/2006/relationships/image" Target="../media/image71.emf"/><Relationship Id="rId4" Type="http://schemas.openxmlformats.org/officeDocument/2006/relationships/oleObject" Target="../embeddings/oleObject12.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73.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5.jpeg"/><Relationship Id="rId5" Type="http://schemas.openxmlformats.org/officeDocument/2006/relationships/hyperlink" Target="http://spatialnews.geocomm.com/images/sts99crew_large.jpg" TargetMode="Externa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2819400"/>
            <a:ext cx="8915400" cy="497316"/>
          </a:xfrm>
        </p:spPr>
        <p:txBody>
          <a:bodyPr/>
          <a:lstStyle/>
          <a:p>
            <a:pPr algn="ctr"/>
            <a:r>
              <a:rPr lang="en-US" sz="2400" spc="120" dirty="0" err="1" smtClean="0">
                <a:solidFill>
                  <a:srgbClr val="FE5815"/>
                </a:solidFill>
                <a:ea typeface="+mn-ea"/>
                <a:cs typeface="+mn-cs"/>
              </a:rPr>
              <a:t>Mô</a:t>
            </a:r>
            <a:r>
              <a:rPr lang="en-US" sz="2400" spc="120" dirty="0" smtClean="0">
                <a:solidFill>
                  <a:srgbClr val="FE5815"/>
                </a:solidFill>
                <a:ea typeface="+mn-ea"/>
                <a:cs typeface="+mn-cs"/>
              </a:rPr>
              <a:t> </a:t>
            </a:r>
            <a:r>
              <a:rPr lang="en-US" sz="2400" spc="120" dirty="0" err="1">
                <a:solidFill>
                  <a:srgbClr val="FE5815"/>
                </a:solidFill>
                <a:ea typeface="+mn-ea"/>
                <a:cs typeface="+mn-cs"/>
              </a:rPr>
              <a:t>phỏng</a:t>
            </a:r>
            <a:r>
              <a:rPr lang="en-US" sz="2400" spc="120" dirty="0">
                <a:solidFill>
                  <a:srgbClr val="FE5815"/>
                </a:solidFill>
                <a:ea typeface="+mn-ea"/>
                <a:cs typeface="+mn-cs"/>
              </a:rPr>
              <a:t> </a:t>
            </a:r>
            <a:r>
              <a:rPr lang="en-US" sz="2400" spc="120" dirty="0" err="1" smtClean="0">
                <a:solidFill>
                  <a:srgbClr val="FE5815"/>
                </a:solidFill>
                <a:ea typeface="+mn-ea"/>
                <a:cs typeface="+mn-cs"/>
              </a:rPr>
              <a:t>và</a:t>
            </a:r>
            <a:r>
              <a:rPr lang="en-US" sz="2400" spc="120" dirty="0" smtClean="0">
                <a:solidFill>
                  <a:srgbClr val="FE5815"/>
                </a:solidFill>
                <a:ea typeface="+mn-ea"/>
                <a:cs typeface="+mn-cs"/>
              </a:rPr>
              <a:t> </a:t>
            </a:r>
            <a:r>
              <a:rPr lang="en-US" sz="2400" spc="120" dirty="0" err="1" smtClean="0">
                <a:solidFill>
                  <a:srgbClr val="FE5815"/>
                </a:solidFill>
                <a:ea typeface="+mn-ea"/>
                <a:cs typeface="+mn-cs"/>
              </a:rPr>
              <a:t>ứng</a:t>
            </a:r>
            <a:r>
              <a:rPr lang="en-US" sz="2400" spc="120" dirty="0" smtClean="0">
                <a:solidFill>
                  <a:srgbClr val="FE5815"/>
                </a:solidFill>
                <a:ea typeface="+mn-ea"/>
                <a:cs typeface="+mn-cs"/>
              </a:rPr>
              <a:t> </a:t>
            </a:r>
            <a:r>
              <a:rPr lang="en-US" sz="2400" spc="120" dirty="0" err="1" smtClean="0">
                <a:solidFill>
                  <a:srgbClr val="FE5815"/>
                </a:solidFill>
                <a:ea typeface="+mn-ea"/>
                <a:cs typeface="+mn-cs"/>
              </a:rPr>
              <a:t>dụng</a:t>
            </a:r>
            <a:r>
              <a:rPr lang="en-US" sz="2400" spc="120" dirty="0" smtClean="0">
                <a:solidFill>
                  <a:srgbClr val="FE5815"/>
                </a:solidFill>
                <a:ea typeface="+mn-ea"/>
                <a:cs typeface="+mn-cs"/>
              </a:rPr>
              <a:t> </a:t>
            </a:r>
            <a:r>
              <a:rPr lang="en-US" sz="2400" spc="120" dirty="0" err="1" smtClean="0">
                <a:solidFill>
                  <a:srgbClr val="FE5815"/>
                </a:solidFill>
                <a:ea typeface="+mn-ea"/>
                <a:cs typeface="+mn-cs"/>
              </a:rPr>
              <a:t>trong</a:t>
            </a:r>
            <a:r>
              <a:rPr lang="en-US" sz="2400" spc="120" dirty="0" smtClean="0">
                <a:solidFill>
                  <a:srgbClr val="FE5815"/>
                </a:solidFill>
                <a:ea typeface="+mn-ea"/>
                <a:cs typeface="+mn-cs"/>
              </a:rPr>
              <a:t> </a:t>
            </a:r>
            <a:r>
              <a:rPr lang="en-US" sz="2400" spc="120" dirty="0" err="1" smtClean="0">
                <a:solidFill>
                  <a:srgbClr val="FE5815"/>
                </a:solidFill>
                <a:ea typeface="+mn-ea"/>
                <a:cs typeface="+mn-cs"/>
              </a:rPr>
              <a:t>huấn</a:t>
            </a:r>
            <a:r>
              <a:rPr lang="en-US" sz="2400" spc="120" dirty="0" smtClean="0">
                <a:solidFill>
                  <a:srgbClr val="FE5815"/>
                </a:solidFill>
                <a:ea typeface="+mn-ea"/>
                <a:cs typeface="+mn-cs"/>
              </a:rPr>
              <a:t> </a:t>
            </a:r>
            <a:r>
              <a:rPr lang="en-US" sz="2400" spc="120" dirty="0" err="1" smtClean="0">
                <a:solidFill>
                  <a:srgbClr val="FE5815"/>
                </a:solidFill>
                <a:ea typeface="+mn-ea"/>
                <a:cs typeface="+mn-cs"/>
              </a:rPr>
              <a:t>luyện</a:t>
            </a:r>
            <a:r>
              <a:rPr lang="en-US" sz="2400" spc="120" dirty="0" smtClean="0">
                <a:solidFill>
                  <a:srgbClr val="FE5815"/>
                </a:solidFill>
                <a:ea typeface="+mn-ea"/>
                <a:cs typeface="+mn-cs"/>
              </a:rPr>
              <a:t> </a:t>
            </a:r>
            <a:r>
              <a:rPr lang="en-US" sz="2400" spc="120" dirty="0" err="1" smtClean="0">
                <a:solidFill>
                  <a:srgbClr val="FE5815"/>
                </a:solidFill>
                <a:ea typeface="+mn-ea"/>
                <a:cs typeface="+mn-cs"/>
              </a:rPr>
              <a:t>quân</a:t>
            </a:r>
            <a:r>
              <a:rPr lang="en-US" sz="2400" spc="120" dirty="0" smtClean="0">
                <a:solidFill>
                  <a:srgbClr val="FE5815"/>
                </a:solidFill>
                <a:ea typeface="+mn-ea"/>
                <a:cs typeface="+mn-cs"/>
              </a:rPr>
              <a:t> </a:t>
            </a:r>
            <a:r>
              <a:rPr lang="en-US" sz="2400" spc="120" dirty="0" err="1" smtClean="0">
                <a:solidFill>
                  <a:srgbClr val="FE5815"/>
                </a:solidFill>
                <a:ea typeface="+mn-ea"/>
                <a:cs typeface="+mn-cs"/>
              </a:rPr>
              <a:t>sự</a:t>
            </a:r>
            <a:endParaRPr lang="en-US" sz="4000" dirty="0">
              <a:solidFill>
                <a:schemeClr val="tx1">
                  <a:lumMod val="50000"/>
                  <a:lumOff val="50000"/>
                </a:schemeClr>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611630"/>
            <a:ext cx="1009650" cy="8286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876800"/>
            <a:ext cx="4191000" cy="18288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4876800"/>
            <a:ext cx="4568190" cy="1752600"/>
          </a:xfrm>
          <a:prstGeom prst="rect">
            <a:avLst/>
          </a:prstGeom>
        </p:spPr>
      </p:pic>
      <p:sp>
        <p:nvSpPr>
          <p:cNvPr id="8" name="Subtitle 2"/>
          <p:cNvSpPr txBox="1">
            <a:spLocks/>
          </p:cNvSpPr>
          <p:nvPr/>
        </p:nvSpPr>
        <p:spPr bwMode="auto">
          <a:xfrm>
            <a:off x="76200" y="381000"/>
            <a:ext cx="8991600" cy="609600"/>
          </a:xfrm>
          <a:prstGeom prst="rect">
            <a:avLst/>
          </a:prstGeom>
          <a:noFill/>
          <a:ln w="9525">
            <a:noFill/>
            <a:miter lim="800000"/>
            <a:headEnd/>
            <a:tailEnd/>
          </a:ln>
          <a:effectLst/>
        </p:spPr>
        <p:txBody>
          <a:bodyPr/>
          <a:lstStyle/>
          <a:p>
            <a:pPr algn="ctr" eaLnBrk="1" hangingPunct="1">
              <a:spcBef>
                <a:spcPct val="20000"/>
              </a:spcBef>
              <a:buClr>
                <a:schemeClr val="hlink"/>
              </a:buClr>
              <a:buSzPct val="60000"/>
              <a:buFont typeface="Wingdings" pitchFamily="2" charset="2"/>
              <a:buNone/>
              <a:defRPr/>
            </a:pPr>
            <a:r>
              <a:rPr lang="en-US" sz="3200" b="1" cap="all" spc="120" dirty="0">
                <a:solidFill>
                  <a:srgbClr val="FE5815"/>
                </a:solidFill>
                <a:latin typeface="Times New Roman" panose="02020603050405020304" pitchFamily="18" charset="0"/>
                <a:cs typeface="Times New Roman" panose="02020603050405020304" pitchFamily="18" charset="0"/>
              </a:rPr>
              <a:t>HỌC VIỆN KỸ THUẬT QUÂN SỰ</a:t>
            </a:r>
          </a:p>
        </p:txBody>
      </p:sp>
      <p:pic>
        <p:nvPicPr>
          <p:cNvPr id="12" name="Picture 4" descr="hvktqs"/>
          <p:cNvPicPr>
            <a:picLocks noChangeAspect="1" noChangeArrowheads="1"/>
          </p:cNvPicPr>
          <p:nvPr/>
        </p:nvPicPr>
        <p:blipFill>
          <a:blip r:embed="rId6" cstate="print"/>
          <a:srcRect/>
          <a:stretch>
            <a:fillRect/>
          </a:stretch>
        </p:blipFill>
        <p:spPr bwMode="auto">
          <a:xfrm>
            <a:off x="3276600" y="1447800"/>
            <a:ext cx="1219200" cy="1219200"/>
          </a:xfrm>
          <a:prstGeom prst="rect">
            <a:avLst/>
          </a:prstGeom>
          <a:noFill/>
          <a:ln w="9525">
            <a:noFill/>
            <a:miter lim="800000"/>
            <a:headEnd/>
            <a:tailEnd/>
          </a:ln>
        </p:spPr>
      </p:pic>
      <p:sp>
        <p:nvSpPr>
          <p:cNvPr id="3" name="Rectangle 2"/>
          <p:cNvSpPr/>
          <p:nvPr/>
        </p:nvSpPr>
        <p:spPr>
          <a:xfrm>
            <a:off x="1905923" y="3581400"/>
            <a:ext cx="5289013" cy="1015663"/>
          </a:xfrm>
          <a:prstGeom prst="rect">
            <a:avLst/>
          </a:prstGeom>
        </p:spPr>
        <p:txBody>
          <a:bodyPr wrap="none">
            <a:spAutoFit/>
          </a:bodyPr>
          <a:lstStyle/>
          <a:p>
            <a:pPr algn="ctr"/>
            <a:r>
              <a:rPr lang="en-US" sz="2000" dirty="0" smtClean="0">
                <a:solidFill>
                  <a:srgbClr val="FE5815"/>
                </a:solidFill>
                <a:latin typeface="Times New Roman" pitchFamily="18" charset="0"/>
                <a:cs typeface="Times New Roman" pitchFamily="18" charset="0"/>
              </a:rPr>
              <a:t>TS </a:t>
            </a:r>
            <a:r>
              <a:rPr lang="en-US" sz="2000" dirty="0" err="1" smtClean="0">
                <a:solidFill>
                  <a:srgbClr val="FE5815"/>
                </a:solidFill>
                <a:latin typeface="Times New Roman" pitchFamily="18" charset="0"/>
                <a:cs typeface="Times New Roman" pitchFamily="18" charset="0"/>
              </a:rPr>
              <a:t>Nguyễn</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Trung</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Tín</a:t>
            </a:r>
            <a:endParaRPr lang="en-US" sz="2000" dirty="0" smtClean="0">
              <a:solidFill>
                <a:srgbClr val="FE5815"/>
              </a:solidFill>
              <a:latin typeface="Times New Roman" pitchFamily="18" charset="0"/>
              <a:cs typeface="Times New Roman" pitchFamily="18" charset="0"/>
            </a:endParaRPr>
          </a:p>
          <a:p>
            <a:pPr algn="ctr"/>
            <a:r>
              <a:rPr lang="en-US" sz="2000" dirty="0" err="1" smtClean="0">
                <a:solidFill>
                  <a:srgbClr val="FE5815"/>
                </a:solidFill>
                <a:latin typeface="Times New Roman" pitchFamily="18" charset="0"/>
                <a:cs typeface="Times New Roman" pitchFamily="18" charset="0"/>
              </a:rPr>
              <a:t>Bộ</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môn</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KHMT</a:t>
            </a:r>
            <a:r>
              <a:rPr lang="en-US" sz="2000" dirty="0" smtClean="0">
                <a:solidFill>
                  <a:srgbClr val="FE5815"/>
                </a:solidFill>
                <a:latin typeface="Times New Roman" pitchFamily="18" charset="0"/>
                <a:cs typeface="Times New Roman" pitchFamily="18" charset="0"/>
              </a:rPr>
              <a:t> – </a:t>
            </a:r>
            <a:r>
              <a:rPr lang="en-US" sz="2000" dirty="0" err="1" smtClean="0">
                <a:solidFill>
                  <a:srgbClr val="FE5815"/>
                </a:solidFill>
                <a:latin typeface="Times New Roman" pitchFamily="18" charset="0"/>
                <a:cs typeface="Times New Roman" pitchFamily="18" charset="0"/>
              </a:rPr>
              <a:t>Khoa</a:t>
            </a:r>
            <a:r>
              <a:rPr lang="en-US" sz="2000" dirty="0" smtClean="0">
                <a:solidFill>
                  <a:srgbClr val="FE5815"/>
                </a:solidFill>
                <a:latin typeface="Times New Roman" pitchFamily="18" charset="0"/>
                <a:cs typeface="Times New Roman" pitchFamily="18" charset="0"/>
              </a:rPr>
              <a:t> </a:t>
            </a:r>
            <a:r>
              <a:rPr lang="en-US" sz="2000" dirty="0">
                <a:solidFill>
                  <a:srgbClr val="FE5815"/>
                </a:solidFill>
                <a:latin typeface="Times New Roman" pitchFamily="18" charset="0"/>
                <a:cs typeface="Times New Roman" pitchFamily="18" charset="0"/>
              </a:rPr>
              <a:t>CNTT – </a:t>
            </a:r>
            <a:r>
              <a:rPr lang="en-US" sz="2000" dirty="0" err="1">
                <a:solidFill>
                  <a:srgbClr val="FE5815"/>
                </a:solidFill>
                <a:latin typeface="Times New Roman" pitchFamily="18" charset="0"/>
                <a:cs typeface="Times New Roman" pitchFamily="18" charset="0"/>
              </a:rPr>
              <a:t>Học</a:t>
            </a:r>
            <a:r>
              <a:rPr lang="en-US" sz="2000" dirty="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viện</a:t>
            </a:r>
            <a:r>
              <a:rPr lang="en-US" sz="2000" dirty="0" smtClean="0">
                <a:solidFill>
                  <a:srgbClr val="FE5815"/>
                </a:solidFill>
                <a:latin typeface="Times New Roman" pitchFamily="18" charset="0"/>
                <a:cs typeface="Times New Roman" pitchFamily="18" charset="0"/>
              </a:rPr>
              <a:t> KTQS</a:t>
            </a:r>
            <a:endParaRPr lang="en-US" sz="2000" dirty="0">
              <a:solidFill>
                <a:srgbClr val="FE5815"/>
              </a:solidFill>
              <a:latin typeface="Times New Roman" pitchFamily="18" charset="0"/>
              <a:cs typeface="Times New Roman" pitchFamily="18" charset="0"/>
            </a:endParaRPr>
          </a:p>
          <a:p>
            <a:pPr algn="ctr"/>
            <a:r>
              <a:rPr lang="en-US" sz="2000" dirty="0">
                <a:solidFill>
                  <a:srgbClr val="FE5815"/>
                </a:solidFill>
                <a:latin typeface="Times New Roman" pitchFamily="18" charset="0"/>
                <a:cs typeface="Times New Roman" pitchFamily="18" charset="0"/>
              </a:rPr>
              <a:t>Email: </a:t>
            </a:r>
            <a:r>
              <a:rPr lang="en-US" sz="2000" dirty="0" err="1" smtClean="0">
                <a:solidFill>
                  <a:srgbClr val="FE5815"/>
                </a:solidFill>
                <a:latin typeface="Times New Roman" pitchFamily="18" charset="0"/>
                <a:cs typeface="Times New Roman" pitchFamily="18" charset="0"/>
              </a:rPr>
              <a:t>tinnt@lqdtu.edu.vn</a:t>
            </a:r>
            <a:endParaRPr lang="en-US" sz="2000" dirty="0">
              <a:solidFill>
                <a:srgbClr val="FE5815"/>
              </a:solidFill>
              <a:latin typeface="Times New Roman" pitchFamily="18" charset="0"/>
              <a:cs typeface="Times New Roman" pitchFamily="18" charset="0"/>
            </a:endParaRPr>
          </a:p>
        </p:txBody>
      </p:sp>
    </p:spTree>
    <p:extLst>
      <p:ext uri="{BB962C8B-B14F-4D97-AF65-F5344CB8AC3E}">
        <p14:creationId xmlns:p14="http://schemas.microsoft.com/office/powerpoint/2010/main" val="371752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1"/>
          <p:cNvSpPr>
            <a:spLocks noGrp="1"/>
          </p:cNvSpPr>
          <p:nvPr>
            <p:ph type="sldNum" sz="quarter" idx="10"/>
          </p:nvPr>
        </p:nvSpPr>
        <p:spPr/>
        <p:txBody>
          <a:bodyPr/>
          <a:lstStyle/>
          <a:p>
            <a:pPr>
              <a:defRPr/>
            </a:pPr>
            <a:fld id="{89EEDAC2-DCC9-4A28-9D65-3AE5B5F03C45}" type="slidenum">
              <a:rPr lang="en-US">
                <a:solidFill>
                  <a:srgbClr val="FFFFFF"/>
                </a:solidFill>
              </a:rPr>
              <a:pPr>
                <a:defRPr/>
              </a:pPr>
              <a:t>10</a:t>
            </a:fld>
            <a:endParaRPr lang="en-US" dirty="0">
              <a:solidFill>
                <a:srgbClr val="FFFFFF"/>
              </a:solidFill>
            </a:endParaRPr>
          </a:p>
        </p:txBody>
      </p:sp>
      <p:sp>
        <p:nvSpPr>
          <p:cNvPr id="12290" name="Rectangle 2"/>
          <p:cNvSpPr>
            <a:spLocks noGrp="1" noChangeArrowheads="1"/>
          </p:cNvSpPr>
          <p:nvPr>
            <p:ph type="ctrTitle" idx="4294967295"/>
          </p:nvPr>
        </p:nvSpPr>
        <p:spPr>
          <a:xfrm>
            <a:off x="762000" y="152400"/>
            <a:ext cx="7772400" cy="1470025"/>
          </a:xfrm>
        </p:spPr>
        <p:txBody>
          <a:bodyPr/>
          <a:lstStyle/>
          <a:p>
            <a:pPr eaLnBrk="1" hangingPunct="1">
              <a:defRPr/>
            </a:pPr>
            <a:r>
              <a:rPr lang="en-US" sz="4000" dirty="0" smtClean="0"/>
              <a:t>Physical Modeling</a:t>
            </a:r>
          </a:p>
        </p:txBody>
      </p:sp>
      <p:grpSp>
        <p:nvGrpSpPr>
          <p:cNvPr id="22532" name="Group 4"/>
          <p:cNvGrpSpPr>
            <a:grpSpLocks/>
          </p:cNvGrpSpPr>
          <p:nvPr/>
        </p:nvGrpSpPr>
        <p:grpSpPr bwMode="auto">
          <a:xfrm>
            <a:off x="609600" y="1579563"/>
            <a:ext cx="7810500" cy="4008437"/>
            <a:chOff x="384" y="995"/>
            <a:chExt cx="4920" cy="2525"/>
          </a:xfrm>
        </p:grpSpPr>
        <p:sp>
          <p:nvSpPr>
            <p:cNvPr id="22533" name="Text Box 5"/>
            <p:cNvSpPr txBox="1">
              <a:spLocks noChangeArrowheads="1"/>
            </p:cNvSpPr>
            <p:nvPr/>
          </p:nvSpPr>
          <p:spPr bwMode="auto">
            <a:xfrm>
              <a:off x="3928" y="1246"/>
              <a:ext cx="1376"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a:solidFill>
                    <a:srgbClr val="FFFFFF"/>
                  </a:solidFill>
                  <a:cs typeface="Arial" charset="0"/>
                </a:rPr>
                <a:t>Detect/Acquire</a:t>
              </a:r>
            </a:p>
          </p:txBody>
        </p:sp>
        <p:sp>
          <p:nvSpPr>
            <p:cNvPr id="22534" name="Text Box 6"/>
            <p:cNvSpPr txBox="1">
              <a:spLocks noChangeArrowheads="1"/>
            </p:cNvSpPr>
            <p:nvPr/>
          </p:nvSpPr>
          <p:spPr bwMode="auto">
            <a:xfrm>
              <a:off x="3824" y="2856"/>
              <a:ext cx="1127" cy="596"/>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400" dirty="0">
                  <a:solidFill>
                    <a:srgbClr val="FFFFFF"/>
                  </a:solidFill>
                  <a:cs typeface="Arial" charset="0"/>
                </a:rPr>
                <a:t>Engage</a:t>
              </a:r>
            </a:p>
            <a:p>
              <a:pPr algn="ctr" fontAlgn="base">
                <a:spcBef>
                  <a:spcPct val="0"/>
                </a:spcBef>
                <a:spcAft>
                  <a:spcPct val="0"/>
                </a:spcAft>
              </a:pPr>
              <a:r>
                <a:rPr lang="en-US" sz="1600" dirty="0">
                  <a:solidFill>
                    <a:srgbClr val="FFFFFF"/>
                  </a:solidFill>
                  <a:cs typeface="Arial" charset="0"/>
                </a:rPr>
                <a:t>(other major </a:t>
              </a:r>
            </a:p>
            <a:p>
              <a:pPr algn="ctr" fontAlgn="base">
                <a:spcBef>
                  <a:spcPct val="0"/>
                </a:spcBef>
                <a:spcAft>
                  <a:spcPct val="0"/>
                </a:spcAft>
              </a:pPr>
              <a:r>
                <a:rPr lang="en-US" sz="1600" dirty="0">
                  <a:solidFill>
                    <a:srgbClr val="FFFFFF"/>
                  </a:solidFill>
                  <a:cs typeface="Arial" charset="0"/>
                </a:rPr>
                <a:t>combat functions)</a:t>
              </a:r>
            </a:p>
          </p:txBody>
        </p:sp>
        <p:sp>
          <p:nvSpPr>
            <p:cNvPr id="22535" name="Text Box 7"/>
            <p:cNvSpPr txBox="1">
              <a:spLocks noChangeArrowheads="1"/>
            </p:cNvSpPr>
            <p:nvPr/>
          </p:nvSpPr>
          <p:spPr bwMode="auto">
            <a:xfrm>
              <a:off x="630" y="2814"/>
              <a:ext cx="1302"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a:solidFill>
                    <a:srgbClr val="FFFFFF"/>
                  </a:solidFill>
                  <a:cs typeface="Arial" charset="0"/>
                </a:rPr>
                <a:t>Communicate</a:t>
              </a:r>
            </a:p>
          </p:txBody>
        </p:sp>
        <p:sp>
          <p:nvSpPr>
            <p:cNvPr id="22536" name="Text Box 8"/>
            <p:cNvSpPr txBox="1">
              <a:spLocks noChangeArrowheads="1"/>
            </p:cNvSpPr>
            <p:nvPr/>
          </p:nvSpPr>
          <p:spPr bwMode="auto">
            <a:xfrm>
              <a:off x="1469" y="1261"/>
              <a:ext cx="586" cy="288"/>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a:solidFill>
                    <a:srgbClr val="FFFFFF"/>
                  </a:solidFill>
                  <a:cs typeface="Arial" charset="0"/>
                </a:rPr>
                <a:t>Move</a:t>
              </a:r>
            </a:p>
          </p:txBody>
        </p:sp>
        <p:sp>
          <p:nvSpPr>
            <p:cNvPr id="22537" name="Text Box 9"/>
            <p:cNvSpPr txBox="1">
              <a:spLocks noChangeArrowheads="1"/>
            </p:cNvSpPr>
            <p:nvPr/>
          </p:nvSpPr>
          <p:spPr bwMode="auto">
            <a:xfrm>
              <a:off x="384" y="2080"/>
              <a:ext cx="1172" cy="231"/>
            </a:xfrm>
            <a:prstGeom prst="rect">
              <a:avLst/>
            </a:prstGeom>
            <a:noFill/>
            <a:ln w="9525">
              <a:noFill/>
              <a:miter lim="800000"/>
              <a:headEnd/>
              <a:tailEnd/>
            </a:ln>
          </p:spPr>
          <p:txBody>
            <a:bodyPr wrap="none">
              <a:spAutoFit/>
            </a:bodyPr>
            <a:lstStyle/>
            <a:p>
              <a:pPr fontAlgn="base">
                <a:spcBef>
                  <a:spcPct val="0"/>
                </a:spcBef>
                <a:spcAft>
                  <a:spcPct val="0"/>
                </a:spcAft>
              </a:pPr>
              <a:r>
                <a:rPr lang="en-US" i="1" dirty="0">
                  <a:solidFill>
                    <a:srgbClr val="FFFFFF"/>
                  </a:solidFill>
                  <a:cs typeface="Arial" charset="0"/>
                </a:rPr>
                <a:t>Start Cycle Here</a:t>
              </a:r>
            </a:p>
          </p:txBody>
        </p:sp>
        <p:sp>
          <p:nvSpPr>
            <p:cNvPr id="22538" name="AutoShape 10"/>
            <p:cNvSpPr>
              <a:spLocks noChangeArrowheads="1"/>
            </p:cNvSpPr>
            <p:nvPr/>
          </p:nvSpPr>
          <p:spPr bwMode="auto">
            <a:xfrm rot="5400000">
              <a:off x="1546" y="2105"/>
              <a:ext cx="144" cy="144"/>
            </a:xfrm>
            <a:prstGeom prst="triangle">
              <a:avLst>
                <a:gd name="adj" fmla="val 50000"/>
              </a:avLst>
            </a:prstGeom>
            <a:solidFill>
              <a:srgbClr val="0000FF"/>
            </a:solidFill>
            <a:ln w="9525">
              <a:solidFill>
                <a:srgbClr val="0000FF"/>
              </a:solidFill>
              <a:miter lim="800000"/>
              <a:headEnd/>
              <a:tailEnd/>
            </a:ln>
          </p:spPr>
          <p:txBody>
            <a:bodyPr rot="10800000" vert="eaVert" wrap="none" anchor="ctr"/>
            <a:lstStyle/>
            <a:p>
              <a:pPr algn="ctr" fontAlgn="base">
                <a:spcBef>
                  <a:spcPct val="0"/>
                </a:spcBef>
                <a:spcAft>
                  <a:spcPct val="0"/>
                </a:spcAft>
              </a:pPr>
              <a:endParaRPr lang="en-US" dirty="0">
                <a:solidFill>
                  <a:srgbClr val="0000FF"/>
                </a:solidFill>
                <a:cs typeface="Arial" charset="0"/>
              </a:endParaRPr>
            </a:p>
          </p:txBody>
        </p:sp>
        <p:pic>
          <p:nvPicPr>
            <p:cNvPr id="22539" name="Picture 11" descr="694313a"/>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955" y="1821"/>
              <a:ext cx="2116" cy="885"/>
            </a:xfrm>
            <a:prstGeom prst="rect">
              <a:avLst/>
            </a:prstGeom>
            <a:noFill/>
            <a:ln w="9525">
              <a:noFill/>
              <a:miter lim="800000"/>
              <a:headEnd/>
              <a:tailEnd/>
            </a:ln>
          </p:spPr>
        </p:pic>
        <p:grpSp>
          <p:nvGrpSpPr>
            <p:cNvPr id="22540" name="Group 12"/>
            <p:cNvGrpSpPr>
              <a:grpSpLocks/>
            </p:cNvGrpSpPr>
            <p:nvPr/>
          </p:nvGrpSpPr>
          <p:grpSpPr bwMode="auto">
            <a:xfrm rot="-203105">
              <a:off x="1863" y="1033"/>
              <a:ext cx="2363" cy="2358"/>
              <a:chOff x="1931" y="754"/>
              <a:chExt cx="2164" cy="2165"/>
            </a:xfrm>
          </p:grpSpPr>
          <p:sp>
            <p:nvSpPr>
              <p:cNvPr id="22550" name="AutoShape 13"/>
              <p:cNvSpPr>
                <a:spLocks noChangeArrowheads="1"/>
              </p:cNvSpPr>
              <p:nvPr/>
            </p:nvSpPr>
            <p:spPr bwMode="auto">
              <a:xfrm rot="3054012">
                <a:off x="1888" y="797"/>
                <a:ext cx="2165" cy="207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15 w 21600"/>
                  <a:gd name="T13" fmla="*/ 0 h 21600"/>
                  <a:gd name="T14" fmla="*/ 19285 w 21600"/>
                  <a:gd name="T15" fmla="*/ 4997 h 21600"/>
                </a:gdLst>
                <a:ahLst/>
                <a:cxnLst>
                  <a:cxn ang="T8">
                    <a:pos x="T0" y="T1"/>
                  </a:cxn>
                  <a:cxn ang="T9">
                    <a:pos x="T2" y="T3"/>
                  </a:cxn>
                  <a:cxn ang="T10">
                    <a:pos x="T4" y="T5"/>
                  </a:cxn>
                  <a:cxn ang="T11">
                    <a:pos x="T6" y="T7"/>
                  </a:cxn>
                </a:cxnLst>
                <a:rect l="T12" t="T13" r="T14" b="T15"/>
                <a:pathLst>
                  <a:path w="21600" h="21600">
                    <a:moveTo>
                      <a:pt x="4800" y="3599"/>
                    </a:moveTo>
                    <a:cubicBezTo>
                      <a:pt x="6484" y="2195"/>
                      <a:pt x="8607" y="1426"/>
                      <a:pt x="10800" y="1427"/>
                    </a:cubicBezTo>
                    <a:cubicBezTo>
                      <a:pt x="12992" y="1427"/>
                      <a:pt x="15115" y="2195"/>
                      <a:pt x="16799" y="3599"/>
                    </a:cubicBezTo>
                    <a:lnTo>
                      <a:pt x="17713" y="2502"/>
                    </a:lnTo>
                    <a:cubicBezTo>
                      <a:pt x="15772" y="885"/>
                      <a:pt x="13326" y="-1"/>
                      <a:pt x="10799" y="0"/>
                    </a:cubicBezTo>
                    <a:cubicBezTo>
                      <a:pt x="8273" y="0"/>
                      <a:pt x="5827" y="885"/>
                      <a:pt x="3886" y="2502"/>
                    </a:cubicBezTo>
                    <a:close/>
                  </a:path>
                </a:pathLst>
              </a:custGeom>
              <a:solidFill>
                <a:schemeClr val="folHlink"/>
              </a:solidFill>
              <a:ln w="9525">
                <a:solidFill>
                  <a:schemeClr val="folHlink"/>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2551" name="AutoShape 14"/>
              <p:cNvSpPr>
                <a:spLocks noChangeArrowheads="1"/>
              </p:cNvSpPr>
              <p:nvPr/>
            </p:nvSpPr>
            <p:spPr bwMode="auto">
              <a:xfrm flipV="1">
                <a:off x="3807" y="1776"/>
                <a:ext cx="288" cy="240"/>
              </a:xfrm>
              <a:prstGeom prst="triangle">
                <a:avLst>
                  <a:gd name="adj" fmla="val 50000"/>
                </a:avLst>
              </a:prstGeom>
              <a:solidFill>
                <a:schemeClr val="folHlink"/>
              </a:solidFill>
              <a:ln w="9525">
                <a:solidFill>
                  <a:schemeClr val="folHlink"/>
                </a:solidFill>
                <a:miter lim="800000"/>
                <a:headEnd/>
                <a:tailEnd/>
              </a:ln>
            </p:spPr>
            <p:txBody>
              <a:bodyPr rot="10800000" wrap="none" anchor="ctr"/>
              <a:lstStyle/>
              <a:p>
                <a:pPr algn="ctr" eaLnBrk="0" fontAlgn="base" hangingPunct="0">
                  <a:spcBef>
                    <a:spcPct val="0"/>
                  </a:spcBef>
                  <a:spcAft>
                    <a:spcPct val="0"/>
                  </a:spcAft>
                </a:pPr>
                <a:endParaRPr lang="en-US" dirty="0">
                  <a:solidFill>
                    <a:srgbClr val="FFFFFF"/>
                  </a:solidFill>
                </a:endParaRPr>
              </a:p>
            </p:txBody>
          </p:sp>
        </p:grpSp>
        <p:grpSp>
          <p:nvGrpSpPr>
            <p:cNvPr id="22541" name="Group 15"/>
            <p:cNvGrpSpPr>
              <a:grpSpLocks/>
            </p:cNvGrpSpPr>
            <p:nvPr/>
          </p:nvGrpSpPr>
          <p:grpSpPr bwMode="auto">
            <a:xfrm rot="5400000">
              <a:off x="1838" y="1159"/>
              <a:ext cx="2357" cy="2365"/>
              <a:chOff x="1931" y="754"/>
              <a:chExt cx="2164" cy="2165"/>
            </a:xfrm>
          </p:grpSpPr>
          <p:sp>
            <p:nvSpPr>
              <p:cNvPr id="22548" name="AutoShape 16"/>
              <p:cNvSpPr>
                <a:spLocks noChangeArrowheads="1"/>
              </p:cNvSpPr>
              <p:nvPr/>
            </p:nvSpPr>
            <p:spPr bwMode="auto">
              <a:xfrm rot="3054012">
                <a:off x="1888" y="797"/>
                <a:ext cx="2165" cy="207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15 w 21600"/>
                  <a:gd name="T13" fmla="*/ 0 h 21600"/>
                  <a:gd name="T14" fmla="*/ 19285 w 21600"/>
                  <a:gd name="T15" fmla="*/ 4997 h 21600"/>
                </a:gdLst>
                <a:ahLst/>
                <a:cxnLst>
                  <a:cxn ang="T8">
                    <a:pos x="T0" y="T1"/>
                  </a:cxn>
                  <a:cxn ang="T9">
                    <a:pos x="T2" y="T3"/>
                  </a:cxn>
                  <a:cxn ang="T10">
                    <a:pos x="T4" y="T5"/>
                  </a:cxn>
                  <a:cxn ang="T11">
                    <a:pos x="T6" y="T7"/>
                  </a:cxn>
                </a:cxnLst>
                <a:rect l="T12" t="T13" r="T14" b="T15"/>
                <a:pathLst>
                  <a:path w="21600" h="21600">
                    <a:moveTo>
                      <a:pt x="4800" y="3599"/>
                    </a:moveTo>
                    <a:cubicBezTo>
                      <a:pt x="6484" y="2195"/>
                      <a:pt x="8607" y="1426"/>
                      <a:pt x="10800" y="1427"/>
                    </a:cubicBezTo>
                    <a:cubicBezTo>
                      <a:pt x="12992" y="1427"/>
                      <a:pt x="15115" y="2195"/>
                      <a:pt x="16799" y="3599"/>
                    </a:cubicBezTo>
                    <a:lnTo>
                      <a:pt x="17713" y="2502"/>
                    </a:lnTo>
                    <a:cubicBezTo>
                      <a:pt x="15772" y="885"/>
                      <a:pt x="13326" y="-1"/>
                      <a:pt x="10799" y="0"/>
                    </a:cubicBezTo>
                    <a:cubicBezTo>
                      <a:pt x="8273" y="0"/>
                      <a:pt x="5827" y="885"/>
                      <a:pt x="3886" y="2502"/>
                    </a:cubicBezTo>
                    <a:close/>
                  </a:path>
                </a:pathLst>
              </a:custGeom>
              <a:solidFill>
                <a:srgbClr val="990000"/>
              </a:solidFill>
              <a:ln w="9525">
                <a:solidFill>
                  <a:srgbClr val="990000"/>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2549" name="AutoShape 17"/>
              <p:cNvSpPr>
                <a:spLocks noChangeArrowheads="1"/>
              </p:cNvSpPr>
              <p:nvPr/>
            </p:nvSpPr>
            <p:spPr bwMode="auto">
              <a:xfrm flipV="1">
                <a:off x="3807" y="1776"/>
                <a:ext cx="288" cy="240"/>
              </a:xfrm>
              <a:prstGeom prst="triangle">
                <a:avLst>
                  <a:gd name="adj" fmla="val 50000"/>
                </a:avLst>
              </a:prstGeom>
              <a:solidFill>
                <a:srgbClr val="990000"/>
              </a:solidFill>
              <a:ln w="9525">
                <a:solidFill>
                  <a:srgbClr val="990000"/>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grpSp>
        <p:grpSp>
          <p:nvGrpSpPr>
            <p:cNvPr id="22542" name="Group 18"/>
            <p:cNvGrpSpPr>
              <a:grpSpLocks/>
            </p:cNvGrpSpPr>
            <p:nvPr/>
          </p:nvGrpSpPr>
          <p:grpSpPr bwMode="auto">
            <a:xfrm rot="-5616340">
              <a:off x="1682" y="991"/>
              <a:ext cx="2357" cy="2365"/>
              <a:chOff x="1931" y="754"/>
              <a:chExt cx="2164" cy="2165"/>
            </a:xfrm>
          </p:grpSpPr>
          <p:sp>
            <p:nvSpPr>
              <p:cNvPr id="22546" name="AutoShape 19"/>
              <p:cNvSpPr>
                <a:spLocks noChangeArrowheads="1"/>
              </p:cNvSpPr>
              <p:nvPr/>
            </p:nvSpPr>
            <p:spPr bwMode="auto">
              <a:xfrm rot="3054012">
                <a:off x="1888" y="797"/>
                <a:ext cx="2165" cy="207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15 w 21600"/>
                  <a:gd name="T13" fmla="*/ 0 h 21600"/>
                  <a:gd name="T14" fmla="*/ 19285 w 21600"/>
                  <a:gd name="T15" fmla="*/ 4997 h 21600"/>
                </a:gdLst>
                <a:ahLst/>
                <a:cxnLst>
                  <a:cxn ang="T8">
                    <a:pos x="T0" y="T1"/>
                  </a:cxn>
                  <a:cxn ang="T9">
                    <a:pos x="T2" y="T3"/>
                  </a:cxn>
                  <a:cxn ang="T10">
                    <a:pos x="T4" y="T5"/>
                  </a:cxn>
                  <a:cxn ang="T11">
                    <a:pos x="T6" y="T7"/>
                  </a:cxn>
                </a:cxnLst>
                <a:rect l="T12" t="T13" r="T14" b="T15"/>
                <a:pathLst>
                  <a:path w="21600" h="21600">
                    <a:moveTo>
                      <a:pt x="4800" y="3599"/>
                    </a:moveTo>
                    <a:cubicBezTo>
                      <a:pt x="6484" y="2195"/>
                      <a:pt x="8607" y="1426"/>
                      <a:pt x="10800" y="1427"/>
                    </a:cubicBezTo>
                    <a:cubicBezTo>
                      <a:pt x="12992" y="1427"/>
                      <a:pt x="15115" y="2195"/>
                      <a:pt x="16799" y="3599"/>
                    </a:cubicBezTo>
                    <a:lnTo>
                      <a:pt x="17713" y="2502"/>
                    </a:lnTo>
                    <a:cubicBezTo>
                      <a:pt x="15772" y="885"/>
                      <a:pt x="13326" y="-1"/>
                      <a:pt x="10799" y="0"/>
                    </a:cubicBezTo>
                    <a:cubicBezTo>
                      <a:pt x="8273" y="0"/>
                      <a:pt x="5827" y="885"/>
                      <a:pt x="3886" y="2502"/>
                    </a:cubicBezTo>
                    <a:close/>
                  </a:path>
                </a:pathLst>
              </a:custGeom>
              <a:solidFill>
                <a:srgbClr val="CC3399"/>
              </a:solidFill>
              <a:ln w="9525">
                <a:solidFill>
                  <a:srgbClr val="CC3399"/>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2547" name="AutoShape 20"/>
              <p:cNvSpPr>
                <a:spLocks noChangeArrowheads="1"/>
              </p:cNvSpPr>
              <p:nvPr/>
            </p:nvSpPr>
            <p:spPr bwMode="auto">
              <a:xfrm flipV="1">
                <a:off x="3807" y="1776"/>
                <a:ext cx="288" cy="240"/>
              </a:xfrm>
              <a:prstGeom prst="triangle">
                <a:avLst>
                  <a:gd name="adj" fmla="val 50000"/>
                </a:avLst>
              </a:prstGeom>
              <a:solidFill>
                <a:srgbClr val="CC3399"/>
              </a:solidFill>
              <a:ln w="9525">
                <a:solidFill>
                  <a:srgbClr val="CC3399"/>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grpSp>
        <p:grpSp>
          <p:nvGrpSpPr>
            <p:cNvPr id="22543" name="Group 21"/>
            <p:cNvGrpSpPr>
              <a:grpSpLocks/>
            </p:cNvGrpSpPr>
            <p:nvPr/>
          </p:nvGrpSpPr>
          <p:grpSpPr bwMode="auto">
            <a:xfrm rot="10660280">
              <a:off x="1655" y="1126"/>
              <a:ext cx="2363" cy="2358"/>
              <a:chOff x="1931" y="754"/>
              <a:chExt cx="2164" cy="2165"/>
            </a:xfrm>
          </p:grpSpPr>
          <p:sp>
            <p:nvSpPr>
              <p:cNvPr id="22544" name="AutoShape 22"/>
              <p:cNvSpPr>
                <a:spLocks noChangeArrowheads="1"/>
              </p:cNvSpPr>
              <p:nvPr/>
            </p:nvSpPr>
            <p:spPr bwMode="auto">
              <a:xfrm rot="3054012">
                <a:off x="1888" y="797"/>
                <a:ext cx="2165" cy="2079"/>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15 w 21600"/>
                  <a:gd name="T13" fmla="*/ 0 h 21600"/>
                  <a:gd name="T14" fmla="*/ 19285 w 21600"/>
                  <a:gd name="T15" fmla="*/ 4997 h 21600"/>
                </a:gdLst>
                <a:ahLst/>
                <a:cxnLst>
                  <a:cxn ang="T8">
                    <a:pos x="T0" y="T1"/>
                  </a:cxn>
                  <a:cxn ang="T9">
                    <a:pos x="T2" y="T3"/>
                  </a:cxn>
                  <a:cxn ang="T10">
                    <a:pos x="T4" y="T5"/>
                  </a:cxn>
                  <a:cxn ang="T11">
                    <a:pos x="T6" y="T7"/>
                  </a:cxn>
                </a:cxnLst>
                <a:rect l="T12" t="T13" r="T14" b="T15"/>
                <a:pathLst>
                  <a:path w="21600" h="21600">
                    <a:moveTo>
                      <a:pt x="4800" y="3599"/>
                    </a:moveTo>
                    <a:cubicBezTo>
                      <a:pt x="6484" y="2195"/>
                      <a:pt x="8607" y="1426"/>
                      <a:pt x="10800" y="1427"/>
                    </a:cubicBezTo>
                    <a:cubicBezTo>
                      <a:pt x="12992" y="1427"/>
                      <a:pt x="15115" y="2195"/>
                      <a:pt x="16799" y="3599"/>
                    </a:cubicBezTo>
                    <a:lnTo>
                      <a:pt x="17713" y="2502"/>
                    </a:lnTo>
                    <a:cubicBezTo>
                      <a:pt x="15772" y="885"/>
                      <a:pt x="13326" y="-1"/>
                      <a:pt x="10799" y="0"/>
                    </a:cubicBezTo>
                    <a:cubicBezTo>
                      <a:pt x="8273" y="0"/>
                      <a:pt x="5827" y="885"/>
                      <a:pt x="3886" y="2502"/>
                    </a:cubicBezTo>
                    <a:close/>
                  </a:path>
                </a:pathLst>
              </a:custGeom>
              <a:solidFill>
                <a:srgbClr val="CCFFCC"/>
              </a:solidFill>
              <a:ln w="9525">
                <a:solidFill>
                  <a:srgbClr val="CCFFCC"/>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2545" name="AutoShape 23"/>
              <p:cNvSpPr>
                <a:spLocks noChangeArrowheads="1"/>
              </p:cNvSpPr>
              <p:nvPr/>
            </p:nvSpPr>
            <p:spPr bwMode="auto">
              <a:xfrm flipV="1">
                <a:off x="3807" y="1776"/>
                <a:ext cx="288" cy="240"/>
              </a:xfrm>
              <a:prstGeom prst="triangle">
                <a:avLst>
                  <a:gd name="adj" fmla="val 50000"/>
                </a:avLst>
              </a:prstGeom>
              <a:solidFill>
                <a:srgbClr val="CCFFCC"/>
              </a:solidFill>
              <a:ln w="9525">
                <a:solidFill>
                  <a:srgbClr val="CCFFCC"/>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grpSp>
      </p:grpSp>
    </p:spTree>
    <p:extLst>
      <p:ext uri="{BB962C8B-B14F-4D97-AF65-F5344CB8AC3E}">
        <p14:creationId xmlns:p14="http://schemas.microsoft.com/office/powerpoint/2010/main" val="20771532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22"/>
          <p:cNvSpPr>
            <a:spLocks noGrp="1" noChangeArrowheads="1"/>
          </p:cNvSpPr>
          <p:nvPr>
            <p:ph type="sldNum" sz="quarter" idx="11"/>
          </p:nvPr>
        </p:nvSpPr>
        <p:spPr/>
        <p:txBody>
          <a:bodyPr/>
          <a:lstStyle/>
          <a:p>
            <a:pPr>
              <a:defRPr/>
            </a:pPr>
            <a:fld id="{9146A359-8B3D-40BA-A70D-BDE87F44F054}" type="slidenum">
              <a:rPr lang="en-US">
                <a:solidFill>
                  <a:srgbClr val="FFFFFF"/>
                </a:solidFill>
              </a:rPr>
              <a:pPr>
                <a:defRPr/>
              </a:pPr>
              <a:t>11</a:t>
            </a:fld>
            <a:endParaRPr lang="en-US" dirty="0">
              <a:solidFill>
                <a:srgbClr val="FFFFFF"/>
              </a:solidFill>
            </a:endParaRPr>
          </a:p>
        </p:txBody>
      </p:sp>
      <p:sp>
        <p:nvSpPr>
          <p:cNvPr id="6146" name="Rectangle 2"/>
          <p:cNvSpPr>
            <a:spLocks noGrp="1" noChangeArrowheads="1"/>
          </p:cNvSpPr>
          <p:nvPr>
            <p:ph type="ctrTitle"/>
          </p:nvPr>
        </p:nvSpPr>
        <p:spPr/>
        <p:txBody>
          <a:bodyPr/>
          <a:lstStyle/>
          <a:p>
            <a:pPr eaLnBrk="1" hangingPunct="1">
              <a:defRPr/>
            </a:pPr>
            <a:r>
              <a:rPr lang="en-US" dirty="0" smtClean="0">
                <a:solidFill>
                  <a:schemeClr val="bg1"/>
                </a:solidFill>
              </a:rPr>
              <a:t>Movement Modeling</a:t>
            </a:r>
          </a:p>
        </p:txBody>
      </p:sp>
    </p:spTree>
    <p:extLst>
      <p:ext uri="{BB962C8B-B14F-4D97-AF65-F5344CB8AC3E}">
        <p14:creationId xmlns:p14="http://schemas.microsoft.com/office/powerpoint/2010/main" val="812568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2"/>
          <p:cNvSpPr>
            <a:spLocks noGrp="1"/>
          </p:cNvSpPr>
          <p:nvPr>
            <p:ph type="sldNum" sz="quarter" idx="10"/>
          </p:nvPr>
        </p:nvSpPr>
        <p:spPr/>
        <p:txBody>
          <a:bodyPr/>
          <a:lstStyle/>
          <a:p>
            <a:pPr>
              <a:defRPr/>
            </a:pPr>
            <a:fld id="{81671398-648B-4CA8-8A66-16677B37738B}" type="slidenum">
              <a:rPr lang="en-US">
                <a:solidFill>
                  <a:srgbClr val="FFFFFF"/>
                </a:solidFill>
              </a:rPr>
              <a:pPr>
                <a:defRPr/>
              </a:pPr>
              <a:t>12</a:t>
            </a:fld>
            <a:endParaRPr lang="en-US" dirty="0">
              <a:solidFill>
                <a:srgbClr val="FFFFFF"/>
              </a:solidFill>
            </a:endParaRPr>
          </a:p>
        </p:txBody>
      </p:sp>
      <p:sp>
        <p:nvSpPr>
          <p:cNvPr id="39938" name="Rectangle 2"/>
          <p:cNvSpPr>
            <a:spLocks noGrp="1" noChangeArrowheads="1"/>
          </p:cNvSpPr>
          <p:nvPr>
            <p:ph type="title"/>
          </p:nvPr>
        </p:nvSpPr>
        <p:spPr/>
        <p:txBody>
          <a:bodyPr/>
          <a:lstStyle/>
          <a:p>
            <a:pPr eaLnBrk="1" hangingPunct="1">
              <a:defRPr/>
            </a:pPr>
            <a:r>
              <a:rPr lang="en-US" dirty="0" smtClean="0"/>
              <a:t>Movement Points Movement</a:t>
            </a:r>
          </a:p>
        </p:txBody>
      </p:sp>
      <p:grpSp>
        <p:nvGrpSpPr>
          <p:cNvPr id="24580" name="Group 4"/>
          <p:cNvGrpSpPr>
            <a:grpSpLocks/>
          </p:cNvGrpSpPr>
          <p:nvPr/>
        </p:nvGrpSpPr>
        <p:grpSpPr bwMode="auto">
          <a:xfrm>
            <a:off x="7710488" y="1825625"/>
            <a:ext cx="950912" cy="2092325"/>
            <a:chOff x="4224" y="1044"/>
            <a:chExt cx="599" cy="1318"/>
          </a:xfrm>
        </p:grpSpPr>
        <p:sp>
          <p:nvSpPr>
            <p:cNvPr id="24606" name="AutoShape 5"/>
            <p:cNvSpPr>
              <a:spLocks noChangeArrowheads="1"/>
            </p:cNvSpPr>
            <p:nvPr/>
          </p:nvSpPr>
          <p:spPr bwMode="auto">
            <a:xfrm>
              <a:off x="4224" y="1044"/>
              <a:ext cx="307" cy="250"/>
            </a:xfrm>
            <a:prstGeom prst="hexagon">
              <a:avLst>
                <a:gd name="adj" fmla="val 30700"/>
                <a:gd name="vf" fmla="val 115470"/>
              </a:avLst>
            </a:prstGeom>
            <a:solidFill>
              <a:srgbClr val="66FF33"/>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4607" name="AutoShape 6"/>
            <p:cNvSpPr>
              <a:spLocks noChangeArrowheads="1"/>
            </p:cNvSpPr>
            <p:nvPr/>
          </p:nvSpPr>
          <p:spPr bwMode="auto">
            <a:xfrm>
              <a:off x="4232" y="1390"/>
              <a:ext cx="307" cy="250"/>
            </a:xfrm>
            <a:prstGeom prst="hexagon">
              <a:avLst>
                <a:gd name="adj" fmla="val 30700"/>
                <a:gd name="vf" fmla="val 115470"/>
              </a:avLst>
            </a:prstGeom>
            <a:solidFill>
              <a:srgbClr val="0099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4608" name="AutoShape 7"/>
            <p:cNvSpPr>
              <a:spLocks noChangeArrowheads="1"/>
            </p:cNvSpPr>
            <p:nvPr/>
          </p:nvSpPr>
          <p:spPr bwMode="auto">
            <a:xfrm>
              <a:off x="4253" y="1719"/>
              <a:ext cx="307" cy="250"/>
            </a:xfrm>
            <a:prstGeom prst="hexagon">
              <a:avLst>
                <a:gd name="adj" fmla="val 30700"/>
                <a:gd name="vf" fmla="val 115470"/>
              </a:avLst>
            </a:prstGeom>
            <a:solidFill>
              <a:srgbClr val="0066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4609" name="Text Box 8"/>
            <p:cNvSpPr txBox="1">
              <a:spLocks noChangeArrowheads="1"/>
            </p:cNvSpPr>
            <p:nvPr/>
          </p:nvSpPr>
          <p:spPr bwMode="auto">
            <a:xfrm>
              <a:off x="4627" y="1050"/>
              <a:ext cx="196" cy="1269"/>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cs typeface="Arial" charset="0"/>
                </a:rPr>
                <a:t>2</a:t>
              </a:r>
            </a:p>
            <a:p>
              <a:pPr fontAlgn="base">
                <a:spcBef>
                  <a:spcPct val="0"/>
                </a:spcBef>
                <a:spcAft>
                  <a:spcPct val="0"/>
                </a:spcAft>
              </a:pPr>
              <a:endParaRPr lang="en-US" dirty="0">
                <a:solidFill>
                  <a:srgbClr val="FFFFFF"/>
                </a:solidFill>
                <a:cs typeface="Arial" charset="0"/>
              </a:endParaRPr>
            </a:p>
            <a:p>
              <a:pPr fontAlgn="base">
                <a:spcBef>
                  <a:spcPct val="0"/>
                </a:spcBef>
                <a:spcAft>
                  <a:spcPct val="0"/>
                </a:spcAft>
              </a:pPr>
              <a:r>
                <a:rPr lang="en-US" dirty="0">
                  <a:solidFill>
                    <a:srgbClr val="FFFFFF"/>
                  </a:solidFill>
                  <a:cs typeface="Arial" charset="0"/>
                </a:rPr>
                <a:t>3</a:t>
              </a:r>
            </a:p>
            <a:p>
              <a:pPr fontAlgn="base">
                <a:spcBef>
                  <a:spcPct val="0"/>
                </a:spcBef>
                <a:spcAft>
                  <a:spcPct val="0"/>
                </a:spcAft>
              </a:pPr>
              <a:endParaRPr lang="en-US" dirty="0">
                <a:solidFill>
                  <a:srgbClr val="FFFFFF"/>
                </a:solidFill>
                <a:cs typeface="Arial" charset="0"/>
              </a:endParaRPr>
            </a:p>
            <a:p>
              <a:pPr fontAlgn="base">
                <a:spcBef>
                  <a:spcPct val="0"/>
                </a:spcBef>
                <a:spcAft>
                  <a:spcPct val="0"/>
                </a:spcAft>
              </a:pPr>
              <a:r>
                <a:rPr lang="en-US" dirty="0">
                  <a:solidFill>
                    <a:srgbClr val="FFFFFF"/>
                  </a:solidFill>
                  <a:cs typeface="Arial" charset="0"/>
                </a:rPr>
                <a:t>6</a:t>
              </a:r>
            </a:p>
            <a:p>
              <a:pPr fontAlgn="base">
                <a:spcBef>
                  <a:spcPct val="0"/>
                </a:spcBef>
                <a:spcAft>
                  <a:spcPct val="0"/>
                </a:spcAft>
              </a:pPr>
              <a:endParaRPr lang="en-US" dirty="0">
                <a:solidFill>
                  <a:srgbClr val="FFFFFF"/>
                </a:solidFill>
                <a:cs typeface="Arial" charset="0"/>
              </a:endParaRPr>
            </a:p>
            <a:p>
              <a:pPr fontAlgn="base">
                <a:spcBef>
                  <a:spcPct val="0"/>
                </a:spcBef>
                <a:spcAft>
                  <a:spcPct val="0"/>
                </a:spcAft>
              </a:pPr>
              <a:r>
                <a:rPr lang="en-US" dirty="0">
                  <a:solidFill>
                    <a:srgbClr val="FFFFFF"/>
                  </a:solidFill>
                  <a:cs typeface="Arial" charset="0"/>
                </a:rPr>
                <a:t>1</a:t>
              </a:r>
            </a:p>
          </p:txBody>
        </p:sp>
        <p:sp>
          <p:nvSpPr>
            <p:cNvPr id="24610" name="Freeform 9"/>
            <p:cNvSpPr>
              <a:spLocks/>
            </p:cNvSpPr>
            <p:nvPr/>
          </p:nvSpPr>
          <p:spPr bwMode="auto">
            <a:xfrm>
              <a:off x="4358" y="2074"/>
              <a:ext cx="221" cy="288"/>
            </a:xfrm>
            <a:custGeom>
              <a:avLst/>
              <a:gdLst>
                <a:gd name="T0" fmla="*/ 0 w 221"/>
                <a:gd name="T1" fmla="*/ 288 h 288"/>
                <a:gd name="T2" fmla="*/ 58 w 221"/>
                <a:gd name="T3" fmla="*/ 76 h 288"/>
                <a:gd name="T4" fmla="*/ 221 w 221"/>
                <a:gd name="T5" fmla="*/ 0 h 288"/>
                <a:gd name="T6" fmla="*/ 0 60000 65536"/>
                <a:gd name="T7" fmla="*/ 0 60000 65536"/>
                <a:gd name="T8" fmla="*/ 0 60000 65536"/>
                <a:gd name="T9" fmla="*/ 0 w 221"/>
                <a:gd name="T10" fmla="*/ 0 h 288"/>
                <a:gd name="T11" fmla="*/ 221 w 221"/>
                <a:gd name="T12" fmla="*/ 288 h 288"/>
              </a:gdLst>
              <a:ahLst/>
              <a:cxnLst>
                <a:cxn ang="T6">
                  <a:pos x="T0" y="T1"/>
                </a:cxn>
                <a:cxn ang="T7">
                  <a:pos x="T2" y="T3"/>
                </a:cxn>
                <a:cxn ang="T8">
                  <a:pos x="T4" y="T5"/>
                </a:cxn>
              </a:cxnLst>
              <a:rect l="T9" t="T10" r="T11" b="T12"/>
              <a:pathLst>
                <a:path w="221" h="288">
                  <a:moveTo>
                    <a:pt x="0" y="288"/>
                  </a:moveTo>
                  <a:lnTo>
                    <a:pt x="58" y="76"/>
                  </a:lnTo>
                  <a:lnTo>
                    <a:pt x="221" y="0"/>
                  </a:lnTo>
                </a:path>
              </a:pathLst>
            </a:custGeom>
            <a:noFill/>
            <a:ln w="38100" cmpd="sng">
              <a:solidFill>
                <a:srgbClr val="FFCC00"/>
              </a:solidFill>
              <a:round/>
              <a:headEnd/>
              <a:tailEnd/>
            </a:ln>
          </p:spPr>
          <p:txBody>
            <a:bodyPr/>
            <a:lstStyle/>
            <a:p>
              <a:pPr eaLnBrk="0" fontAlgn="base" hangingPunct="0">
                <a:spcBef>
                  <a:spcPct val="0"/>
                </a:spcBef>
                <a:spcAft>
                  <a:spcPct val="0"/>
                </a:spcAft>
              </a:pPr>
              <a:endParaRPr lang="en-US" dirty="0">
                <a:solidFill>
                  <a:srgbClr val="FFFFFF"/>
                </a:solidFill>
              </a:endParaRPr>
            </a:p>
          </p:txBody>
        </p:sp>
      </p:grpSp>
      <p:grpSp>
        <p:nvGrpSpPr>
          <p:cNvPr id="24581" name="Group 10"/>
          <p:cNvGrpSpPr>
            <a:grpSpLocks/>
          </p:cNvGrpSpPr>
          <p:nvPr/>
        </p:nvGrpSpPr>
        <p:grpSpPr bwMode="auto">
          <a:xfrm>
            <a:off x="1254125" y="2179638"/>
            <a:ext cx="5656263" cy="3663950"/>
            <a:chOff x="694" y="1277"/>
            <a:chExt cx="3563" cy="2308"/>
          </a:xfrm>
        </p:grpSpPr>
        <p:sp>
          <p:nvSpPr>
            <p:cNvPr id="24584" name="AutoShape 11"/>
            <p:cNvSpPr>
              <a:spLocks noChangeArrowheads="1"/>
            </p:cNvSpPr>
            <p:nvPr/>
          </p:nvSpPr>
          <p:spPr bwMode="auto">
            <a:xfrm>
              <a:off x="1718" y="1517"/>
              <a:ext cx="557" cy="480"/>
            </a:xfrm>
            <a:prstGeom prst="hexagon">
              <a:avLst>
                <a:gd name="adj" fmla="val 29010"/>
                <a:gd name="vf" fmla="val 115470"/>
              </a:avLst>
            </a:prstGeom>
            <a:solidFill>
              <a:srgbClr val="0099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4585" name="AutoShape 12"/>
            <p:cNvSpPr>
              <a:spLocks noChangeArrowheads="1"/>
            </p:cNvSpPr>
            <p:nvPr/>
          </p:nvSpPr>
          <p:spPr bwMode="auto">
            <a:xfrm>
              <a:off x="2140" y="1277"/>
              <a:ext cx="557" cy="480"/>
            </a:xfrm>
            <a:prstGeom prst="hexagon">
              <a:avLst>
                <a:gd name="adj" fmla="val 29010"/>
                <a:gd name="vf" fmla="val 115470"/>
              </a:avLst>
            </a:prstGeom>
            <a:solidFill>
              <a:srgbClr val="0099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4586" name="AutoShape 13"/>
            <p:cNvSpPr>
              <a:spLocks noChangeArrowheads="1"/>
            </p:cNvSpPr>
            <p:nvPr/>
          </p:nvSpPr>
          <p:spPr bwMode="auto">
            <a:xfrm>
              <a:off x="2140" y="1767"/>
              <a:ext cx="557" cy="480"/>
            </a:xfrm>
            <a:prstGeom prst="hexagon">
              <a:avLst>
                <a:gd name="adj" fmla="val 29010"/>
                <a:gd name="vf" fmla="val 115470"/>
              </a:avLst>
            </a:prstGeom>
            <a:solidFill>
              <a:srgbClr val="0066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4587" name="AutoShape 14"/>
            <p:cNvSpPr>
              <a:spLocks noChangeArrowheads="1"/>
            </p:cNvSpPr>
            <p:nvPr/>
          </p:nvSpPr>
          <p:spPr bwMode="auto">
            <a:xfrm>
              <a:off x="2563" y="1517"/>
              <a:ext cx="557" cy="480"/>
            </a:xfrm>
            <a:prstGeom prst="hexagon">
              <a:avLst>
                <a:gd name="adj" fmla="val 29010"/>
                <a:gd name="vf" fmla="val 115470"/>
              </a:avLst>
            </a:prstGeom>
            <a:solidFill>
              <a:srgbClr val="0099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4588" name="AutoShape 15"/>
            <p:cNvSpPr>
              <a:spLocks noChangeArrowheads="1"/>
            </p:cNvSpPr>
            <p:nvPr/>
          </p:nvSpPr>
          <p:spPr bwMode="auto">
            <a:xfrm>
              <a:off x="1718" y="2006"/>
              <a:ext cx="557" cy="480"/>
            </a:xfrm>
            <a:prstGeom prst="hexagon">
              <a:avLst>
                <a:gd name="adj" fmla="val 29010"/>
                <a:gd name="vf" fmla="val 115470"/>
              </a:avLst>
            </a:prstGeom>
            <a:solidFill>
              <a:srgbClr val="66FF33"/>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4589" name="AutoShape 16"/>
            <p:cNvSpPr>
              <a:spLocks noChangeArrowheads="1"/>
            </p:cNvSpPr>
            <p:nvPr/>
          </p:nvSpPr>
          <p:spPr bwMode="auto">
            <a:xfrm>
              <a:off x="2572" y="1997"/>
              <a:ext cx="557" cy="480"/>
            </a:xfrm>
            <a:prstGeom prst="hexagon">
              <a:avLst>
                <a:gd name="adj" fmla="val 29010"/>
                <a:gd name="vf" fmla="val 115470"/>
              </a:avLst>
            </a:prstGeom>
            <a:solidFill>
              <a:srgbClr val="66FF33"/>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4590" name="AutoShape 17"/>
            <p:cNvSpPr>
              <a:spLocks noChangeArrowheads="1"/>
            </p:cNvSpPr>
            <p:nvPr/>
          </p:nvSpPr>
          <p:spPr bwMode="auto">
            <a:xfrm>
              <a:off x="2140" y="2246"/>
              <a:ext cx="567" cy="480"/>
            </a:xfrm>
            <a:prstGeom prst="hexagon">
              <a:avLst>
                <a:gd name="adj" fmla="val 29531"/>
                <a:gd name="vf" fmla="val 115470"/>
              </a:avLst>
            </a:prstGeom>
            <a:solidFill>
              <a:srgbClr val="0066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4591" name="AutoShape 18"/>
            <p:cNvSpPr>
              <a:spLocks noChangeArrowheads="1"/>
            </p:cNvSpPr>
            <p:nvPr/>
          </p:nvSpPr>
          <p:spPr bwMode="auto">
            <a:xfrm>
              <a:off x="1718" y="2487"/>
              <a:ext cx="557" cy="480"/>
            </a:xfrm>
            <a:prstGeom prst="hexagon">
              <a:avLst>
                <a:gd name="adj" fmla="val 29010"/>
                <a:gd name="vf" fmla="val 115470"/>
              </a:avLst>
            </a:prstGeom>
            <a:solidFill>
              <a:srgbClr val="66FF33"/>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4592" name="AutoShape 19"/>
            <p:cNvSpPr>
              <a:spLocks noChangeArrowheads="1"/>
            </p:cNvSpPr>
            <p:nvPr/>
          </p:nvSpPr>
          <p:spPr bwMode="auto">
            <a:xfrm>
              <a:off x="2572" y="2486"/>
              <a:ext cx="557" cy="480"/>
            </a:xfrm>
            <a:prstGeom prst="hexagon">
              <a:avLst>
                <a:gd name="adj" fmla="val 29010"/>
                <a:gd name="vf" fmla="val 115470"/>
              </a:avLst>
            </a:prstGeom>
            <a:solidFill>
              <a:srgbClr val="66FF33"/>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pic>
          <p:nvPicPr>
            <p:cNvPr id="24593" name="Picture 20" descr="m1-la"/>
            <p:cNvPicPr>
              <a:picLocks noChangeAspect="1" noChangeArrowheads="1"/>
            </p:cNvPicPr>
            <p:nvPr/>
          </p:nvPicPr>
          <p:blipFill>
            <a:blip r:embed="rId3" cstate="print">
              <a:clrChange>
                <a:clrFrom>
                  <a:srgbClr val="FFFFFF"/>
                </a:clrFrom>
                <a:clrTo>
                  <a:srgbClr val="FFFFFF">
                    <a:alpha val="0"/>
                  </a:srgbClr>
                </a:clrTo>
              </a:clrChange>
              <a:lum bright="15000" contrast="50000"/>
            </a:blip>
            <a:srcRect/>
            <a:stretch>
              <a:fillRect/>
            </a:stretch>
          </p:blipFill>
          <p:spPr bwMode="auto">
            <a:xfrm>
              <a:off x="694" y="2046"/>
              <a:ext cx="981" cy="352"/>
            </a:xfrm>
            <a:prstGeom prst="rect">
              <a:avLst/>
            </a:prstGeom>
            <a:noFill/>
            <a:ln w="9525">
              <a:noFill/>
              <a:miter lim="800000"/>
              <a:headEnd/>
              <a:tailEnd/>
            </a:ln>
          </p:spPr>
        </p:pic>
        <p:sp>
          <p:nvSpPr>
            <p:cNvPr id="24594" name="Freeform 21"/>
            <p:cNvSpPr>
              <a:spLocks/>
            </p:cNvSpPr>
            <p:nvPr/>
          </p:nvSpPr>
          <p:spPr bwMode="auto">
            <a:xfrm>
              <a:off x="1594" y="2218"/>
              <a:ext cx="1632" cy="230"/>
            </a:xfrm>
            <a:custGeom>
              <a:avLst/>
              <a:gdLst>
                <a:gd name="T0" fmla="*/ 0 w 1632"/>
                <a:gd name="T1" fmla="*/ 105 h 230"/>
                <a:gd name="T2" fmla="*/ 412 w 1632"/>
                <a:gd name="T3" fmla="*/ 9 h 230"/>
                <a:gd name="T4" fmla="*/ 844 w 1632"/>
                <a:gd name="T5" fmla="*/ 230 h 230"/>
                <a:gd name="T6" fmla="*/ 1267 w 1632"/>
                <a:gd name="T7" fmla="*/ 0 h 230"/>
                <a:gd name="T8" fmla="*/ 1632 w 1632"/>
                <a:gd name="T9" fmla="*/ 124 h 230"/>
                <a:gd name="T10" fmla="*/ 0 60000 65536"/>
                <a:gd name="T11" fmla="*/ 0 60000 65536"/>
                <a:gd name="T12" fmla="*/ 0 60000 65536"/>
                <a:gd name="T13" fmla="*/ 0 60000 65536"/>
                <a:gd name="T14" fmla="*/ 0 60000 65536"/>
                <a:gd name="T15" fmla="*/ 0 w 1632"/>
                <a:gd name="T16" fmla="*/ 0 h 230"/>
                <a:gd name="T17" fmla="*/ 1632 w 1632"/>
                <a:gd name="T18" fmla="*/ 230 h 230"/>
              </a:gdLst>
              <a:ahLst/>
              <a:cxnLst>
                <a:cxn ang="T10">
                  <a:pos x="T0" y="T1"/>
                </a:cxn>
                <a:cxn ang="T11">
                  <a:pos x="T2" y="T3"/>
                </a:cxn>
                <a:cxn ang="T12">
                  <a:pos x="T4" y="T5"/>
                </a:cxn>
                <a:cxn ang="T13">
                  <a:pos x="T6" y="T7"/>
                </a:cxn>
                <a:cxn ang="T14">
                  <a:pos x="T8" y="T9"/>
                </a:cxn>
              </a:cxnLst>
              <a:rect l="T15" t="T16" r="T17" b="T18"/>
              <a:pathLst>
                <a:path w="1632" h="230">
                  <a:moveTo>
                    <a:pt x="0" y="105"/>
                  </a:moveTo>
                  <a:lnTo>
                    <a:pt x="412" y="9"/>
                  </a:lnTo>
                  <a:lnTo>
                    <a:pt x="844" y="230"/>
                  </a:lnTo>
                  <a:lnTo>
                    <a:pt x="1267" y="0"/>
                  </a:lnTo>
                  <a:lnTo>
                    <a:pt x="1632" y="124"/>
                  </a:lnTo>
                </a:path>
              </a:pathLst>
            </a:custGeom>
            <a:noFill/>
            <a:ln w="38100" cmpd="sng">
              <a:solidFill>
                <a:schemeClr val="tx1"/>
              </a:solidFill>
              <a:round/>
              <a:headEnd/>
              <a:tailEnd type="triangle"/>
            </a:ln>
          </p:spPr>
          <p:txBody>
            <a:bodyPr/>
            <a:lstStyle/>
            <a:p>
              <a:pPr eaLnBrk="0" fontAlgn="base" hangingPunct="0">
                <a:spcBef>
                  <a:spcPct val="0"/>
                </a:spcBef>
                <a:spcAft>
                  <a:spcPct val="0"/>
                </a:spcAft>
              </a:pPr>
              <a:endParaRPr lang="en-US" dirty="0">
                <a:solidFill>
                  <a:srgbClr val="FFFFFF"/>
                </a:solidFill>
              </a:endParaRPr>
            </a:p>
          </p:txBody>
        </p:sp>
        <p:pic>
          <p:nvPicPr>
            <p:cNvPr id="24595" name="Picture 22" descr="m1-la"/>
            <p:cNvPicPr>
              <a:picLocks noChangeAspect="1" noChangeArrowheads="1"/>
            </p:cNvPicPr>
            <p:nvPr/>
          </p:nvPicPr>
          <p:blipFill>
            <a:blip r:embed="rId3" cstate="print">
              <a:clrChange>
                <a:clrFrom>
                  <a:srgbClr val="FFFFFF"/>
                </a:clrFrom>
                <a:clrTo>
                  <a:srgbClr val="FFFFFF">
                    <a:alpha val="0"/>
                  </a:srgbClr>
                </a:clrTo>
              </a:clrChange>
              <a:lum bright="15000" contrast="50000"/>
            </a:blip>
            <a:srcRect/>
            <a:stretch>
              <a:fillRect/>
            </a:stretch>
          </p:blipFill>
          <p:spPr bwMode="auto">
            <a:xfrm>
              <a:off x="3276" y="2114"/>
              <a:ext cx="981" cy="352"/>
            </a:xfrm>
            <a:prstGeom prst="rect">
              <a:avLst/>
            </a:prstGeom>
            <a:noFill/>
            <a:ln w="9525">
              <a:noFill/>
              <a:miter lim="800000"/>
              <a:headEnd/>
              <a:tailEnd/>
            </a:ln>
          </p:spPr>
        </p:pic>
        <p:sp>
          <p:nvSpPr>
            <p:cNvPr id="24596" name="Freeform 23"/>
            <p:cNvSpPr>
              <a:spLocks/>
            </p:cNvSpPr>
            <p:nvPr/>
          </p:nvSpPr>
          <p:spPr bwMode="auto">
            <a:xfrm>
              <a:off x="1843" y="1997"/>
              <a:ext cx="1152" cy="489"/>
            </a:xfrm>
            <a:custGeom>
              <a:avLst/>
              <a:gdLst>
                <a:gd name="T0" fmla="*/ 0 w 1152"/>
                <a:gd name="T1" fmla="*/ 489 h 489"/>
                <a:gd name="T2" fmla="*/ 298 w 1152"/>
                <a:gd name="T3" fmla="*/ 489 h 489"/>
                <a:gd name="T4" fmla="*/ 432 w 1152"/>
                <a:gd name="T5" fmla="*/ 240 h 489"/>
                <a:gd name="T6" fmla="*/ 730 w 1152"/>
                <a:gd name="T7" fmla="*/ 240 h 489"/>
                <a:gd name="T8" fmla="*/ 864 w 1152"/>
                <a:gd name="T9" fmla="*/ 0 h 489"/>
                <a:gd name="T10" fmla="*/ 1152 w 1152"/>
                <a:gd name="T11" fmla="*/ 0 h 489"/>
                <a:gd name="T12" fmla="*/ 0 60000 65536"/>
                <a:gd name="T13" fmla="*/ 0 60000 65536"/>
                <a:gd name="T14" fmla="*/ 0 60000 65536"/>
                <a:gd name="T15" fmla="*/ 0 60000 65536"/>
                <a:gd name="T16" fmla="*/ 0 60000 65536"/>
                <a:gd name="T17" fmla="*/ 0 60000 65536"/>
                <a:gd name="T18" fmla="*/ 0 w 1152"/>
                <a:gd name="T19" fmla="*/ 0 h 489"/>
                <a:gd name="T20" fmla="*/ 1152 w 1152"/>
                <a:gd name="T21" fmla="*/ 489 h 489"/>
              </a:gdLst>
              <a:ahLst/>
              <a:cxnLst>
                <a:cxn ang="T12">
                  <a:pos x="T0" y="T1"/>
                </a:cxn>
                <a:cxn ang="T13">
                  <a:pos x="T2" y="T3"/>
                </a:cxn>
                <a:cxn ang="T14">
                  <a:pos x="T4" y="T5"/>
                </a:cxn>
                <a:cxn ang="T15">
                  <a:pos x="T6" y="T7"/>
                </a:cxn>
                <a:cxn ang="T16">
                  <a:pos x="T8" y="T9"/>
                </a:cxn>
                <a:cxn ang="T17">
                  <a:pos x="T10" y="T11"/>
                </a:cxn>
              </a:cxnLst>
              <a:rect l="T18" t="T19" r="T20" b="T21"/>
              <a:pathLst>
                <a:path w="1152" h="489">
                  <a:moveTo>
                    <a:pt x="0" y="489"/>
                  </a:moveTo>
                  <a:lnTo>
                    <a:pt x="298" y="489"/>
                  </a:lnTo>
                  <a:lnTo>
                    <a:pt x="432" y="240"/>
                  </a:lnTo>
                  <a:lnTo>
                    <a:pt x="730" y="240"/>
                  </a:lnTo>
                  <a:lnTo>
                    <a:pt x="864" y="0"/>
                  </a:lnTo>
                  <a:lnTo>
                    <a:pt x="1152" y="0"/>
                  </a:lnTo>
                </a:path>
              </a:pathLst>
            </a:custGeom>
            <a:noFill/>
            <a:ln w="38100" cmpd="sng">
              <a:solidFill>
                <a:srgbClr val="FFCC00"/>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24597" name="Line 24"/>
            <p:cNvSpPr>
              <a:spLocks noChangeShapeType="1"/>
            </p:cNvSpPr>
            <p:nvPr/>
          </p:nvSpPr>
          <p:spPr bwMode="auto">
            <a:xfrm flipV="1">
              <a:off x="1248" y="3129"/>
              <a:ext cx="2429" cy="0"/>
            </a:xfrm>
            <a:prstGeom prst="line">
              <a:avLst/>
            </a:prstGeom>
            <a:noFill/>
            <a:ln w="19050">
              <a:solidFill>
                <a:schemeClr val="tx1"/>
              </a:solidFill>
              <a:round/>
              <a:headEnd type="triangle" w="med" len="me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24598" name="Line 25"/>
            <p:cNvSpPr>
              <a:spLocks noChangeShapeType="1"/>
            </p:cNvSpPr>
            <p:nvPr/>
          </p:nvSpPr>
          <p:spPr bwMode="auto">
            <a:xfrm>
              <a:off x="1738" y="2995"/>
              <a:ext cx="0" cy="317"/>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24599" name="Line 26"/>
            <p:cNvSpPr>
              <a:spLocks noChangeShapeType="1"/>
            </p:cNvSpPr>
            <p:nvPr/>
          </p:nvSpPr>
          <p:spPr bwMode="auto">
            <a:xfrm>
              <a:off x="2208" y="2994"/>
              <a:ext cx="0" cy="345"/>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24600" name="Line 27"/>
            <p:cNvSpPr>
              <a:spLocks noChangeShapeType="1"/>
            </p:cNvSpPr>
            <p:nvPr/>
          </p:nvSpPr>
          <p:spPr bwMode="auto">
            <a:xfrm>
              <a:off x="2640" y="2993"/>
              <a:ext cx="0" cy="327"/>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24601" name="Line 28"/>
            <p:cNvSpPr>
              <a:spLocks noChangeShapeType="1"/>
            </p:cNvSpPr>
            <p:nvPr/>
          </p:nvSpPr>
          <p:spPr bwMode="auto">
            <a:xfrm flipH="1">
              <a:off x="3092" y="2966"/>
              <a:ext cx="0" cy="335"/>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24602" name="Text Box 29"/>
            <p:cNvSpPr txBox="1">
              <a:spLocks noChangeArrowheads="1"/>
            </p:cNvSpPr>
            <p:nvPr/>
          </p:nvSpPr>
          <p:spPr bwMode="auto">
            <a:xfrm>
              <a:off x="1872" y="3143"/>
              <a:ext cx="196" cy="231"/>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cs typeface="Arial" charset="0"/>
                </a:rPr>
                <a:t>2</a:t>
              </a:r>
            </a:p>
          </p:txBody>
        </p:sp>
        <p:sp>
          <p:nvSpPr>
            <p:cNvPr id="24603" name="Text Box 30"/>
            <p:cNvSpPr txBox="1">
              <a:spLocks noChangeArrowheads="1"/>
            </p:cNvSpPr>
            <p:nvPr/>
          </p:nvSpPr>
          <p:spPr bwMode="auto">
            <a:xfrm>
              <a:off x="2342" y="3143"/>
              <a:ext cx="196" cy="231"/>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cs typeface="Arial" charset="0"/>
                </a:rPr>
                <a:t>6</a:t>
              </a:r>
            </a:p>
          </p:txBody>
        </p:sp>
        <p:sp>
          <p:nvSpPr>
            <p:cNvPr id="24604" name="Text Box 31"/>
            <p:cNvSpPr txBox="1">
              <a:spLocks noChangeArrowheads="1"/>
            </p:cNvSpPr>
            <p:nvPr/>
          </p:nvSpPr>
          <p:spPr bwMode="auto">
            <a:xfrm>
              <a:off x="2784" y="3142"/>
              <a:ext cx="196" cy="231"/>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cs typeface="Arial" charset="0"/>
                </a:rPr>
                <a:t>2</a:t>
              </a:r>
            </a:p>
          </p:txBody>
        </p:sp>
        <p:sp>
          <p:nvSpPr>
            <p:cNvPr id="24605" name="Text Box 32"/>
            <p:cNvSpPr txBox="1">
              <a:spLocks noChangeArrowheads="1"/>
            </p:cNvSpPr>
            <p:nvPr/>
          </p:nvSpPr>
          <p:spPr bwMode="auto">
            <a:xfrm>
              <a:off x="2113" y="3354"/>
              <a:ext cx="196" cy="231"/>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cs typeface="Arial" charset="0"/>
                </a:rPr>
                <a:t>1</a:t>
              </a:r>
            </a:p>
          </p:txBody>
        </p:sp>
      </p:grpSp>
      <p:sp>
        <p:nvSpPr>
          <p:cNvPr id="24582" name="Text Box 33"/>
          <p:cNvSpPr txBox="1">
            <a:spLocks noChangeArrowheads="1"/>
          </p:cNvSpPr>
          <p:nvPr/>
        </p:nvSpPr>
        <p:spPr bwMode="auto">
          <a:xfrm>
            <a:off x="776288" y="2246313"/>
            <a:ext cx="1250950" cy="915987"/>
          </a:xfrm>
          <a:prstGeom prst="rect">
            <a:avLst/>
          </a:prstGeom>
          <a:noFill/>
          <a:ln w="9525">
            <a:noFill/>
            <a:miter lim="800000"/>
            <a:headEnd/>
            <a:tailEnd/>
          </a:ln>
        </p:spPr>
        <p:txBody>
          <a:bodyPr wrap="none">
            <a:spAutoFit/>
          </a:bodyPr>
          <a:lstStyle/>
          <a:p>
            <a:pPr algn="ctr" fontAlgn="base">
              <a:spcBef>
                <a:spcPct val="0"/>
              </a:spcBef>
              <a:spcAft>
                <a:spcPct val="0"/>
              </a:spcAft>
            </a:pPr>
            <a:r>
              <a:rPr lang="en-US" dirty="0">
                <a:solidFill>
                  <a:srgbClr val="FFFFFF"/>
                </a:solidFill>
                <a:cs typeface="Arial" charset="0"/>
              </a:rPr>
              <a:t>Movement</a:t>
            </a:r>
          </a:p>
          <a:p>
            <a:pPr algn="ctr" fontAlgn="base">
              <a:spcBef>
                <a:spcPct val="0"/>
              </a:spcBef>
              <a:spcAft>
                <a:spcPct val="0"/>
              </a:spcAft>
            </a:pPr>
            <a:r>
              <a:rPr lang="en-US" dirty="0">
                <a:solidFill>
                  <a:srgbClr val="FFFFFF"/>
                </a:solidFill>
                <a:cs typeface="Arial" charset="0"/>
              </a:rPr>
              <a:t>Points =</a:t>
            </a:r>
          </a:p>
          <a:p>
            <a:pPr algn="ctr" fontAlgn="base">
              <a:spcBef>
                <a:spcPct val="0"/>
              </a:spcBef>
              <a:spcAft>
                <a:spcPct val="0"/>
              </a:spcAft>
            </a:pPr>
            <a:r>
              <a:rPr lang="en-US" dirty="0">
                <a:solidFill>
                  <a:srgbClr val="FFFFFF"/>
                </a:solidFill>
                <a:cs typeface="Arial" charset="0"/>
              </a:rPr>
              <a:t>20</a:t>
            </a:r>
          </a:p>
        </p:txBody>
      </p:sp>
      <p:sp>
        <p:nvSpPr>
          <p:cNvPr id="24583" name="Text Box 34"/>
          <p:cNvSpPr txBox="1">
            <a:spLocks noChangeArrowheads="1"/>
          </p:cNvSpPr>
          <p:nvPr/>
        </p:nvSpPr>
        <p:spPr bwMode="auto">
          <a:xfrm>
            <a:off x="6491288" y="4471988"/>
            <a:ext cx="1473200" cy="1190625"/>
          </a:xfrm>
          <a:prstGeom prst="rect">
            <a:avLst/>
          </a:prstGeom>
          <a:noFill/>
          <a:ln w="9525">
            <a:noFill/>
            <a:miter lim="800000"/>
            <a:headEnd/>
            <a:tailEnd/>
          </a:ln>
        </p:spPr>
        <p:txBody>
          <a:bodyPr wrap="none">
            <a:spAutoFit/>
          </a:bodyPr>
          <a:lstStyle/>
          <a:p>
            <a:pPr algn="ctr" fontAlgn="base">
              <a:spcBef>
                <a:spcPct val="0"/>
              </a:spcBef>
              <a:spcAft>
                <a:spcPct val="0"/>
              </a:spcAft>
            </a:pPr>
            <a:r>
              <a:rPr lang="en-US" dirty="0">
                <a:solidFill>
                  <a:srgbClr val="FFFFFF"/>
                </a:solidFill>
                <a:cs typeface="Arial" charset="0"/>
              </a:rPr>
              <a:t>Movement</a:t>
            </a:r>
          </a:p>
          <a:p>
            <a:pPr algn="ctr" fontAlgn="base">
              <a:spcBef>
                <a:spcPct val="0"/>
              </a:spcBef>
              <a:spcAft>
                <a:spcPct val="0"/>
              </a:spcAft>
            </a:pPr>
            <a:r>
              <a:rPr lang="en-US" dirty="0">
                <a:solidFill>
                  <a:srgbClr val="FFFFFF"/>
                </a:solidFill>
                <a:cs typeface="Arial" charset="0"/>
              </a:rPr>
              <a:t>Points </a:t>
            </a:r>
          </a:p>
          <a:p>
            <a:pPr algn="ctr" fontAlgn="base">
              <a:spcBef>
                <a:spcPct val="0"/>
              </a:spcBef>
              <a:spcAft>
                <a:spcPct val="0"/>
              </a:spcAft>
            </a:pPr>
            <a:r>
              <a:rPr lang="en-US" dirty="0">
                <a:solidFill>
                  <a:srgbClr val="FFFFFF"/>
                </a:solidFill>
                <a:cs typeface="Arial" charset="0"/>
              </a:rPr>
              <a:t>Remaining =</a:t>
            </a:r>
          </a:p>
          <a:p>
            <a:pPr algn="ctr" fontAlgn="base">
              <a:spcBef>
                <a:spcPct val="0"/>
              </a:spcBef>
              <a:spcAft>
                <a:spcPct val="0"/>
              </a:spcAft>
            </a:pPr>
            <a:r>
              <a:rPr lang="en-US" dirty="0">
                <a:solidFill>
                  <a:srgbClr val="FFFFFF"/>
                </a:solidFill>
                <a:cs typeface="Arial" charset="0"/>
              </a:rPr>
              <a:t>20 – 11 = 9</a:t>
            </a:r>
          </a:p>
        </p:txBody>
      </p:sp>
    </p:spTree>
    <p:extLst>
      <p:ext uri="{BB962C8B-B14F-4D97-AF65-F5344CB8AC3E}">
        <p14:creationId xmlns:p14="http://schemas.microsoft.com/office/powerpoint/2010/main" val="13096711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2"/>
          <p:cNvSpPr>
            <a:spLocks noGrp="1"/>
          </p:cNvSpPr>
          <p:nvPr>
            <p:ph type="sldNum" sz="quarter" idx="10"/>
          </p:nvPr>
        </p:nvSpPr>
        <p:spPr/>
        <p:txBody>
          <a:bodyPr/>
          <a:lstStyle/>
          <a:p>
            <a:pPr>
              <a:defRPr/>
            </a:pPr>
            <a:fld id="{DB5A6892-2E2F-4F98-B34A-ECBB6590635E}" type="slidenum">
              <a:rPr lang="en-US">
                <a:solidFill>
                  <a:srgbClr val="FFFFFF"/>
                </a:solidFill>
              </a:rPr>
              <a:pPr>
                <a:defRPr/>
              </a:pPr>
              <a:t>13</a:t>
            </a:fld>
            <a:endParaRPr lang="en-US" dirty="0">
              <a:solidFill>
                <a:srgbClr val="FFFFFF"/>
              </a:solidFill>
            </a:endParaRPr>
          </a:p>
        </p:txBody>
      </p:sp>
      <p:sp>
        <p:nvSpPr>
          <p:cNvPr id="40962" name="Rectangle 2"/>
          <p:cNvSpPr>
            <a:spLocks noGrp="1" noChangeArrowheads="1"/>
          </p:cNvSpPr>
          <p:nvPr>
            <p:ph type="title"/>
          </p:nvPr>
        </p:nvSpPr>
        <p:spPr/>
        <p:txBody>
          <a:bodyPr/>
          <a:lstStyle/>
          <a:p>
            <a:pPr eaLnBrk="1" hangingPunct="1">
              <a:defRPr/>
            </a:pPr>
            <a:r>
              <a:rPr lang="en-US" dirty="0" smtClean="0"/>
              <a:t>Bald Earth Movement</a:t>
            </a:r>
          </a:p>
        </p:txBody>
      </p:sp>
      <p:sp>
        <p:nvSpPr>
          <p:cNvPr id="25604" name="AutoShape 4"/>
          <p:cNvSpPr>
            <a:spLocks noChangeArrowheads="1"/>
          </p:cNvSpPr>
          <p:nvPr/>
        </p:nvSpPr>
        <p:spPr bwMode="auto">
          <a:xfrm>
            <a:off x="563563" y="1677988"/>
            <a:ext cx="7788275" cy="2589212"/>
          </a:xfrm>
          <a:prstGeom prst="parallelogram">
            <a:avLst>
              <a:gd name="adj" fmla="val 75199"/>
            </a:avLst>
          </a:prstGeom>
          <a:gradFill rotWithShape="1">
            <a:gsLst>
              <a:gs pos="0">
                <a:srgbClr val="004700"/>
              </a:gs>
              <a:gs pos="100000">
                <a:srgbClr val="009900"/>
              </a:gs>
            </a:gsLst>
            <a:lin ang="2700000" scaled="1"/>
          </a:gra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pic>
        <p:nvPicPr>
          <p:cNvPr id="25605" name="Picture 5" descr="m1"/>
          <p:cNvPicPr>
            <a:picLocks noChangeAspect="1" noChangeArrowheads="1"/>
          </p:cNvPicPr>
          <p:nvPr/>
        </p:nvPicPr>
        <p:blipFill>
          <a:blip r:embed="rId3" cstate="print"/>
          <a:srcRect/>
          <a:stretch>
            <a:fillRect/>
          </a:stretch>
        </p:blipFill>
        <p:spPr bwMode="auto">
          <a:xfrm>
            <a:off x="6526213" y="1717675"/>
            <a:ext cx="1039812" cy="798513"/>
          </a:xfrm>
          <a:prstGeom prst="rect">
            <a:avLst/>
          </a:prstGeom>
          <a:noFill/>
          <a:ln w="9525">
            <a:noFill/>
            <a:miter lim="800000"/>
            <a:headEnd/>
            <a:tailEnd/>
          </a:ln>
        </p:spPr>
      </p:pic>
      <p:pic>
        <p:nvPicPr>
          <p:cNvPr id="40966" name="Picture 6" descr="m1aa"/>
          <p:cNvPicPr>
            <a:picLocks noChangeAspect="1" noChangeArrowheads="1"/>
          </p:cNvPicPr>
          <p:nvPr/>
        </p:nvPicPr>
        <p:blipFill>
          <a:blip r:embed="rId4" cstate="print"/>
          <a:srcRect/>
          <a:stretch>
            <a:fillRect/>
          </a:stretch>
        </p:blipFill>
        <p:spPr bwMode="auto">
          <a:xfrm>
            <a:off x="3660775" y="1681163"/>
            <a:ext cx="1111250" cy="854075"/>
          </a:xfrm>
          <a:prstGeom prst="rect">
            <a:avLst/>
          </a:prstGeom>
          <a:noFill/>
          <a:ln w="9525">
            <a:noFill/>
            <a:miter lim="800000"/>
            <a:headEnd/>
            <a:tailEnd/>
          </a:ln>
        </p:spPr>
      </p:pic>
      <p:pic>
        <p:nvPicPr>
          <p:cNvPr id="25607" name="Picture 7" descr="hmmwvy"/>
          <p:cNvPicPr>
            <a:picLocks noChangeAspect="1" noChangeArrowheads="1"/>
          </p:cNvPicPr>
          <p:nvPr/>
        </p:nvPicPr>
        <p:blipFill>
          <a:blip r:embed="rId5" cstate="print"/>
          <a:srcRect/>
          <a:stretch>
            <a:fillRect/>
          </a:stretch>
        </p:blipFill>
        <p:spPr bwMode="auto">
          <a:xfrm>
            <a:off x="2328863" y="2179638"/>
            <a:ext cx="904875" cy="555625"/>
          </a:xfrm>
          <a:prstGeom prst="rect">
            <a:avLst/>
          </a:prstGeom>
          <a:noFill/>
          <a:ln w="9525">
            <a:noFill/>
            <a:miter lim="800000"/>
            <a:headEnd/>
            <a:tailEnd/>
          </a:ln>
        </p:spPr>
      </p:pic>
      <p:pic>
        <p:nvPicPr>
          <p:cNvPr id="40968" name="Picture 8" descr="hmmwvy_a"/>
          <p:cNvPicPr>
            <a:picLocks noChangeAspect="1" noChangeArrowheads="1"/>
          </p:cNvPicPr>
          <p:nvPr/>
        </p:nvPicPr>
        <p:blipFill>
          <a:blip r:embed="rId6" cstate="print"/>
          <a:srcRect/>
          <a:stretch>
            <a:fillRect/>
          </a:stretch>
        </p:blipFill>
        <p:spPr bwMode="auto">
          <a:xfrm>
            <a:off x="1657350" y="3335338"/>
            <a:ext cx="885825" cy="542925"/>
          </a:xfrm>
          <a:prstGeom prst="rect">
            <a:avLst/>
          </a:prstGeom>
          <a:noFill/>
          <a:ln w="9525">
            <a:noFill/>
            <a:miter lim="800000"/>
            <a:headEnd/>
            <a:tailEnd/>
          </a:ln>
        </p:spPr>
      </p:pic>
      <p:sp>
        <p:nvSpPr>
          <p:cNvPr id="40969" name="Line 9"/>
          <p:cNvSpPr>
            <a:spLocks noChangeShapeType="1"/>
          </p:cNvSpPr>
          <p:nvPr/>
        </p:nvSpPr>
        <p:spPr bwMode="auto">
          <a:xfrm flipH="1" flipV="1">
            <a:off x="4830763" y="2255838"/>
            <a:ext cx="1584325" cy="14287"/>
          </a:xfrm>
          <a:prstGeom prst="line">
            <a:avLst/>
          </a:prstGeom>
          <a:noFill/>
          <a:ln w="9525">
            <a:solidFill>
              <a:schemeClr val="tx1"/>
            </a:solidFill>
            <a:prstDash val="dash"/>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40970" name="Line 10"/>
          <p:cNvSpPr>
            <a:spLocks noChangeShapeType="1"/>
          </p:cNvSpPr>
          <p:nvPr/>
        </p:nvSpPr>
        <p:spPr bwMode="auto">
          <a:xfrm flipH="1">
            <a:off x="2224088" y="2697163"/>
            <a:ext cx="381000" cy="625475"/>
          </a:xfrm>
          <a:prstGeom prst="line">
            <a:avLst/>
          </a:prstGeom>
          <a:noFill/>
          <a:ln w="9525">
            <a:solidFill>
              <a:schemeClr val="tx1"/>
            </a:solidFill>
            <a:prstDash val="dash"/>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25611" name="Text Box 11"/>
          <p:cNvSpPr txBox="1">
            <a:spLocks noChangeArrowheads="1"/>
          </p:cNvSpPr>
          <p:nvPr/>
        </p:nvSpPr>
        <p:spPr bwMode="auto">
          <a:xfrm>
            <a:off x="2101850" y="4416425"/>
            <a:ext cx="4273927"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a:solidFill>
                  <a:srgbClr val="FFFFFF"/>
                </a:solidFill>
                <a:effectLst>
                  <a:outerShdw blurRad="38100" dist="38100" dir="2700000" algn="tl">
                    <a:srgbClr val="000000">
                      <a:alpha val="43137"/>
                    </a:srgbClr>
                  </a:outerShdw>
                </a:effectLst>
                <a:cs typeface="Arial" charset="0"/>
              </a:rPr>
              <a:t>Set </a:t>
            </a:r>
            <a:r>
              <a:rPr lang="en-US" sz="2400" dirty="0" smtClean="0">
                <a:solidFill>
                  <a:srgbClr val="FFFFFF"/>
                </a:solidFill>
                <a:effectLst>
                  <a:outerShdw blurRad="38100" dist="38100" dir="2700000" algn="tl">
                    <a:srgbClr val="000000">
                      <a:alpha val="43137"/>
                    </a:srgbClr>
                  </a:outerShdw>
                </a:effectLst>
                <a:cs typeface="Arial" charset="0"/>
              </a:rPr>
              <a:t>heading</a:t>
            </a:r>
            <a:r>
              <a:rPr lang="en-US" sz="2400" dirty="0">
                <a:solidFill>
                  <a:srgbClr val="FFFFFF"/>
                </a:solidFill>
                <a:effectLst>
                  <a:outerShdw blurRad="38100" dist="38100" dir="2700000" algn="tl">
                    <a:srgbClr val="000000">
                      <a:alpha val="43137"/>
                    </a:srgbClr>
                  </a:outerShdw>
                </a:effectLst>
                <a:cs typeface="Arial" charset="0"/>
              </a:rPr>
              <a:t>, </a:t>
            </a:r>
            <a:r>
              <a:rPr lang="en-US" sz="2400" dirty="0" smtClean="0">
                <a:solidFill>
                  <a:srgbClr val="FFFFFF"/>
                </a:solidFill>
                <a:effectLst>
                  <a:outerShdw blurRad="38100" dist="38100" dir="2700000" algn="tl">
                    <a:srgbClr val="000000">
                      <a:alpha val="43137"/>
                    </a:srgbClr>
                  </a:outerShdw>
                </a:effectLst>
                <a:cs typeface="Arial" charset="0"/>
              </a:rPr>
              <a:t>speed</a:t>
            </a:r>
            <a:r>
              <a:rPr lang="en-US" sz="2400" dirty="0">
                <a:solidFill>
                  <a:srgbClr val="FFFFFF"/>
                </a:solidFill>
                <a:effectLst>
                  <a:outerShdw blurRad="38100" dist="38100" dir="2700000" algn="tl">
                    <a:srgbClr val="000000">
                      <a:alpha val="43137"/>
                    </a:srgbClr>
                  </a:outerShdw>
                </a:effectLst>
                <a:cs typeface="Arial" charset="0"/>
              </a:rPr>
              <a:t>, </a:t>
            </a:r>
            <a:r>
              <a:rPr lang="en-US" sz="2400" dirty="0" smtClean="0">
                <a:solidFill>
                  <a:srgbClr val="FFFFFF"/>
                </a:solidFill>
                <a:effectLst>
                  <a:outerShdw blurRad="38100" dist="38100" dir="2700000" algn="tl">
                    <a:srgbClr val="000000">
                      <a:alpha val="43137"/>
                    </a:srgbClr>
                  </a:outerShdw>
                </a:effectLst>
                <a:cs typeface="Arial" charset="0"/>
              </a:rPr>
              <a:t>start time</a:t>
            </a:r>
            <a:endParaRPr lang="en-US" sz="2400" dirty="0">
              <a:solidFill>
                <a:srgbClr val="FFFFFF"/>
              </a:solidFill>
              <a:effectLst>
                <a:outerShdw blurRad="38100" dist="38100" dir="2700000" algn="tl">
                  <a:srgbClr val="000000">
                    <a:alpha val="43137"/>
                  </a:srgbClr>
                </a:outerShdw>
              </a:effectLst>
              <a:cs typeface="Arial" charset="0"/>
            </a:endParaRPr>
          </a:p>
        </p:txBody>
      </p:sp>
      <p:sp>
        <p:nvSpPr>
          <p:cNvPr id="25612" name="Text Box 12"/>
          <p:cNvSpPr txBox="1">
            <a:spLocks noChangeArrowheads="1"/>
          </p:cNvSpPr>
          <p:nvPr/>
        </p:nvSpPr>
        <p:spPr bwMode="auto">
          <a:xfrm>
            <a:off x="2528888" y="4965700"/>
            <a:ext cx="3177280"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a:solidFill>
                  <a:srgbClr val="FFFFFF"/>
                </a:solidFill>
                <a:effectLst>
                  <a:outerShdw blurRad="38100" dist="38100" dir="2700000" algn="tl">
                    <a:srgbClr val="000000">
                      <a:alpha val="43137"/>
                    </a:srgbClr>
                  </a:outerShdw>
                </a:effectLst>
                <a:cs typeface="Arial" charset="0"/>
              </a:rPr>
              <a:t>Rate*Time = Distance</a:t>
            </a:r>
          </a:p>
        </p:txBody>
      </p:sp>
      <p:sp>
        <p:nvSpPr>
          <p:cNvPr id="25613" name="Text Box 13"/>
          <p:cNvSpPr txBox="1">
            <a:spLocks noChangeArrowheads="1"/>
          </p:cNvSpPr>
          <p:nvPr/>
        </p:nvSpPr>
        <p:spPr bwMode="auto">
          <a:xfrm>
            <a:off x="2178050" y="5527675"/>
            <a:ext cx="3785011" cy="461665"/>
          </a:xfrm>
          <a:prstGeom prst="rect">
            <a:avLst/>
          </a:prstGeom>
          <a:noFill/>
          <a:ln w="9525">
            <a:noFill/>
            <a:miter lim="800000"/>
            <a:headEnd/>
            <a:tailEnd/>
          </a:ln>
        </p:spPr>
        <p:txBody>
          <a:bodyPr wrap="none">
            <a:spAutoFit/>
          </a:bodyPr>
          <a:lstStyle/>
          <a:p>
            <a:pPr fontAlgn="base">
              <a:spcBef>
                <a:spcPct val="0"/>
              </a:spcBef>
              <a:spcAft>
                <a:spcPct val="0"/>
              </a:spcAft>
            </a:pPr>
            <a:r>
              <a:rPr lang="en-US" sz="2400" dirty="0">
                <a:solidFill>
                  <a:srgbClr val="FFFFFF"/>
                </a:solidFill>
                <a:effectLst>
                  <a:outerShdw blurRad="38100" dist="38100" dir="2700000" algn="tl">
                    <a:srgbClr val="000000">
                      <a:alpha val="43137"/>
                    </a:srgbClr>
                  </a:outerShdw>
                </a:effectLst>
                <a:cs typeface="Arial" charset="0"/>
              </a:rPr>
              <a:t>20 km/hr * 30 min = 10 km</a:t>
            </a:r>
          </a:p>
        </p:txBody>
      </p:sp>
    </p:spTree>
    <p:extLst>
      <p:ext uri="{BB962C8B-B14F-4D97-AF65-F5344CB8AC3E}">
        <p14:creationId xmlns:p14="http://schemas.microsoft.com/office/powerpoint/2010/main" val="38900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0"/>
                                  </p:stCondLst>
                                  <p:childTnLst>
                                    <p:set>
                                      <p:cBhvr>
                                        <p:cTn id="6" dur="1" fill="hold">
                                          <p:stCondLst>
                                            <p:cond delay="0"/>
                                          </p:stCondLst>
                                        </p:cTn>
                                        <p:tgtEl>
                                          <p:spTgt spid="40969"/>
                                        </p:tgtEl>
                                        <p:attrNameLst>
                                          <p:attrName>style.visibility</p:attrName>
                                        </p:attrNameLst>
                                      </p:cBhvr>
                                      <p:to>
                                        <p:strVal val="visible"/>
                                      </p:to>
                                    </p:set>
                                    <p:animEffect transition="in" filter="wipe(right)">
                                      <p:cBhvr>
                                        <p:cTn id="7" dur="500"/>
                                        <p:tgtEl>
                                          <p:spTgt spid="40969"/>
                                        </p:tgtEl>
                                      </p:cBhvr>
                                    </p:animEffect>
                                  </p:childTnLst>
                                </p:cTn>
                              </p:par>
                            </p:childTnLst>
                          </p:cTn>
                        </p:par>
                        <p:par>
                          <p:cTn id="8" fill="hold">
                            <p:stCondLst>
                              <p:cond delay="1500"/>
                            </p:stCondLst>
                            <p:childTnLst>
                              <p:par>
                                <p:cTn id="9" presetID="1" presetClass="entr" presetSubtype="0" fill="hold" nodeType="afterEffect">
                                  <p:stCondLst>
                                    <p:cond delay="1000"/>
                                  </p:stCondLst>
                                  <p:childTnLst>
                                    <p:set>
                                      <p:cBhvr>
                                        <p:cTn id="10" dur="1" fill="hold">
                                          <p:stCondLst>
                                            <p:cond delay="0"/>
                                          </p:stCondLst>
                                        </p:cTn>
                                        <p:tgtEl>
                                          <p:spTgt spid="40966"/>
                                        </p:tgtEl>
                                        <p:attrNameLst>
                                          <p:attrName>style.visibility</p:attrName>
                                        </p:attrNameLst>
                                      </p:cBhvr>
                                      <p:to>
                                        <p:strVal val="visible"/>
                                      </p:to>
                                    </p:set>
                                  </p:childTnLst>
                                </p:cTn>
                              </p:par>
                            </p:childTnLst>
                          </p:cTn>
                        </p:par>
                        <p:par>
                          <p:cTn id="11" fill="hold">
                            <p:stCondLst>
                              <p:cond delay="2500"/>
                            </p:stCondLst>
                            <p:childTnLst>
                              <p:par>
                                <p:cTn id="12" presetID="22" presetClass="entr" presetSubtype="1" fill="hold" grpId="0" nodeType="afterEffect">
                                  <p:stCondLst>
                                    <p:cond delay="1000"/>
                                  </p:stCondLst>
                                  <p:childTnLst>
                                    <p:set>
                                      <p:cBhvr>
                                        <p:cTn id="13" dur="1" fill="hold">
                                          <p:stCondLst>
                                            <p:cond delay="0"/>
                                          </p:stCondLst>
                                        </p:cTn>
                                        <p:tgtEl>
                                          <p:spTgt spid="40970"/>
                                        </p:tgtEl>
                                        <p:attrNameLst>
                                          <p:attrName>style.visibility</p:attrName>
                                        </p:attrNameLst>
                                      </p:cBhvr>
                                      <p:to>
                                        <p:strVal val="visible"/>
                                      </p:to>
                                    </p:set>
                                    <p:animEffect transition="in" filter="wipe(up)">
                                      <p:cBhvr>
                                        <p:cTn id="14" dur="500"/>
                                        <p:tgtEl>
                                          <p:spTgt spid="40970"/>
                                        </p:tgtEl>
                                      </p:cBhvr>
                                    </p:animEffect>
                                  </p:childTnLst>
                                </p:cTn>
                              </p:par>
                            </p:childTnLst>
                          </p:cTn>
                        </p:par>
                        <p:par>
                          <p:cTn id="15" fill="hold">
                            <p:stCondLst>
                              <p:cond delay="4000"/>
                            </p:stCondLst>
                            <p:childTnLst>
                              <p:par>
                                <p:cTn id="16" presetID="1" presetClass="entr" presetSubtype="0" fill="hold" nodeType="afterEffect">
                                  <p:stCondLst>
                                    <p:cond delay="1000"/>
                                  </p:stCondLst>
                                  <p:childTnLst>
                                    <p:set>
                                      <p:cBhvr>
                                        <p:cTn id="17" dur="1" fill="hold">
                                          <p:stCondLst>
                                            <p:cond delay="0"/>
                                          </p:stCondLst>
                                        </p:cTn>
                                        <p:tgtEl>
                                          <p:spTgt spid="409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9" grpId="0" animBg="1"/>
      <p:bldP spid="4097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a:spLocks noGrp="1"/>
          </p:cNvSpPr>
          <p:nvPr>
            <p:ph type="sldNum" sz="quarter" idx="10"/>
          </p:nvPr>
        </p:nvSpPr>
        <p:spPr/>
        <p:txBody>
          <a:bodyPr/>
          <a:lstStyle/>
          <a:p>
            <a:pPr>
              <a:defRPr/>
            </a:pPr>
            <a:fld id="{27CEF9ED-3850-4FF0-9F3B-65EBF0820B61}" type="slidenum">
              <a:rPr lang="en-US">
                <a:solidFill>
                  <a:srgbClr val="FFFFFF"/>
                </a:solidFill>
              </a:rPr>
              <a:pPr>
                <a:defRPr/>
              </a:pPr>
              <a:t>14</a:t>
            </a:fld>
            <a:endParaRPr lang="en-US" dirty="0">
              <a:solidFill>
                <a:srgbClr val="FFFFFF"/>
              </a:solidFill>
            </a:endParaRPr>
          </a:p>
        </p:txBody>
      </p:sp>
      <p:sp>
        <p:nvSpPr>
          <p:cNvPr id="41986" name="Rectangle 2"/>
          <p:cNvSpPr>
            <a:spLocks noGrp="1" noChangeArrowheads="1"/>
          </p:cNvSpPr>
          <p:nvPr>
            <p:ph type="title"/>
          </p:nvPr>
        </p:nvSpPr>
        <p:spPr/>
        <p:txBody>
          <a:bodyPr/>
          <a:lstStyle/>
          <a:p>
            <a:pPr eaLnBrk="1" hangingPunct="1">
              <a:defRPr/>
            </a:pPr>
            <a:r>
              <a:rPr lang="en-US" dirty="0" smtClean="0"/>
              <a:t>Terrain and Feature Movement</a:t>
            </a:r>
          </a:p>
        </p:txBody>
      </p:sp>
      <p:pic>
        <p:nvPicPr>
          <p:cNvPr id="26628" name="Picture 4" descr="img120"/>
          <p:cNvPicPr>
            <a:picLocks noChangeAspect="1" noChangeArrowheads="1"/>
          </p:cNvPicPr>
          <p:nvPr/>
        </p:nvPicPr>
        <p:blipFill>
          <a:blip r:embed="rId3" cstate="print"/>
          <a:srcRect/>
          <a:stretch>
            <a:fillRect/>
          </a:stretch>
        </p:blipFill>
        <p:spPr bwMode="auto">
          <a:xfrm>
            <a:off x="1293813" y="1544638"/>
            <a:ext cx="6645275" cy="2895600"/>
          </a:xfrm>
          <a:prstGeom prst="rect">
            <a:avLst/>
          </a:prstGeom>
          <a:noFill/>
          <a:ln w="9525">
            <a:noFill/>
            <a:miter lim="800000"/>
            <a:headEnd/>
            <a:tailEnd/>
          </a:ln>
        </p:spPr>
      </p:pic>
      <p:sp>
        <p:nvSpPr>
          <p:cNvPr id="26629" name="Text Box 5"/>
          <p:cNvSpPr txBox="1">
            <a:spLocks noChangeArrowheads="1"/>
          </p:cNvSpPr>
          <p:nvPr/>
        </p:nvSpPr>
        <p:spPr bwMode="auto">
          <a:xfrm>
            <a:off x="492357" y="4583113"/>
            <a:ext cx="8008475" cy="830997"/>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400" dirty="0">
                <a:solidFill>
                  <a:srgbClr val="FFFFFF"/>
                </a:solidFill>
                <a:effectLst>
                  <a:outerShdw blurRad="38100" dist="38100" dir="2700000" algn="tl">
                    <a:srgbClr val="000000">
                      <a:alpha val="43137"/>
                    </a:srgbClr>
                  </a:outerShdw>
                </a:effectLst>
                <a:cs typeface="Arial" charset="0"/>
              </a:rPr>
              <a:t>Set Objective: </a:t>
            </a:r>
            <a:r>
              <a:rPr lang="en-US" sz="2400" dirty="0" smtClean="0">
                <a:solidFill>
                  <a:srgbClr val="FFFFFF"/>
                </a:solidFill>
                <a:effectLst>
                  <a:outerShdw blurRad="38100" dist="38100" dir="2700000" algn="tl">
                    <a:srgbClr val="000000">
                      <a:alpha val="43137"/>
                    </a:srgbClr>
                  </a:outerShdw>
                </a:effectLst>
                <a:cs typeface="Arial" charset="0"/>
              </a:rPr>
              <a:t>position </a:t>
            </a:r>
            <a:r>
              <a:rPr lang="en-US" sz="2400" dirty="0">
                <a:solidFill>
                  <a:srgbClr val="FFFFFF"/>
                </a:solidFill>
                <a:effectLst>
                  <a:outerShdw blurRad="38100" dist="38100" dir="2700000" algn="tl">
                    <a:srgbClr val="000000">
                      <a:alpha val="43137"/>
                    </a:srgbClr>
                  </a:outerShdw>
                </a:effectLst>
                <a:cs typeface="Arial" charset="0"/>
              </a:rPr>
              <a:t>or </a:t>
            </a:r>
            <a:r>
              <a:rPr lang="en-US" sz="2400" dirty="0" smtClean="0">
                <a:solidFill>
                  <a:srgbClr val="FFFFFF"/>
                </a:solidFill>
                <a:effectLst>
                  <a:outerShdw blurRad="38100" dist="38100" dir="2700000" algn="tl">
                    <a:srgbClr val="000000">
                      <a:alpha val="43137"/>
                    </a:srgbClr>
                  </a:outerShdw>
                </a:effectLst>
                <a:cs typeface="Arial" charset="0"/>
              </a:rPr>
              <a:t>vector</a:t>
            </a:r>
            <a:endParaRPr lang="en-US" sz="2400" dirty="0">
              <a:solidFill>
                <a:srgbClr val="FFFFFF"/>
              </a:solidFill>
              <a:effectLst>
                <a:outerShdw blurRad="38100" dist="38100" dir="2700000" algn="tl">
                  <a:srgbClr val="000000">
                    <a:alpha val="43137"/>
                  </a:srgbClr>
                </a:outerShdw>
              </a:effectLst>
              <a:cs typeface="Arial" charset="0"/>
            </a:endParaRPr>
          </a:p>
          <a:p>
            <a:pPr algn="ctr" fontAlgn="base">
              <a:spcBef>
                <a:spcPct val="0"/>
              </a:spcBef>
              <a:spcAft>
                <a:spcPct val="0"/>
              </a:spcAft>
            </a:pPr>
            <a:r>
              <a:rPr lang="en-US" sz="2400" dirty="0">
                <a:solidFill>
                  <a:srgbClr val="FFFFFF"/>
                </a:solidFill>
                <a:effectLst>
                  <a:outerShdw blurRad="38100" dist="38100" dir="2700000" algn="tl">
                    <a:srgbClr val="000000">
                      <a:alpha val="43137"/>
                    </a:srgbClr>
                  </a:outerShdw>
                </a:effectLst>
                <a:cs typeface="Arial" charset="0"/>
              </a:rPr>
              <a:t>Terrain &amp; </a:t>
            </a:r>
            <a:r>
              <a:rPr lang="en-US" sz="2400" dirty="0" smtClean="0">
                <a:solidFill>
                  <a:srgbClr val="FFFFFF"/>
                </a:solidFill>
                <a:effectLst>
                  <a:outerShdw blurRad="38100" dist="38100" dir="2700000" algn="tl">
                    <a:srgbClr val="000000">
                      <a:alpha val="43137"/>
                    </a:srgbClr>
                  </a:outerShdw>
                </a:effectLst>
                <a:cs typeface="Arial" charset="0"/>
              </a:rPr>
              <a:t>features modify instantaneous heading </a:t>
            </a:r>
            <a:r>
              <a:rPr lang="en-US" sz="2400" dirty="0">
                <a:solidFill>
                  <a:srgbClr val="FFFFFF"/>
                </a:solidFill>
                <a:effectLst>
                  <a:outerShdw blurRad="38100" dist="38100" dir="2700000" algn="tl">
                    <a:srgbClr val="000000">
                      <a:alpha val="43137"/>
                    </a:srgbClr>
                  </a:outerShdw>
                </a:effectLst>
                <a:cs typeface="Arial" charset="0"/>
              </a:rPr>
              <a:t>&amp; </a:t>
            </a:r>
            <a:r>
              <a:rPr lang="en-US" sz="2400" dirty="0" smtClean="0">
                <a:solidFill>
                  <a:srgbClr val="FFFFFF"/>
                </a:solidFill>
                <a:effectLst>
                  <a:outerShdw blurRad="38100" dist="38100" dir="2700000" algn="tl">
                    <a:srgbClr val="000000">
                      <a:alpha val="43137"/>
                    </a:srgbClr>
                  </a:outerShdw>
                </a:effectLst>
                <a:cs typeface="Arial" charset="0"/>
              </a:rPr>
              <a:t>speed</a:t>
            </a:r>
            <a:endParaRPr lang="en-US" sz="2400" dirty="0">
              <a:solidFill>
                <a:srgbClr val="FFFFFF"/>
              </a:solidFill>
              <a:effectLst>
                <a:outerShdw blurRad="38100" dist="38100" dir="2700000" algn="tl">
                  <a:srgbClr val="000000">
                    <a:alpha val="43137"/>
                  </a:srgbClr>
                </a:outerShdw>
              </a:effectLst>
              <a:cs typeface="Arial" charset="0"/>
            </a:endParaRPr>
          </a:p>
        </p:txBody>
      </p:sp>
      <p:sp>
        <p:nvSpPr>
          <p:cNvPr id="26630" name="Text Box 6"/>
          <p:cNvSpPr txBox="1">
            <a:spLocks noChangeArrowheads="1"/>
          </p:cNvSpPr>
          <p:nvPr/>
        </p:nvSpPr>
        <p:spPr bwMode="auto">
          <a:xfrm>
            <a:off x="621426" y="5599113"/>
            <a:ext cx="7678898" cy="707886"/>
          </a:xfrm>
          <a:prstGeom prst="rect">
            <a:avLst/>
          </a:prstGeom>
          <a:noFill/>
          <a:ln w="9525">
            <a:noFill/>
            <a:miter lim="800000"/>
            <a:headEnd/>
            <a:tailEnd/>
          </a:ln>
        </p:spPr>
        <p:txBody>
          <a:bodyPr wrap="none">
            <a:spAutoFit/>
          </a:bodyPr>
          <a:lstStyle/>
          <a:p>
            <a:pPr algn="ctr" fontAlgn="base">
              <a:spcBef>
                <a:spcPct val="0"/>
              </a:spcBef>
              <a:spcAft>
                <a:spcPct val="0"/>
              </a:spcAft>
            </a:pPr>
            <a:r>
              <a:rPr lang="en-US" sz="2000" dirty="0">
                <a:solidFill>
                  <a:srgbClr val="FFFFFF"/>
                </a:solidFill>
                <a:effectLst>
                  <a:outerShdw blurRad="38100" dist="38100" dir="2700000" algn="tl">
                    <a:srgbClr val="000000">
                      <a:alpha val="43137"/>
                    </a:srgbClr>
                  </a:outerShdw>
                </a:effectLst>
                <a:cs typeface="Arial" charset="0"/>
              </a:rPr>
              <a:t>Speed = min(order_speed, </a:t>
            </a:r>
            <a:r>
              <a:rPr lang="en-US" sz="2000" dirty="0" smtClean="0">
                <a:solidFill>
                  <a:srgbClr val="FFFFFF"/>
                </a:solidFill>
                <a:effectLst>
                  <a:outerShdw blurRad="38100" dist="38100" dir="2700000" algn="tl">
                    <a:srgbClr val="000000">
                      <a:alpha val="43137"/>
                    </a:srgbClr>
                  </a:outerShdw>
                </a:effectLst>
                <a:cs typeface="Arial" charset="0"/>
              </a:rPr>
              <a:t>max_speed*trafficability*slope_factor</a:t>
            </a:r>
            <a:r>
              <a:rPr lang="en-US" sz="2000" dirty="0">
                <a:solidFill>
                  <a:srgbClr val="FFFFFF"/>
                </a:solidFill>
                <a:effectLst>
                  <a:outerShdw blurRad="38100" dist="38100" dir="2700000" algn="tl">
                    <a:srgbClr val="000000">
                      <a:alpha val="43137"/>
                    </a:srgbClr>
                  </a:outerShdw>
                </a:effectLst>
                <a:cs typeface="Arial" charset="0"/>
              </a:rPr>
              <a:t>)*</a:t>
            </a:r>
          </a:p>
          <a:p>
            <a:pPr algn="ctr" fontAlgn="base">
              <a:spcBef>
                <a:spcPct val="0"/>
              </a:spcBef>
              <a:spcAft>
                <a:spcPct val="0"/>
              </a:spcAft>
            </a:pPr>
            <a:r>
              <a:rPr lang="en-US" sz="2000" dirty="0">
                <a:solidFill>
                  <a:srgbClr val="FFFFFF"/>
                </a:solidFill>
                <a:effectLst>
                  <a:outerShdw blurRad="38100" dist="38100" dir="2700000" algn="tl">
                    <a:srgbClr val="000000">
                      <a:alpha val="43137"/>
                    </a:srgbClr>
                  </a:outerShdw>
                </a:effectLst>
                <a:cs typeface="Arial" charset="0"/>
              </a:rPr>
              <a:t>weather_factor*lighting_factor*fatigue_factor*supression_factor</a:t>
            </a:r>
          </a:p>
        </p:txBody>
      </p:sp>
    </p:spTree>
    <p:extLst>
      <p:ext uri="{BB962C8B-B14F-4D97-AF65-F5344CB8AC3E}">
        <p14:creationId xmlns:p14="http://schemas.microsoft.com/office/powerpoint/2010/main" val="35878655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357622" y="1013553"/>
            <a:ext cx="4406742" cy="2313542"/>
          </a:xfrm>
          <a:prstGeom prst="rect">
            <a:avLst/>
          </a:prstGeom>
          <a:noFill/>
          <a:ln w="28575">
            <a:solidFill>
              <a:srgbClr val="FFFF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sp>
        <p:nvSpPr>
          <p:cNvPr id="8" name="Rectangle 7"/>
          <p:cNvSpPr/>
          <p:nvPr/>
        </p:nvSpPr>
        <p:spPr>
          <a:xfrm>
            <a:off x="2445757" y="1355075"/>
            <a:ext cx="1861838" cy="1872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en-US" dirty="0">
              <a:solidFill>
                <a:srgbClr val="FFFFFF"/>
              </a:solidFill>
            </a:endParaRPr>
          </a:p>
        </p:txBody>
      </p:sp>
      <p:pic>
        <p:nvPicPr>
          <p:cNvPr id="1026" name="Picture 2"/>
          <p:cNvPicPr>
            <a:picLocks noGrp="1" noChangeAspect="1" noChangeArrowheads="1"/>
          </p:cNvPicPr>
          <p:nvPr>
            <p:ph idx="1"/>
          </p:nvPr>
        </p:nvPicPr>
        <p:blipFill>
          <a:blip r:embed="rId3" cstate="print"/>
          <a:srcRect/>
          <a:stretch>
            <a:fillRect/>
          </a:stretch>
        </p:blipFill>
        <p:spPr bwMode="auto">
          <a:xfrm>
            <a:off x="4472848" y="3810958"/>
            <a:ext cx="4472848" cy="2376386"/>
          </a:xfrm>
          <a:prstGeom prst="rect">
            <a:avLst/>
          </a:prstGeom>
          <a:noFill/>
          <a:ln w="9525">
            <a:noFill/>
            <a:miter lim="800000"/>
            <a:headEnd/>
            <a:tailEnd/>
          </a:ln>
        </p:spPr>
      </p:pic>
      <p:sp>
        <p:nvSpPr>
          <p:cNvPr id="5" name="TextBox 4"/>
          <p:cNvSpPr txBox="1"/>
          <p:nvPr/>
        </p:nvSpPr>
        <p:spPr>
          <a:xfrm>
            <a:off x="2548581" y="1441378"/>
            <a:ext cx="1648846" cy="523220"/>
          </a:xfrm>
          <a:prstGeom prst="rect">
            <a:avLst/>
          </a:prstGeom>
          <a:solidFill>
            <a:srgbClr val="0000FF"/>
          </a:solidFill>
          <a:ln>
            <a:solidFill>
              <a:schemeClr val="tx1"/>
            </a:solidFill>
          </a:ln>
        </p:spPr>
        <p:txBody>
          <a:bodyPr wrap="square" rtlCol="0">
            <a:spAutoFit/>
          </a:bodyPr>
          <a:lstStyle/>
          <a:p>
            <a:pPr algn="ctr" eaLnBrk="0" fontAlgn="base" hangingPunct="0">
              <a:spcBef>
                <a:spcPct val="0"/>
              </a:spcBef>
              <a:spcAft>
                <a:spcPct val="0"/>
              </a:spcAft>
            </a:pPr>
            <a:r>
              <a:rPr lang="en-US" sz="1400" dirty="0" smtClean="0">
                <a:solidFill>
                  <a:srgbClr val="FFFFFF"/>
                </a:solidFill>
              </a:rPr>
              <a:t>Proportional Force Calculation</a:t>
            </a:r>
          </a:p>
        </p:txBody>
      </p:sp>
      <p:sp>
        <p:nvSpPr>
          <p:cNvPr id="6" name="TextBox 5"/>
          <p:cNvSpPr txBox="1"/>
          <p:nvPr/>
        </p:nvSpPr>
        <p:spPr>
          <a:xfrm>
            <a:off x="2548581" y="2005072"/>
            <a:ext cx="1648846" cy="523220"/>
          </a:xfrm>
          <a:prstGeom prst="rect">
            <a:avLst/>
          </a:prstGeom>
          <a:solidFill>
            <a:srgbClr val="0000FF"/>
          </a:solidFill>
          <a:ln>
            <a:solidFill>
              <a:schemeClr val="tx1"/>
            </a:solidFill>
          </a:ln>
        </p:spPr>
        <p:txBody>
          <a:bodyPr wrap="square" rtlCol="0">
            <a:spAutoFit/>
          </a:bodyPr>
          <a:lstStyle/>
          <a:p>
            <a:pPr algn="ctr" eaLnBrk="0" fontAlgn="base" hangingPunct="0">
              <a:spcBef>
                <a:spcPct val="0"/>
              </a:spcBef>
              <a:spcAft>
                <a:spcPct val="0"/>
              </a:spcAft>
            </a:pPr>
            <a:r>
              <a:rPr lang="en-US" sz="1400" dirty="0" smtClean="0">
                <a:solidFill>
                  <a:srgbClr val="FFFFFF"/>
                </a:solidFill>
              </a:rPr>
              <a:t>Resistive Force Calculation</a:t>
            </a:r>
          </a:p>
        </p:txBody>
      </p:sp>
      <p:sp>
        <p:nvSpPr>
          <p:cNvPr id="7" name="TextBox 6"/>
          <p:cNvSpPr txBox="1"/>
          <p:nvPr/>
        </p:nvSpPr>
        <p:spPr>
          <a:xfrm>
            <a:off x="2548581" y="2590806"/>
            <a:ext cx="1648845" cy="523220"/>
          </a:xfrm>
          <a:prstGeom prst="rect">
            <a:avLst/>
          </a:prstGeom>
          <a:solidFill>
            <a:srgbClr val="0000FF"/>
          </a:solidFill>
          <a:ln>
            <a:solidFill>
              <a:schemeClr val="tx1"/>
            </a:solidFill>
          </a:ln>
        </p:spPr>
        <p:txBody>
          <a:bodyPr wrap="square" rtlCol="0">
            <a:spAutoFit/>
          </a:bodyPr>
          <a:lstStyle/>
          <a:p>
            <a:pPr algn="ctr" eaLnBrk="0" fontAlgn="base" hangingPunct="0">
              <a:spcBef>
                <a:spcPct val="0"/>
              </a:spcBef>
              <a:spcAft>
                <a:spcPct val="0"/>
              </a:spcAft>
            </a:pPr>
            <a:r>
              <a:rPr lang="en-US" sz="1400" dirty="0" smtClean="0">
                <a:solidFill>
                  <a:srgbClr val="FFFFFF"/>
                </a:solidFill>
              </a:rPr>
              <a:t>Braking Force Calculation</a:t>
            </a:r>
          </a:p>
        </p:txBody>
      </p:sp>
      <p:sp>
        <p:nvSpPr>
          <p:cNvPr id="10" name="TextBox 9"/>
          <p:cNvSpPr txBox="1"/>
          <p:nvPr/>
        </p:nvSpPr>
        <p:spPr>
          <a:xfrm>
            <a:off x="2502854" y="1077599"/>
            <a:ext cx="1744388" cy="276999"/>
          </a:xfrm>
          <a:prstGeom prst="rect">
            <a:avLst/>
          </a:prstGeom>
          <a:noFill/>
        </p:spPr>
        <p:txBody>
          <a:bodyPr wrap="none" rtlCol="0">
            <a:spAutoFit/>
          </a:bodyPr>
          <a:lstStyle/>
          <a:p>
            <a:pPr eaLnBrk="0" fontAlgn="base" hangingPunct="0">
              <a:spcBef>
                <a:spcPct val="0"/>
              </a:spcBef>
              <a:spcAft>
                <a:spcPct val="0"/>
              </a:spcAft>
            </a:pPr>
            <a:r>
              <a:rPr lang="en-US" sz="1200" dirty="0" smtClean="0">
                <a:solidFill>
                  <a:srgbClr val="FFFFFF"/>
                </a:solidFill>
              </a:rPr>
              <a:t>main force calculations</a:t>
            </a:r>
            <a:endParaRPr lang="en-US" sz="1200" dirty="0">
              <a:solidFill>
                <a:srgbClr val="FFFFFF"/>
              </a:solidFill>
            </a:endParaRPr>
          </a:p>
        </p:txBody>
      </p:sp>
      <p:sp>
        <p:nvSpPr>
          <p:cNvPr id="11" name="TextBox 10"/>
          <p:cNvSpPr txBox="1"/>
          <p:nvPr/>
        </p:nvSpPr>
        <p:spPr>
          <a:xfrm>
            <a:off x="5073278" y="1916936"/>
            <a:ext cx="1514809" cy="738664"/>
          </a:xfrm>
          <a:prstGeom prst="rect">
            <a:avLst/>
          </a:prstGeom>
          <a:noFill/>
          <a:ln>
            <a:solidFill>
              <a:schemeClr val="tx1"/>
            </a:solidFill>
          </a:ln>
        </p:spPr>
        <p:txBody>
          <a:bodyPr wrap="square" rtlCol="0">
            <a:spAutoFit/>
          </a:bodyPr>
          <a:lstStyle/>
          <a:p>
            <a:pPr algn="ctr" eaLnBrk="0" fontAlgn="base" hangingPunct="0">
              <a:spcBef>
                <a:spcPct val="0"/>
              </a:spcBef>
              <a:spcAft>
                <a:spcPct val="0"/>
              </a:spcAft>
            </a:pPr>
            <a:r>
              <a:rPr lang="en-US" sz="1400" dirty="0" smtClean="0">
                <a:solidFill>
                  <a:srgbClr val="FFFFFF"/>
                </a:solidFill>
              </a:rPr>
              <a:t>Dynamic Equation Calculations</a:t>
            </a:r>
          </a:p>
        </p:txBody>
      </p:sp>
      <p:sp>
        <p:nvSpPr>
          <p:cNvPr id="12" name="TextBox 11"/>
          <p:cNvSpPr txBox="1"/>
          <p:nvPr/>
        </p:nvSpPr>
        <p:spPr>
          <a:xfrm>
            <a:off x="4289245" y="1962846"/>
            <a:ext cx="782587" cy="276999"/>
          </a:xfrm>
          <a:prstGeom prst="rect">
            <a:avLst/>
          </a:prstGeom>
          <a:noFill/>
        </p:spPr>
        <p:txBody>
          <a:bodyPr wrap="none" rtlCol="0">
            <a:spAutoFit/>
          </a:bodyPr>
          <a:lstStyle/>
          <a:p>
            <a:pPr eaLnBrk="0" fontAlgn="base" hangingPunct="0">
              <a:spcBef>
                <a:spcPct val="0"/>
              </a:spcBef>
              <a:spcAft>
                <a:spcPct val="0"/>
              </a:spcAft>
            </a:pPr>
            <a:r>
              <a:rPr lang="en-US" sz="1200" dirty="0" smtClean="0">
                <a:solidFill>
                  <a:srgbClr val="FFFFFF"/>
                </a:solidFill>
              </a:rPr>
              <a:t>net force</a:t>
            </a:r>
            <a:endParaRPr lang="en-US" sz="1200" dirty="0">
              <a:solidFill>
                <a:srgbClr val="FFFFFF"/>
              </a:solidFill>
            </a:endParaRPr>
          </a:p>
        </p:txBody>
      </p:sp>
      <p:sp>
        <p:nvSpPr>
          <p:cNvPr id="13" name="TextBox 12"/>
          <p:cNvSpPr txBox="1"/>
          <p:nvPr/>
        </p:nvSpPr>
        <p:spPr>
          <a:xfrm>
            <a:off x="6793748" y="1714048"/>
            <a:ext cx="1700257" cy="523220"/>
          </a:xfrm>
          <a:prstGeom prst="rect">
            <a:avLst/>
          </a:prstGeom>
          <a:noFill/>
        </p:spPr>
        <p:txBody>
          <a:bodyPr wrap="square" rtlCol="0">
            <a:spAutoFit/>
          </a:bodyPr>
          <a:lstStyle/>
          <a:p>
            <a:pPr eaLnBrk="0" fontAlgn="base" hangingPunct="0">
              <a:spcBef>
                <a:spcPct val="0"/>
              </a:spcBef>
              <a:spcAft>
                <a:spcPct val="0"/>
              </a:spcAft>
            </a:pPr>
            <a:r>
              <a:rPr lang="en-US" sz="1400" dirty="0" smtClean="0">
                <a:solidFill>
                  <a:srgbClr val="FFFFFF"/>
                </a:solidFill>
              </a:rPr>
              <a:t>new vehicle state (pos, vel, acc)</a:t>
            </a:r>
            <a:endParaRPr lang="en-US" sz="1400" dirty="0">
              <a:solidFill>
                <a:srgbClr val="FFFFFF"/>
              </a:solidFill>
            </a:endParaRPr>
          </a:p>
        </p:txBody>
      </p:sp>
      <p:sp>
        <p:nvSpPr>
          <p:cNvPr id="14" name="TextBox 13"/>
          <p:cNvSpPr txBox="1"/>
          <p:nvPr/>
        </p:nvSpPr>
        <p:spPr>
          <a:xfrm>
            <a:off x="473724" y="1538693"/>
            <a:ext cx="2061080" cy="738664"/>
          </a:xfrm>
          <a:prstGeom prst="rect">
            <a:avLst/>
          </a:prstGeom>
          <a:noFill/>
        </p:spPr>
        <p:txBody>
          <a:bodyPr wrap="square" rtlCol="0">
            <a:spAutoFit/>
          </a:bodyPr>
          <a:lstStyle/>
          <a:p>
            <a:pPr eaLnBrk="0" fontAlgn="base" hangingPunct="0">
              <a:spcBef>
                <a:spcPct val="0"/>
              </a:spcBef>
              <a:spcAft>
                <a:spcPct val="0"/>
              </a:spcAft>
            </a:pPr>
            <a:r>
              <a:rPr lang="en-US" sz="1400" dirty="0" smtClean="0">
                <a:solidFill>
                  <a:srgbClr val="FFFFFF"/>
                </a:solidFill>
              </a:rPr>
              <a:t>Vehicle type, terrain type, slope, controls, current platform state</a:t>
            </a:r>
            <a:endParaRPr lang="en-US" sz="1400" dirty="0">
              <a:solidFill>
                <a:srgbClr val="FFFFFF"/>
              </a:solidFill>
            </a:endParaRPr>
          </a:p>
        </p:txBody>
      </p:sp>
      <p:sp>
        <p:nvSpPr>
          <p:cNvPr id="25" name="Rectangle 2"/>
          <p:cNvSpPr>
            <a:spLocks noGrp="1" noChangeArrowheads="1"/>
          </p:cNvSpPr>
          <p:nvPr>
            <p:ph type="title"/>
          </p:nvPr>
        </p:nvSpPr>
        <p:spPr>
          <a:xfrm>
            <a:off x="457200" y="0"/>
            <a:ext cx="8229600" cy="1046602"/>
          </a:xfrm>
        </p:spPr>
        <p:txBody>
          <a:bodyPr/>
          <a:lstStyle/>
          <a:p>
            <a:pPr eaLnBrk="1" hangingPunct="1">
              <a:defRPr/>
            </a:pPr>
            <a:r>
              <a:rPr lang="en-US" dirty="0" smtClean="0"/>
              <a:t>Physics-based Movement</a:t>
            </a:r>
          </a:p>
        </p:txBody>
      </p:sp>
      <p:cxnSp>
        <p:nvCxnSpPr>
          <p:cNvPr id="30" name="Straight Arrow Connector 29"/>
          <p:cNvCxnSpPr>
            <a:stCxn id="11" idx="3"/>
          </p:cNvCxnSpPr>
          <p:nvPr/>
        </p:nvCxnSpPr>
        <p:spPr bwMode="auto">
          <a:xfrm>
            <a:off x="6588087" y="2286268"/>
            <a:ext cx="1707614" cy="5240"/>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cxnSp>
        <p:nvCxnSpPr>
          <p:cNvPr id="35" name="Straight Arrow Connector 34"/>
          <p:cNvCxnSpPr>
            <a:stCxn id="8" idx="3"/>
            <a:endCxn id="11" idx="1"/>
          </p:cNvCxnSpPr>
          <p:nvPr/>
        </p:nvCxnSpPr>
        <p:spPr bwMode="auto">
          <a:xfrm flipV="1">
            <a:off x="4307595" y="2286268"/>
            <a:ext cx="765683" cy="5241"/>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sp>
        <p:nvSpPr>
          <p:cNvPr id="38" name="TextBox 37"/>
          <p:cNvSpPr txBox="1"/>
          <p:nvPr/>
        </p:nvSpPr>
        <p:spPr>
          <a:xfrm>
            <a:off x="143219" y="3569467"/>
            <a:ext cx="4263528" cy="2862322"/>
          </a:xfrm>
          <a:prstGeom prst="rect">
            <a:avLst/>
          </a:prstGeom>
          <a:noFill/>
        </p:spPr>
        <p:txBody>
          <a:bodyPr wrap="square" rtlCol="0">
            <a:spAutoFit/>
          </a:bodyPr>
          <a:lstStyle/>
          <a:p>
            <a:pPr marL="231775" indent="-231775" eaLnBrk="0" fontAlgn="base" hangingPunct="0">
              <a:spcBef>
                <a:spcPct val="0"/>
              </a:spcBef>
              <a:spcAft>
                <a:spcPct val="0"/>
              </a:spcAft>
              <a:buFont typeface="Arial" pitchFamily="34" charset="0"/>
              <a:buChar char="•"/>
            </a:pPr>
            <a:r>
              <a:rPr lang="en-US" sz="2000" dirty="0" smtClean="0">
                <a:solidFill>
                  <a:srgbClr val="FFFFFF"/>
                </a:solidFill>
                <a:effectLst>
                  <a:outerShdw blurRad="38100" dist="38100" dir="2700000" algn="tl">
                    <a:srgbClr val="000000">
                      <a:alpha val="43137"/>
                    </a:srgbClr>
                  </a:outerShdw>
                </a:effectLst>
              </a:rPr>
              <a:t>The CCTT ground vehicle mobility model is based on a general first-principle dynamics model.</a:t>
            </a:r>
          </a:p>
          <a:p>
            <a:pPr marL="231775" indent="-231775" eaLnBrk="0" fontAlgn="base" hangingPunct="0">
              <a:spcBef>
                <a:spcPct val="0"/>
              </a:spcBef>
              <a:spcAft>
                <a:spcPct val="0"/>
              </a:spcAft>
              <a:buFont typeface="Arial" pitchFamily="34" charset="0"/>
              <a:buChar char="•"/>
            </a:pPr>
            <a:r>
              <a:rPr lang="en-US" sz="2000" dirty="0" smtClean="0">
                <a:solidFill>
                  <a:srgbClr val="FFFFFF"/>
                </a:solidFill>
                <a:effectLst>
                  <a:outerShdw blurRad="38100" dist="38100" dir="2700000" algn="tl">
                    <a:srgbClr val="000000">
                      <a:alpha val="43137"/>
                    </a:srgbClr>
                  </a:outerShdw>
                </a:effectLst>
              </a:rPr>
              <a:t>The model integrates explicit driver inputs (e.g., throttle, brake) with vehicle class-specific velocity, resistance force, and deceleration pre-computed curves.</a:t>
            </a:r>
            <a:endParaRPr lang="en-US" sz="2000" dirty="0">
              <a:solidFill>
                <a:srgbClr val="FFFFFF"/>
              </a:solidFill>
              <a:effectLst>
                <a:outerShdw blurRad="38100" dist="38100" dir="2700000" algn="tl">
                  <a:srgbClr val="000000">
                    <a:alpha val="43137"/>
                  </a:srgbClr>
                </a:outerShdw>
              </a:effectLst>
            </a:endParaRPr>
          </a:p>
        </p:txBody>
      </p:sp>
      <p:sp>
        <p:nvSpPr>
          <p:cNvPr id="44" name="TextBox 43"/>
          <p:cNvSpPr txBox="1"/>
          <p:nvPr/>
        </p:nvSpPr>
        <p:spPr>
          <a:xfrm>
            <a:off x="4241494" y="1200841"/>
            <a:ext cx="2555920" cy="584775"/>
          </a:xfrm>
          <a:prstGeom prst="rect">
            <a:avLst/>
          </a:prstGeom>
          <a:noFill/>
        </p:spPr>
        <p:txBody>
          <a:bodyPr wrap="square" rtlCol="0">
            <a:spAutoFit/>
          </a:bodyPr>
          <a:lstStyle/>
          <a:p>
            <a:pPr algn="ctr" eaLnBrk="0" fontAlgn="base" hangingPunct="0">
              <a:spcBef>
                <a:spcPct val="0"/>
              </a:spcBef>
              <a:spcAft>
                <a:spcPct val="0"/>
              </a:spcAft>
            </a:pPr>
            <a:r>
              <a:rPr lang="en-US" sz="1600" dirty="0" smtClean="0">
                <a:solidFill>
                  <a:srgbClr val="FFFF00"/>
                </a:solidFill>
              </a:rPr>
              <a:t>Simple View of a Dynamic Movement Model</a:t>
            </a:r>
            <a:endParaRPr lang="en-US" sz="1600" dirty="0">
              <a:solidFill>
                <a:srgbClr val="FFFF00"/>
              </a:solidFill>
            </a:endParaRPr>
          </a:p>
        </p:txBody>
      </p:sp>
      <p:cxnSp>
        <p:nvCxnSpPr>
          <p:cNvPr id="49" name="Straight Arrow Connector 48"/>
          <p:cNvCxnSpPr>
            <a:endCxn id="6" idx="1"/>
          </p:cNvCxnSpPr>
          <p:nvPr/>
        </p:nvCxnSpPr>
        <p:spPr bwMode="auto">
          <a:xfrm flipV="1">
            <a:off x="605928" y="2266682"/>
            <a:ext cx="1942653" cy="2793"/>
          </a:xfrm>
          <a:prstGeom prst="straightConnector1">
            <a:avLst/>
          </a:prstGeom>
          <a:solidFill>
            <a:schemeClr val="accent1"/>
          </a:solidFill>
          <a:ln w="19050" cap="flat" cmpd="sng" algn="ctr">
            <a:solidFill>
              <a:schemeClr val="tx1"/>
            </a:solidFill>
            <a:prstDash val="solid"/>
            <a:round/>
            <a:headEnd type="none" w="med" len="med"/>
            <a:tailEnd type="triangle" w="med" len="med"/>
          </a:ln>
          <a:effectLst/>
        </p:spPr>
      </p:cxnSp>
      <p:sp>
        <p:nvSpPr>
          <p:cNvPr id="59" name="Rectangle 58"/>
          <p:cNvSpPr/>
          <p:nvPr/>
        </p:nvSpPr>
        <p:spPr>
          <a:xfrm>
            <a:off x="4894859" y="3453652"/>
            <a:ext cx="3789179" cy="338554"/>
          </a:xfrm>
          <a:prstGeom prst="rect">
            <a:avLst/>
          </a:prstGeom>
        </p:spPr>
        <p:txBody>
          <a:bodyPr wrap="none">
            <a:spAutoFit/>
          </a:bodyPr>
          <a:lstStyle/>
          <a:p>
            <a:pPr eaLnBrk="0" fontAlgn="base" hangingPunct="0">
              <a:spcBef>
                <a:spcPct val="0"/>
              </a:spcBef>
              <a:spcAft>
                <a:spcPct val="0"/>
              </a:spcAft>
            </a:pPr>
            <a:r>
              <a:rPr lang="en-US" sz="1600" dirty="0" smtClean="0">
                <a:solidFill>
                  <a:srgbClr val="FFFF00"/>
                </a:solidFill>
              </a:rPr>
              <a:t>CCTT Vehicle Dynamics Block Diagram</a:t>
            </a:r>
            <a:endParaRPr lang="en-US" sz="1600" dirty="0">
              <a:solidFill>
                <a:srgbClr val="FFFF00"/>
              </a:solidFill>
            </a:endParaRPr>
          </a:p>
        </p:txBody>
      </p:sp>
      <p:sp>
        <p:nvSpPr>
          <p:cNvPr id="71" name="Slide Number Placeholder 3"/>
          <p:cNvSpPr>
            <a:spLocks noGrp="1"/>
          </p:cNvSpPr>
          <p:nvPr>
            <p:ph type="sldNum" sz="quarter" idx="10"/>
          </p:nvPr>
        </p:nvSpPr>
        <p:spPr>
          <a:xfrm>
            <a:off x="6781800" y="6400800"/>
            <a:ext cx="2133600" cy="457200"/>
          </a:xfrm>
        </p:spPr>
        <p:txBody>
          <a:bodyPr/>
          <a:lstStyle/>
          <a:p>
            <a:pPr>
              <a:defRPr/>
            </a:pPr>
            <a:fld id="{B5A5F83B-122A-49C9-894F-383035535897}" type="slidenum">
              <a:rPr lang="en-US">
                <a:solidFill>
                  <a:srgbClr val="FFFFFF"/>
                </a:solidFill>
              </a:rPr>
              <a:pPr>
                <a:defRPr/>
              </a:pPr>
              <a:t>15</a:t>
            </a:fld>
            <a:endParaRPr lang="en-US" dirty="0">
              <a:solidFill>
                <a:srgbClr val="FFFFFF"/>
              </a:solidFill>
            </a:endParaRPr>
          </a:p>
        </p:txBody>
      </p:sp>
      <p:sp>
        <p:nvSpPr>
          <p:cNvPr id="21" name="Rectangle 20"/>
          <p:cNvSpPr/>
          <p:nvPr/>
        </p:nvSpPr>
        <p:spPr>
          <a:xfrm rot="19630628">
            <a:off x="4987471" y="4465630"/>
            <a:ext cx="3531737" cy="923330"/>
          </a:xfrm>
          <a:prstGeom prst="rect">
            <a:avLst/>
          </a:prstGeom>
          <a:noFill/>
        </p:spPr>
        <p:txBody>
          <a:bodyPr wrap="none" lIns="91440" tIns="45720" rIns="91440" bIns="45720">
            <a:spAutoFit/>
          </a:bodyPr>
          <a:lstStyle/>
          <a:p>
            <a:pPr algn="ctr" eaLnBrk="0" fontAlgn="base" hangingPunct="0">
              <a:spcBef>
                <a:spcPct val="0"/>
              </a:spcBef>
              <a:spcAft>
                <a:spcPct val="0"/>
              </a:spcAft>
            </a:pPr>
            <a:r>
              <a:rPr lang="en-US" sz="5400" b="1" cap="all" dirty="0" smtClean="0">
                <a:ln w="9000" cmpd="sng">
                  <a:solidFill>
                    <a:srgbClr val="DADADA">
                      <a:shade val="50000"/>
                      <a:satMod val="120000"/>
                    </a:srgbClr>
                  </a:solidFill>
                  <a:prstDash val="solid"/>
                </a:ln>
                <a:gradFill>
                  <a:gsLst>
                    <a:gs pos="0">
                      <a:srgbClr val="DADADA">
                        <a:shade val="20000"/>
                        <a:satMod val="245000"/>
                        <a:alpha val="20000"/>
                      </a:srgbClr>
                    </a:gs>
                    <a:gs pos="43000">
                      <a:srgbClr val="DADADA">
                        <a:satMod val="255000"/>
                      </a:srgbClr>
                    </a:gs>
                    <a:gs pos="48000">
                      <a:srgbClr val="DADADA">
                        <a:shade val="85000"/>
                        <a:satMod val="255000"/>
                      </a:srgbClr>
                    </a:gs>
                    <a:gs pos="100000">
                      <a:srgbClr val="DADADA">
                        <a:shade val="20000"/>
                        <a:satMod val="245000"/>
                      </a:srgbClr>
                    </a:gs>
                  </a:gsLst>
                  <a:lin ang="5400000"/>
                </a:gradFill>
                <a:effectLst>
                  <a:reflection blurRad="12700" stA="28000" endPos="45000" dist="1000" dir="5400000" sy="-100000" algn="bl" rotWithShape="0"/>
                </a:effectLst>
              </a:rPr>
              <a:t>Example</a:t>
            </a:r>
            <a:endParaRPr lang="en-US" sz="5400" b="1" cap="all" dirty="0">
              <a:ln w="9000" cmpd="sng">
                <a:solidFill>
                  <a:srgbClr val="DADADA">
                    <a:shade val="50000"/>
                    <a:satMod val="120000"/>
                  </a:srgbClr>
                </a:solidFill>
                <a:prstDash val="solid"/>
              </a:ln>
              <a:gradFill>
                <a:gsLst>
                  <a:gs pos="0">
                    <a:srgbClr val="DADADA">
                      <a:shade val="20000"/>
                      <a:satMod val="245000"/>
                      <a:alpha val="20000"/>
                    </a:srgbClr>
                  </a:gs>
                  <a:gs pos="43000">
                    <a:srgbClr val="DADADA">
                      <a:satMod val="255000"/>
                    </a:srgbClr>
                  </a:gs>
                  <a:gs pos="48000">
                    <a:srgbClr val="DADADA">
                      <a:shade val="85000"/>
                      <a:satMod val="255000"/>
                    </a:srgbClr>
                  </a:gs>
                  <a:gs pos="100000">
                    <a:srgbClr val="DADADA">
                      <a:shade val="20000"/>
                      <a:satMod val="245000"/>
                    </a:srgbClr>
                  </a:gs>
                </a:gsLst>
                <a:lin ang="5400000"/>
              </a:gradFill>
              <a:effectLst>
                <a:reflection blurRad="12700" stA="28000" endPos="45000" dist="1000" dir="5400000" sy="-100000" algn="bl" rotWithShape="0"/>
              </a:effectLst>
            </a:endParaRPr>
          </a:p>
        </p:txBody>
      </p:sp>
    </p:spTree>
    <p:extLst>
      <p:ext uri="{BB962C8B-B14F-4D97-AF65-F5344CB8AC3E}">
        <p14:creationId xmlns:p14="http://schemas.microsoft.com/office/powerpoint/2010/main" val="35247431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B5A5F83B-122A-49C9-894F-383035535897}" type="slidenum">
              <a:rPr lang="en-US">
                <a:solidFill>
                  <a:srgbClr val="FFFFFF"/>
                </a:solidFill>
              </a:rPr>
              <a:pPr>
                <a:defRPr/>
              </a:pPr>
              <a:t>16</a:t>
            </a:fld>
            <a:endParaRPr lang="en-US" dirty="0">
              <a:solidFill>
                <a:srgbClr val="FFFFFF"/>
              </a:solidFill>
            </a:endParaRPr>
          </a:p>
        </p:txBody>
      </p:sp>
      <p:sp>
        <p:nvSpPr>
          <p:cNvPr id="44034" name="Rectangle 2"/>
          <p:cNvSpPr>
            <a:spLocks noGrp="1" noChangeArrowheads="1"/>
          </p:cNvSpPr>
          <p:nvPr>
            <p:ph type="title"/>
          </p:nvPr>
        </p:nvSpPr>
        <p:spPr/>
        <p:txBody>
          <a:bodyPr/>
          <a:lstStyle/>
          <a:p>
            <a:pPr eaLnBrk="1" hangingPunct="1">
              <a:defRPr/>
            </a:pPr>
            <a:r>
              <a:rPr lang="en-US" dirty="0" smtClean="0"/>
              <a:t>Automatic Route Planning</a:t>
            </a:r>
          </a:p>
        </p:txBody>
      </p:sp>
      <p:sp>
        <p:nvSpPr>
          <p:cNvPr id="44035" name="Rectangle 3"/>
          <p:cNvSpPr>
            <a:spLocks noGrp="1" noChangeArrowheads="1"/>
          </p:cNvSpPr>
          <p:nvPr>
            <p:ph type="body" idx="1"/>
          </p:nvPr>
        </p:nvSpPr>
        <p:spPr/>
        <p:txBody>
          <a:bodyPr/>
          <a:lstStyle/>
          <a:p>
            <a:pPr eaLnBrk="1" hangingPunct="1">
              <a:defRPr/>
            </a:pPr>
            <a:r>
              <a:rPr lang="en-US" sz="2400" dirty="0" smtClean="0"/>
              <a:t>CONCEPT: provide an algorithm by which units can automatically find their own routes.</a:t>
            </a:r>
          </a:p>
          <a:p>
            <a:pPr lvl="1" eaLnBrk="1" hangingPunct="1">
              <a:lnSpc>
                <a:spcPct val="85000"/>
              </a:lnSpc>
              <a:defRPr/>
            </a:pPr>
            <a:r>
              <a:rPr lang="en-US" sz="2000" dirty="0" smtClean="0"/>
              <a:t>allows the analyst to focus on higher issues such as the overall scheme of maneuver </a:t>
            </a:r>
          </a:p>
          <a:p>
            <a:pPr lvl="1" eaLnBrk="1" hangingPunct="1">
              <a:lnSpc>
                <a:spcPct val="85000"/>
              </a:lnSpc>
              <a:defRPr/>
            </a:pPr>
            <a:r>
              <a:rPr lang="en-US" sz="2000" dirty="0" smtClean="0"/>
              <a:t>reduces the intrusion of the analyst into C2</a:t>
            </a:r>
          </a:p>
          <a:p>
            <a:pPr lvl="1" eaLnBrk="1" hangingPunct="1">
              <a:lnSpc>
                <a:spcPct val="85000"/>
              </a:lnSpc>
              <a:defRPr/>
            </a:pPr>
            <a:r>
              <a:rPr lang="en-US" sz="2000" dirty="0" smtClean="0"/>
              <a:t>units can still be given explicit routes if desired, or closely grouped intermediate objectives</a:t>
            </a:r>
          </a:p>
          <a:p>
            <a:pPr eaLnBrk="1" hangingPunct="1">
              <a:lnSpc>
                <a:spcPct val="85000"/>
              </a:lnSpc>
              <a:defRPr/>
            </a:pPr>
            <a:r>
              <a:rPr lang="en-US" sz="2400" dirty="0" smtClean="0"/>
              <a:t>ALGORITHMS: based on graph theory</a:t>
            </a:r>
          </a:p>
          <a:p>
            <a:pPr lvl="1" eaLnBrk="1" hangingPunct="1">
              <a:lnSpc>
                <a:spcPct val="85000"/>
              </a:lnSpc>
              <a:defRPr/>
            </a:pPr>
            <a:r>
              <a:rPr lang="en-US" sz="2000" dirty="0" smtClean="0"/>
              <a:t>could be a satisfying algorithm (not guaranteed to find an optimal route)</a:t>
            </a:r>
          </a:p>
          <a:p>
            <a:pPr lvl="1" eaLnBrk="1" hangingPunct="1">
              <a:lnSpc>
                <a:spcPct val="85000"/>
              </a:lnSpc>
              <a:defRPr/>
            </a:pPr>
            <a:r>
              <a:rPr lang="en-US" sz="2000" dirty="0" smtClean="0"/>
              <a:t>might be an optimal algorithm</a:t>
            </a:r>
          </a:p>
          <a:p>
            <a:pPr lvl="1" eaLnBrk="1" hangingPunct="1">
              <a:lnSpc>
                <a:spcPct val="85000"/>
              </a:lnSpc>
              <a:defRPr/>
            </a:pPr>
            <a:r>
              <a:rPr lang="en-US" sz="2000" dirty="0" smtClean="0"/>
              <a:t>“optimal" may mean fastest, or shortest, or safest, etc.</a:t>
            </a:r>
          </a:p>
          <a:p>
            <a:pPr eaLnBrk="1" hangingPunct="1">
              <a:lnSpc>
                <a:spcPct val="85000"/>
              </a:lnSpc>
              <a:defRPr/>
            </a:pPr>
            <a:r>
              <a:rPr lang="en-US" sz="2400" dirty="0" smtClean="0"/>
              <a:t>EXAMPLES</a:t>
            </a:r>
          </a:p>
          <a:p>
            <a:pPr lvl="1" eaLnBrk="1" hangingPunct="1">
              <a:lnSpc>
                <a:spcPct val="85000"/>
              </a:lnSpc>
              <a:defRPr/>
            </a:pPr>
            <a:r>
              <a:rPr lang="en-US" sz="2000" dirty="0" smtClean="0"/>
              <a:t>Johnson’s algorithm, Dijkstra's algorithm, hill climbing</a:t>
            </a:r>
          </a:p>
          <a:p>
            <a:pPr eaLnBrk="1" hangingPunct="1">
              <a:defRPr/>
            </a:pPr>
            <a:endParaRPr lang="en-US" sz="2400" dirty="0" smtClean="0"/>
          </a:p>
        </p:txBody>
      </p:sp>
    </p:spTree>
    <p:extLst>
      <p:ext uri="{BB962C8B-B14F-4D97-AF65-F5344CB8AC3E}">
        <p14:creationId xmlns:p14="http://schemas.microsoft.com/office/powerpoint/2010/main" val="250623184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0"/>
          </p:nvPr>
        </p:nvSpPr>
        <p:spPr/>
        <p:txBody>
          <a:bodyPr/>
          <a:lstStyle/>
          <a:p>
            <a:pPr>
              <a:defRPr/>
            </a:pPr>
            <a:fld id="{C9F325A1-93E7-48B9-A7B1-3EEE666289C9}" type="slidenum">
              <a:rPr lang="en-US">
                <a:solidFill>
                  <a:srgbClr val="FFFFFF"/>
                </a:solidFill>
              </a:rPr>
              <a:pPr>
                <a:defRPr/>
              </a:pPr>
              <a:t>17</a:t>
            </a:fld>
            <a:endParaRPr lang="en-US" dirty="0">
              <a:solidFill>
                <a:srgbClr val="FFFFFF"/>
              </a:solidFill>
            </a:endParaRPr>
          </a:p>
        </p:txBody>
      </p:sp>
      <p:pic>
        <p:nvPicPr>
          <p:cNvPr id="29702" name="Picture 5" descr="hkaa_detail"/>
          <p:cNvPicPr>
            <a:picLocks noChangeAspect="1" noChangeArrowheads="1"/>
          </p:cNvPicPr>
          <p:nvPr/>
        </p:nvPicPr>
        <p:blipFill>
          <a:blip r:embed="rId3" cstate="print"/>
          <a:srcRect/>
          <a:stretch>
            <a:fillRect/>
          </a:stretch>
        </p:blipFill>
        <p:spPr bwMode="auto">
          <a:xfrm>
            <a:off x="198438" y="762000"/>
            <a:ext cx="8750300" cy="5803900"/>
          </a:xfrm>
          <a:prstGeom prst="rect">
            <a:avLst/>
          </a:prstGeom>
          <a:noFill/>
          <a:ln w="9525">
            <a:noFill/>
            <a:miter lim="800000"/>
            <a:headEnd/>
            <a:tailEnd/>
          </a:ln>
        </p:spPr>
      </p:pic>
      <p:pic>
        <p:nvPicPr>
          <p:cNvPr id="29703" name="Picture 6" descr="m1"/>
          <p:cNvPicPr>
            <a:picLocks noChangeAspect="1" noChangeArrowheads="1"/>
          </p:cNvPicPr>
          <p:nvPr/>
        </p:nvPicPr>
        <p:blipFill>
          <a:blip r:embed="rId4" cstate="print"/>
          <a:srcRect/>
          <a:stretch>
            <a:fillRect/>
          </a:stretch>
        </p:blipFill>
        <p:spPr bwMode="auto">
          <a:xfrm flipH="1">
            <a:off x="846100" y="3627774"/>
            <a:ext cx="650710" cy="515902"/>
          </a:xfrm>
          <a:prstGeom prst="rect">
            <a:avLst/>
          </a:prstGeom>
          <a:noFill/>
          <a:ln w="9525">
            <a:noFill/>
            <a:miter lim="800000"/>
            <a:headEnd/>
            <a:tailEnd/>
          </a:ln>
        </p:spPr>
      </p:pic>
      <p:sp>
        <p:nvSpPr>
          <p:cNvPr id="29704" name="Freeform 7"/>
          <p:cNvSpPr>
            <a:spLocks/>
          </p:cNvSpPr>
          <p:nvPr/>
        </p:nvSpPr>
        <p:spPr bwMode="auto">
          <a:xfrm>
            <a:off x="1245365" y="2973459"/>
            <a:ext cx="6814932" cy="1439178"/>
          </a:xfrm>
          <a:custGeom>
            <a:avLst/>
            <a:gdLst>
              <a:gd name="T0" fmla="*/ 0 w 4472"/>
              <a:gd name="T1" fmla="*/ 711 h 915"/>
              <a:gd name="T2" fmla="*/ 705 w 4472"/>
              <a:gd name="T3" fmla="*/ 888 h 915"/>
              <a:gd name="T4" fmla="*/ 1341 w 4472"/>
              <a:gd name="T5" fmla="*/ 915 h 915"/>
              <a:gd name="T6" fmla="*/ 1904 w 4472"/>
              <a:gd name="T7" fmla="*/ 840 h 915"/>
              <a:gd name="T8" fmla="*/ 2480 w 4472"/>
              <a:gd name="T9" fmla="*/ 772 h 915"/>
              <a:gd name="T10" fmla="*/ 2582 w 4472"/>
              <a:gd name="T11" fmla="*/ 691 h 915"/>
              <a:gd name="T12" fmla="*/ 2629 w 4472"/>
              <a:gd name="T13" fmla="*/ 535 h 915"/>
              <a:gd name="T14" fmla="*/ 2704 w 4472"/>
              <a:gd name="T15" fmla="*/ 352 h 915"/>
              <a:gd name="T16" fmla="*/ 2887 w 4472"/>
              <a:gd name="T17" fmla="*/ 312 h 915"/>
              <a:gd name="T18" fmla="*/ 3246 w 4472"/>
              <a:gd name="T19" fmla="*/ 312 h 915"/>
              <a:gd name="T20" fmla="*/ 3544 w 4472"/>
              <a:gd name="T21" fmla="*/ 271 h 915"/>
              <a:gd name="T22" fmla="*/ 4181 w 4472"/>
              <a:gd name="T23" fmla="*/ 271 h 915"/>
              <a:gd name="T24" fmla="*/ 4425 w 4472"/>
              <a:gd name="T25" fmla="*/ 101 h 915"/>
              <a:gd name="T26" fmla="*/ 4472 w 4472"/>
              <a:gd name="T27" fmla="*/ 0 h 91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472"/>
              <a:gd name="T43" fmla="*/ 0 h 915"/>
              <a:gd name="T44" fmla="*/ 4472 w 4472"/>
              <a:gd name="T45" fmla="*/ 915 h 91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472" h="915">
                <a:moveTo>
                  <a:pt x="0" y="711"/>
                </a:moveTo>
                <a:lnTo>
                  <a:pt x="705" y="888"/>
                </a:lnTo>
                <a:lnTo>
                  <a:pt x="1341" y="915"/>
                </a:lnTo>
                <a:lnTo>
                  <a:pt x="1904" y="840"/>
                </a:lnTo>
                <a:lnTo>
                  <a:pt x="2480" y="772"/>
                </a:lnTo>
                <a:lnTo>
                  <a:pt x="2582" y="691"/>
                </a:lnTo>
                <a:lnTo>
                  <a:pt x="2629" y="535"/>
                </a:lnTo>
                <a:lnTo>
                  <a:pt x="2704" y="352"/>
                </a:lnTo>
                <a:lnTo>
                  <a:pt x="2887" y="312"/>
                </a:lnTo>
                <a:lnTo>
                  <a:pt x="3246" y="312"/>
                </a:lnTo>
                <a:lnTo>
                  <a:pt x="3544" y="271"/>
                </a:lnTo>
                <a:lnTo>
                  <a:pt x="4181" y="271"/>
                </a:lnTo>
                <a:lnTo>
                  <a:pt x="4425" y="101"/>
                </a:lnTo>
                <a:lnTo>
                  <a:pt x="4472" y="0"/>
                </a:lnTo>
              </a:path>
            </a:pathLst>
          </a:custGeom>
          <a:noFill/>
          <a:ln w="38100" cmpd="sng">
            <a:solidFill>
              <a:srgbClr val="990000"/>
            </a:solidFill>
            <a:round/>
            <a:headEnd type="none" w="med" len="me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9" name="Oval 8"/>
          <p:cNvSpPr/>
          <p:nvPr/>
        </p:nvSpPr>
        <p:spPr bwMode="auto">
          <a:xfrm>
            <a:off x="694063" y="3580482"/>
            <a:ext cx="903383" cy="771181"/>
          </a:xfrm>
          <a:prstGeom prst="ellipse">
            <a:avLst/>
          </a:prstGeom>
          <a:no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smtClean="0">
              <a:solidFill>
                <a:srgbClr val="FFFFFF"/>
              </a:solidFill>
            </a:endParaRPr>
          </a:p>
        </p:txBody>
      </p:sp>
      <p:sp>
        <p:nvSpPr>
          <p:cNvPr id="2" name="Title 1"/>
          <p:cNvSpPr>
            <a:spLocks noGrp="1"/>
          </p:cNvSpPr>
          <p:nvPr>
            <p:ph type="title"/>
          </p:nvPr>
        </p:nvSpPr>
        <p:spPr/>
        <p:txBody>
          <a:bodyPr/>
          <a:lstStyle/>
          <a:p>
            <a:endParaRPr lang="vi-VN"/>
          </a:p>
        </p:txBody>
      </p:sp>
    </p:spTree>
    <p:extLst>
      <p:ext uri="{BB962C8B-B14F-4D97-AF65-F5344CB8AC3E}">
        <p14:creationId xmlns:p14="http://schemas.microsoft.com/office/powerpoint/2010/main" val="262100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par>
                          <p:cTn id="11" fill="hold">
                            <p:stCondLst>
                              <p:cond delay="1000"/>
                            </p:stCondLst>
                            <p:childTnLst>
                              <p:par>
                                <p:cTn id="12" presetID="22" presetClass="entr" presetSubtype="4" fill="hold" grpId="0" nodeType="afterEffect">
                                  <p:stCondLst>
                                    <p:cond delay="1000"/>
                                  </p:stCondLst>
                                  <p:childTnLst>
                                    <p:set>
                                      <p:cBhvr>
                                        <p:cTn id="13" dur="1" fill="hold">
                                          <p:stCondLst>
                                            <p:cond delay="0"/>
                                          </p:stCondLst>
                                        </p:cTn>
                                        <p:tgtEl>
                                          <p:spTgt spid="29704"/>
                                        </p:tgtEl>
                                        <p:attrNameLst>
                                          <p:attrName>style.visibility</p:attrName>
                                        </p:attrNameLst>
                                      </p:cBhvr>
                                      <p:to>
                                        <p:strVal val="visible"/>
                                      </p:to>
                                    </p:set>
                                    <p:animEffect transition="in" filter="wipe(down)">
                                      <p:cBhvr>
                                        <p:cTn id="14" dur="500"/>
                                        <p:tgtEl>
                                          <p:spTgt spid="297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lide Number Placeholder 3"/>
          <p:cNvSpPr>
            <a:spLocks noGrp="1"/>
          </p:cNvSpPr>
          <p:nvPr>
            <p:ph type="sldNum" sz="quarter" idx="10"/>
          </p:nvPr>
        </p:nvSpPr>
        <p:spPr/>
        <p:txBody>
          <a:bodyPr/>
          <a:lstStyle/>
          <a:p>
            <a:pPr>
              <a:defRPr/>
            </a:pPr>
            <a:fld id="{0D771F7F-F28C-452D-B259-0D19C678FC93}" type="slidenum">
              <a:rPr lang="en-US">
                <a:solidFill>
                  <a:srgbClr val="FFFFFF"/>
                </a:solidFill>
              </a:rPr>
              <a:pPr>
                <a:defRPr/>
              </a:pPr>
              <a:t>18</a:t>
            </a:fld>
            <a:endParaRPr lang="en-US" dirty="0">
              <a:solidFill>
                <a:srgbClr val="FFFFFF"/>
              </a:solidFill>
            </a:endParaRPr>
          </a:p>
        </p:txBody>
      </p:sp>
      <p:sp>
        <p:nvSpPr>
          <p:cNvPr id="47106" name="Rectangle 2"/>
          <p:cNvSpPr>
            <a:spLocks noGrp="1" noChangeArrowheads="1"/>
          </p:cNvSpPr>
          <p:nvPr>
            <p:ph type="title"/>
          </p:nvPr>
        </p:nvSpPr>
        <p:spPr/>
        <p:txBody>
          <a:bodyPr/>
          <a:lstStyle/>
          <a:p>
            <a:pPr eaLnBrk="1" hangingPunct="1">
              <a:defRPr/>
            </a:pPr>
            <a:r>
              <a:rPr lang="en-US" dirty="0" smtClean="0"/>
              <a:t>Grid Registration</a:t>
            </a:r>
          </a:p>
        </p:txBody>
      </p:sp>
      <p:sp>
        <p:nvSpPr>
          <p:cNvPr id="47108" name="Rectangle 4"/>
          <p:cNvSpPr>
            <a:spLocks noGrp="1" noChangeArrowheads="1"/>
          </p:cNvSpPr>
          <p:nvPr>
            <p:ph type="body" idx="1"/>
          </p:nvPr>
        </p:nvSpPr>
        <p:spPr>
          <a:xfrm>
            <a:off x="457200" y="4224338"/>
            <a:ext cx="8378328" cy="1244600"/>
          </a:xfrm>
        </p:spPr>
        <p:txBody>
          <a:bodyPr/>
          <a:lstStyle/>
          <a:p>
            <a:pPr eaLnBrk="1" hangingPunct="1">
              <a:defRPr/>
            </a:pPr>
            <a:r>
              <a:rPr lang="en-US" sz="2400" dirty="0" smtClean="0"/>
              <a:t>Grid 14 → V71, V109, V1212, V10101</a:t>
            </a:r>
          </a:p>
          <a:p>
            <a:pPr eaLnBrk="1" hangingPunct="1">
              <a:defRPr/>
            </a:pPr>
            <a:r>
              <a:rPr lang="en-US" sz="2400" dirty="0" smtClean="0"/>
              <a:t>Vehicles registered into geographic grid during movement</a:t>
            </a:r>
          </a:p>
          <a:p>
            <a:pPr eaLnBrk="1" hangingPunct="1">
              <a:defRPr/>
            </a:pPr>
            <a:r>
              <a:rPr lang="en-US" sz="2400" dirty="0" smtClean="0"/>
              <a:t>Improve LOS, sensor, and interaction performance</a:t>
            </a:r>
          </a:p>
        </p:txBody>
      </p:sp>
      <p:grpSp>
        <p:nvGrpSpPr>
          <p:cNvPr id="30725" name="Group 5"/>
          <p:cNvGrpSpPr>
            <a:grpSpLocks/>
          </p:cNvGrpSpPr>
          <p:nvPr/>
        </p:nvGrpSpPr>
        <p:grpSpPr bwMode="auto">
          <a:xfrm>
            <a:off x="685800" y="1752600"/>
            <a:ext cx="7788275" cy="2243138"/>
            <a:chOff x="448" y="1124"/>
            <a:chExt cx="4906" cy="1413"/>
          </a:xfrm>
        </p:grpSpPr>
        <p:sp>
          <p:nvSpPr>
            <p:cNvPr id="30726" name="AutoShape 6"/>
            <p:cNvSpPr>
              <a:spLocks noChangeArrowheads="1"/>
            </p:cNvSpPr>
            <p:nvPr/>
          </p:nvSpPr>
          <p:spPr bwMode="auto">
            <a:xfrm>
              <a:off x="448" y="1430"/>
              <a:ext cx="4906" cy="1077"/>
            </a:xfrm>
            <a:prstGeom prst="parallelogram">
              <a:avLst>
                <a:gd name="adj" fmla="val 113881"/>
              </a:avLst>
            </a:prstGeom>
            <a:solidFill>
              <a:srgbClr val="009900"/>
            </a:solidFill>
            <a:ln w="9525">
              <a:solidFill>
                <a:schemeClr val="tx1"/>
              </a:solidFill>
              <a:miter lim="800000"/>
              <a:headEnd/>
              <a:tailEnd/>
            </a:ln>
          </p:spPr>
          <p:txBody>
            <a:bodyPr wrap="none" anchor="ctr"/>
            <a:lstStyle/>
            <a:p>
              <a:pPr algn="ctr" fontAlgn="base">
                <a:spcBef>
                  <a:spcPct val="0"/>
                </a:spcBef>
                <a:spcAft>
                  <a:spcPct val="0"/>
                </a:spcAft>
              </a:pPr>
              <a:endParaRPr lang="en-US" dirty="0">
                <a:solidFill>
                  <a:srgbClr val="FFFFFF"/>
                </a:solidFill>
                <a:cs typeface="Arial" charset="0"/>
              </a:endParaRPr>
            </a:p>
          </p:txBody>
        </p:sp>
        <p:sp>
          <p:nvSpPr>
            <p:cNvPr id="30727" name="Line 7"/>
            <p:cNvSpPr>
              <a:spLocks noChangeShapeType="1"/>
            </p:cNvSpPr>
            <p:nvPr/>
          </p:nvSpPr>
          <p:spPr bwMode="auto">
            <a:xfrm flipV="1">
              <a:off x="979" y="1437"/>
              <a:ext cx="1213" cy="1064"/>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30728" name="Line 8"/>
            <p:cNvSpPr>
              <a:spLocks noChangeShapeType="1"/>
            </p:cNvSpPr>
            <p:nvPr/>
          </p:nvSpPr>
          <p:spPr bwMode="auto">
            <a:xfrm flipV="1">
              <a:off x="1502" y="1435"/>
              <a:ext cx="1213" cy="1064"/>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30729" name="Line 9"/>
            <p:cNvSpPr>
              <a:spLocks noChangeShapeType="1"/>
            </p:cNvSpPr>
            <p:nvPr/>
          </p:nvSpPr>
          <p:spPr bwMode="auto">
            <a:xfrm flipV="1">
              <a:off x="2013" y="1435"/>
              <a:ext cx="1213" cy="1064"/>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30730" name="Line 10"/>
            <p:cNvSpPr>
              <a:spLocks noChangeShapeType="1"/>
            </p:cNvSpPr>
            <p:nvPr/>
          </p:nvSpPr>
          <p:spPr bwMode="auto">
            <a:xfrm flipV="1">
              <a:off x="2536" y="1433"/>
              <a:ext cx="1213" cy="1064"/>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30731" name="Line 11"/>
            <p:cNvSpPr>
              <a:spLocks noChangeShapeType="1"/>
            </p:cNvSpPr>
            <p:nvPr/>
          </p:nvSpPr>
          <p:spPr bwMode="auto">
            <a:xfrm flipV="1">
              <a:off x="3068" y="1433"/>
              <a:ext cx="1213" cy="1064"/>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30732" name="Line 12"/>
            <p:cNvSpPr>
              <a:spLocks noChangeShapeType="1"/>
            </p:cNvSpPr>
            <p:nvPr/>
          </p:nvSpPr>
          <p:spPr bwMode="auto">
            <a:xfrm flipV="1">
              <a:off x="3591" y="1431"/>
              <a:ext cx="1213" cy="1064"/>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30733" name="Line 13"/>
            <p:cNvSpPr>
              <a:spLocks noChangeShapeType="1"/>
            </p:cNvSpPr>
            <p:nvPr/>
          </p:nvSpPr>
          <p:spPr bwMode="auto">
            <a:xfrm>
              <a:off x="792" y="2203"/>
              <a:ext cx="3687" cy="0"/>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30734" name="Line 14"/>
            <p:cNvSpPr>
              <a:spLocks noChangeShapeType="1"/>
            </p:cNvSpPr>
            <p:nvPr/>
          </p:nvSpPr>
          <p:spPr bwMode="auto">
            <a:xfrm>
              <a:off x="1112" y="1921"/>
              <a:ext cx="3687" cy="0"/>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30735" name="Line 15"/>
            <p:cNvSpPr>
              <a:spLocks noChangeShapeType="1"/>
            </p:cNvSpPr>
            <p:nvPr/>
          </p:nvSpPr>
          <p:spPr bwMode="auto">
            <a:xfrm>
              <a:off x="1418" y="1653"/>
              <a:ext cx="3687" cy="0"/>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30736" name="Text Box 16"/>
            <p:cNvSpPr txBox="1">
              <a:spLocks noChangeArrowheads="1"/>
            </p:cNvSpPr>
            <p:nvPr/>
          </p:nvSpPr>
          <p:spPr bwMode="auto">
            <a:xfrm>
              <a:off x="1480" y="1496"/>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11</a:t>
              </a:r>
            </a:p>
          </p:txBody>
        </p:sp>
        <p:sp>
          <p:nvSpPr>
            <p:cNvPr id="30737" name="Text Box 17"/>
            <p:cNvSpPr txBox="1">
              <a:spLocks noChangeArrowheads="1"/>
            </p:cNvSpPr>
            <p:nvPr/>
          </p:nvSpPr>
          <p:spPr bwMode="auto">
            <a:xfrm>
              <a:off x="2024" y="1503"/>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12</a:t>
              </a:r>
            </a:p>
          </p:txBody>
        </p:sp>
        <p:sp>
          <p:nvSpPr>
            <p:cNvPr id="30738" name="Text Box 18"/>
            <p:cNvSpPr txBox="1">
              <a:spLocks noChangeArrowheads="1"/>
            </p:cNvSpPr>
            <p:nvPr/>
          </p:nvSpPr>
          <p:spPr bwMode="auto">
            <a:xfrm>
              <a:off x="2544" y="1505"/>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13</a:t>
              </a:r>
            </a:p>
          </p:txBody>
        </p:sp>
        <p:sp>
          <p:nvSpPr>
            <p:cNvPr id="30739" name="Text Box 19"/>
            <p:cNvSpPr txBox="1">
              <a:spLocks noChangeArrowheads="1"/>
            </p:cNvSpPr>
            <p:nvPr/>
          </p:nvSpPr>
          <p:spPr bwMode="auto">
            <a:xfrm>
              <a:off x="3060" y="1504"/>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14</a:t>
              </a:r>
            </a:p>
          </p:txBody>
        </p:sp>
        <p:sp>
          <p:nvSpPr>
            <p:cNvPr id="30740" name="Text Box 20"/>
            <p:cNvSpPr txBox="1">
              <a:spLocks noChangeArrowheads="1"/>
            </p:cNvSpPr>
            <p:nvPr/>
          </p:nvSpPr>
          <p:spPr bwMode="auto">
            <a:xfrm>
              <a:off x="3588" y="1497"/>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15</a:t>
              </a:r>
            </a:p>
          </p:txBody>
        </p:sp>
        <p:sp>
          <p:nvSpPr>
            <p:cNvPr id="30741" name="Text Box 21"/>
            <p:cNvSpPr txBox="1">
              <a:spLocks noChangeArrowheads="1"/>
            </p:cNvSpPr>
            <p:nvPr/>
          </p:nvSpPr>
          <p:spPr bwMode="auto">
            <a:xfrm>
              <a:off x="4118" y="1497"/>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16</a:t>
              </a:r>
            </a:p>
          </p:txBody>
        </p:sp>
        <p:sp>
          <p:nvSpPr>
            <p:cNvPr id="30742" name="Text Box 22"/>
            <p:cNvSpPr txBox="1">
              <a:spLocks noChangeArrowheads="1"/>
            </p:cNvSpPr>
            <p:nvPr/>
          </p:nvSpPr>
          <p:spPr bwMode="auto">
            <a:xfrm>
              <a:off x="4659" y="1497"/>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17</a:t>
              </a:r>
            </a:p>
          </p:txBody>
        </p:sp>
        <p:sp>
          <p:nvSpPr>
            <p:cNvPr id="30743" name="Text Box 23"/>
            <p:cNvSpPr txBox="1">
              <a:spLocks noChangeArrowheads="1"/>
            </p:cNvSpPr>
            <p:nvPr/>
          </p:nvSpPr>
          <p:spPr bwMode="auto">
            <a:xfrm>
              <a:off x="1188" y="1770"/>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21</a:t>
              </a:r>
            </a:p>
          </p:txBody>
        </p:sp>
        <p:sp>
          <p:nvSpPr>
            <p:cNvPr id="30744" name="Text Box 24"/>
            <p:cNvSpPr txBox="1">
              <a:spLocks noChangeArrowheads="1"/>
            </p:cNvSpPr>
            <p:nvPr/>
          </p:nvSpPr>
          <p:spPr bwMode="auto">
            <a:xfrm>
              <a:off x="1732" y="1777"/>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22</a:t>
              </a:r>
            </a:p>
          </p:txBody>
        </p:sp>
        <p:sp>
          <p:nvSpPr>
            <p:cNvPr id="30745" name="Text Box 25"/>
            <p:cNvSpPr txBox="1">
              <a:spLocks noChangeArrowheads="1"/>
            </p:cNvSpPr>
            <p:nvPr/>
          </p:nvSpPr>
          <p:spPr bwMode="auto">
            <a:xfrm>
              <a:off x="2252" y="1779"/>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23</a:t>
              </a:r>
            </a:p>
          </p:txBody>
        </p:sp>
        <p:sp>
          <p:nvSpPr>
            <p:cNvPr id="30746" name="Text Box 26"/>
            <p:cNvSpPr txBox="1">
              <a:spLocks noChangeArrowheads="1"/>
            </p:cNvSpPr>
            <p:nvPr/>
          </p:nvSpPr>
          <p:spPr bwMode="auto">
            <a:xfrm>
              <a:off x="2768" y="1778"/>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24</a:t>
              </a:r>
            </a:p>
          </p:txBody>
        </p:sp>
        <p:sp>
          <p:nvSpPr>
            <p:cNvPr id="30747" name="Text Box 27"/>
            <p:cNvSpPr txBox="1">
              <a:spLocks noChangeArrowheads="1"/>
            </p:cNvSpPr>
            <p:nvPr/>
          </p:nvSpPr>
          <p:spPr bwMode="auto">
            <a:xfrm>
              <a:off x="3296" y="1771"/>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25</a:t>
              </a:r>
            </a:p>
          </p:txBody>
        </p:sp>
        <p:sp>
          <p:nvSpPr>
            <p:cNvPr id="30748" name="Text Box 28"/>
            <p:cNvSpPr txBox="1">
              <a:spLocks noChangeArrowheads="1"/>
            </p:cNvSpPr>
            <p:nvPr/>
          </p:nvSpPr>
          <p:spPr bwMode="auto">
            <a:xfrm>
              <a:off x="3826" y="1771"/>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26</a:t>
              </a:r>
            </a:p>
          </p:txBody>
        </p:sp>
        <p:sp>
          <p:nvSpPr>
            <p:cNvPr id="30749" name="Text Box 29"/>
            <p:cNvSpPr txBox="1">
              <a:spLocks noChangeArrowheads="1"/>
            </p:cNvSpPr>
            <p:nvPr/>
          </p:nvSpPr>
          <p:spPr bwMode="auto">
            <a:xfrm>
              <a:off x="4367" y="1771"/>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27</a:t>
              </a:r>
            </a:p>
          </p:txBody>
        </p:sp>
        <p:sp>
          <p:nvSpPr>
            <p:cNvPr id="30750" name="Text Box 30"/>
            <p:cNvSpPr txBox="1">
              <a:spLocks noChangeArrowheads="1"/>
            </p:cNvSpPr>
            <p:nvPr/>
          </p:nvSpPr>
          <p:spPr bwMode="auto">
            <a:xfrm>
              <a:off x="869" y="2054"/>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31</a:t>
              </a:r>
            </a:p>
          </p:txBody>
        </p:sp>
        <p:sp>
          <p:nvSpPr>
            <p:cNvPr id="30751" name="Text Box 31"/>
            <p:cNvSpPr txBox="1">
              <a:spLocks noChangeArrowheads="1"/>
            </p:cNvSpPr>
            <p:nvPr/>
          </p:nvSpPr>
          <p:spPr bwMode="auto">
            <a:xfrm>
              <a:off x="1413" y="2061"/>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32</a:t>
              </a:r>
            </a:p>
          </p:txBody>
        </p:sp>
        <p:sp>
          <p:nvSpPr>
            <p:cNvPr id="30752" name="Text Box 32"/>
            <p:cNvSpPr txBox="1">
              <a:spLocks noChangeArrowheads="1"/>
            </p:cNvSpPr>
            <p:nvPr/>
          </p:nvSpPr>
          <p:spPr bwMode="auto">
            <a:xfrm>
              <a:off x="1933" y="2063"/>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33</a:t>
              </a:r>
            </a:p>
          </p:txBody>
        </p:sp>
        <p:sp>
          <p:nvSpPr>
            <p:cNvPr id="30753" name="Text Box 33"/>
            <p:cNvSpPr txBox="1">
              <a:spLocks noChangeArrowheads="1"/>
            </p:cNvSpPr>
            <p:nvPr/>
          </p:nvSpPr>
          <p:spPr bwMode="auto">
            <a:xfrm>
              <a:off x="2449" y="2062"/>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34</a:t>
              </a:r>
            </a:p>
          </p:txBody>
        </p:sp>
        <p:sp>
          <p:nvSpPr>
            <p:cNvPr id="30754" name="Text Box 34"/>
            <p:cNvSpPr txBox="1">
              <a:spLocks noChangeArrowheads="1"/>
            </p:cNvSpPr>
            <p:nvPr/>
          </p:nvSpPr>
          <p:spPr bwMode="auto">
            <a:xfrm>
              <a:off x="2977" y="2055"/>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35</a:t>
              </a:r>
            </a:p>
          </p:txBody>
        </p:sp>
        <p:sp>
          <p:nvSpPr>
            <p:cNvPr id="30755" name="Text Box 35"/>
            <p:cNvSpPr txBox="1">
              <a:spLocks noChangeArrowheads="1"/>
            </p:cNvSpPr>
            <p:nvPr/>
          </p:nvSpPr>
          <p:spPr bwMode="auto">
            <a:xfrm>
              <a:off x="3507" y="2055"/>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36</a:t>
              </a:r>
            </a:p>
          </p:txBody>
        </p:sp>
        <p:sp>
          <p:nvSpPr>
            <p:cNvPr id="30756" name="Text Box 36"/>
            <p:cNvSpPr txBox="1">
              <a:spLocks noChangeArrowheads="1"/>
            </p:cNvSpPr>
            <p:nvPr/>
          </p:nvSpPr>
          <p:spPr bwMode="auto">
            <a:xfrm>
              <a:off x="4048" y="2055"/>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37</a:t>
              </a:r>
            </a:p>
          </p:txBody>
        </p:sp>
        <p:sp>
          <p:nvSpPr>
            <p:cNvPr id="30757" name="Text Box 37"/>
            <p:cNvSpPr txBox="1">
              <a:spLocks noChangeArrowheads="1"/>
            </p:cNvSpPr>
            <p:nvPr/>
          </p:nvSpPr>
          <p:spPr bwMode="auto">
            <a:xfrm>
              <a:off x="519" y="2355"/>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41</a:t>
              </a:r>
            </a:p>
          </p:txBody>
        </p:sp>
        <p:sp>
          <p:nvSpPr>
            <p:cNvPr id="30758" name="Text Box 38"/>
            <p:cNvSpPr txBox="1">
              <a:spLocks noChangeArrowheads="1"/>
            </p:cNvSpPr>
            <p:nvPr/>
          </p:nvSpPr>
          <p:spPr bwMode="auto">
            <a:xfrm>
              <a:off x="1063" y="2362"/>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42</a:t>
              </a:r>
            </a:p>
          </p:txBody>
        </p:sp>
        <p:sp>
          <p:nvSpPr>
            <p:cNvPr id="30759" name="Text Box 39"/>
            <p:cNvSpPr txBox="1">
              <a:spLocks noChangeArrowheads="1"/>
            </p:cNvSpPr>
            <p:nvPr/>
          </p:nvSpPr>
          <p:spPr bwMode="auto">
            <a:xfrm>
              <a:off x="1583" y="2364"/>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43</a:t>
              </a:r>
            </a:p>
          </p:txBody>
        </p:sp>
        <p:sp>
          <p:nvSpPr>
            <p:cNvPr id="30760" name="Text Box 40"/>
            <p:cNvSpPr txBox="1">
              <a:spLocks noChangeArrowheads="1"/>
            </p:cNvSpPr>
            <p:nvPr/>
          </p:nvSpPr>
          <p:spPr bwMode="auto">
            <a:xfrm>
              <a:off x="2099" y="2363"/>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44</a:t>
              </a:r>
            </a:p>
          </p:txBody>
        </p:sp>
        <p:sp>
          <p:nvSpPr>
            <p:cNvPr id="30761" name="Text Box 41"/>
            <p:cNvSpPr txBox="1">
              <a:spLocks noChangeArrowheads="1"/>
            </p:cNvSpPr>
            <p:nvPr/>
          </p:nvSpPr>
          <p:spPr bwMode="auto">
            <a:xfrm>
              <a:off x="3157" y="2356"/>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46</a:t>
              </a:r>
            </a:p>
          </p:txBody>
        </p:sp>
        <p:sp>
          <p:nvSpPr>
            <p:cNvPr id="30762" name="Text Box 42"/>
            <p:cNvSpPr txBox="1">
              <a:spLocks noChangeArrowheads="1"/>
            </p:cNvSpPr>
            <p:nvPr/>
          </p:nvSpPr>
          <p:spPr bwMode="auto">
            <a:xfrm>
              <a:off x="3698" y="2356"/>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47</a:t>
              </a:r>
            </a:p>
          </p:txBody>
        </p:sp>
        <p:pic>
          <p:nvPicPr>
            <p:cNvPr id="30763" name="Picture 43" descr="hmmet"/>
            <p:cNvPicPr>
              <a:picLocks noChangeAspect="1" noChangeArrowheads="1"/>
            </p:cNvPicPr>
            <p:nvPr/>
          </p:nvPicPr>
          <p:blipFill>
            <a:blip r:embed="rId3" cstate="print">
              <a:lum bright="10000" contrast="30000"/>
            </a:blip>
            <a:srcRect/>
            <a:stretch>
              <a:fillRect/>
            </a:stretch>
          </p:blipFill>
          <p:spPr bwMode="auto">
            <a:xfrm>
              <a:off x="2242" y="2244"/>
              <a:ext cx="419" cy="183"/>
            </a:xfrm>
            <a:prstGeom prst="rect">
              <a:avLst/>
            </a:prstGeom>
            <a:noFill/>
            <a:ln w="9525">
              <a:noFill/>
              <a:miter lim="800000"/>
              <a:headEnd/>
              <a:tailEnd/>
            </a:ln>
          </p:spPr>
        </p:pic>
        <p:pic>
          <p:nvPicPr>
            <p:cNvPr id="30764" name="Picture 44" descr="mlrs"/>
            <p:cNvPicPr>
              <a:picLocks noChangeAspect="1" noChangeArrowheads="1"/>
            </p:cNvPicPr>
            <p:nvPr/>
          </p:nvPicPr>
          <p:blipFill>
            <a:blip r:embed="rId4" cstate="print">
              <a:lum bright="5000" contrast="50000"/>
            </a:blip>
            <a:srcRect/>
            <a:stretch>
              <a:fillRect/>
            </a:stretch>
          </p:blipFill>
          <p:spPr bwMode="auto">
            <a:xfrm>
              <a:off x="3208" y="1381"/>
              <a:ext cx="294" cy="238"/>
            </a:xfrm>
            <a:prstGeom prst="rect">
              <a:avLst/>
            </a:prstGeom>
            <a:noFill/>
            <a:ln w="9525">
              <a:noFill/>
              <a:miter lim="800000"/>
              <a:headEnd/>
              <a:tailEnd/>
            </a:ln>
          </p:spPr>
        </p:pic>
        <p:pic>
          <p:nvPicPr>
            <p:cNvPr id="30765" name="Picture 45" descr="m1"/>
            <p:cNvPicPr>
              <a:picLocks noChangeAspect="1" noChangeArrowheads="1"/>
            </p:cNvPicPr>
            <p:nvPr/>
          </p:nvPicPr>
          <p:blipFill>
            <a:blip r:embed="rId5" cstate="print">
              <a:lum bright="5000" contrast="50000"/>
            </a:blip>
            <a:srcRect/>
            <a:stretch>
              <a:fillRect/>
            </a:stretch>
          </p:blipFill>
          <p:spPr bwMode="auto">
            <a:xfrm>
              <a:off x="1548" y="1879"/>
              <a:ext cx="409" cy="313"/>
            </a:xfrm>
            <a:prstGeom prst="rect">
              <a:avLst/>
            </a:prstGeom>
            <a:noFill/>
            <a:ln w="9525">
              <a:noFill/>
              <a:miter lim="800000"/>
              <a:headEnd/>
              <a:tailEnd/>
            </a:ln>
          </p:spPr>
        </p:pic>
        <p:pic>
          <p:nvPicPr>
            <p:cNvPr id="30766" name="Picture 46" descr="m1"/>
            <p:cNvPicPr>
              <a:picLocks noChangeAspect="1" noChangeArrowheads="1"/>
            </p:cNvPicPr>
            <p:nvPr/>
          </p:nvPicPr>
          <p:blipFill>
            <a:blip r:embed="rId6" cstate="print">
              <a:lum bright="5000" contrast="50000"/>
            </a:blip>
            <a:srcRect/>
            <a:stretch>
              <a:fillRect/>
            </a:stretch>
          </p:blipFill>
          <p:spPr bwMode="auto">
            <a:xfrm>
              <a:off x="3627" y="1784"/>
              <a:ext cx="382" cy="292"/>
            </a:xfrm>
            <a:prstGeom prst="rect">
              <a:avLst/>
            </a:prstGeom>
            <a:noFill/>
            <a:ln w="9525">
              <a:noFill/>
              <a:miter lim="800000"/>
              <a:headEnd/>
              <a:tailEnd/>
            </a:ln>
          </p:spPr>
        </p:pic>
        <p:pic>
          <p:nvPicPr>
            <p:cNvPr id="30767" name="Picture 47" descr="m1"/>
            <p:cNvPicPr>
              <a:picLocks noChangeAspect="1" noChangeArrowheads="1"/>
            </p:cNvPicPr>
            <p:nvPr/>
          </p:nvPicPr>
          <p:blipFill>
            <a:blip r:embed="rId7" cstate="print">
              <a:lum bright="5000" contrast="50000"/>
            </a:blip>
            <a:srcRect/>
            <a:stretch>
              <a:fillRect/>
            </a:stretch>
          </p:blipFill>
          <p:spPr bwMode="auto">
            <a:xfrm>
              <a:off x="1351" y="1599"/>
              <a:ext cx="369" cy="282"/>
            </a:xfrm>
            <a:prstGeom prst="rect">
              <a:avLst/>
            </a:prstGeom>
            <a:noFill/>
            <a:ln w="9525">
              <a:noFill/>
              <a:miter lim="800000"/>
              <a:headEnd/>
              <a:tailEnd/>
            </a:ln>
          </p:spPr>
        </p:pic>
        <p:pic>
          <p:nvPicPr>
            <p:cNvPr id="30768" name="Picture 48" descr="mlrs"/>
            <p:cNvPicPr>
              <a:picLocks noChangeAspect="1" noChangeArrowheads="1"/>
            </p:cNvPicPr>
            <p:nvPr/>
          </p:nvPicPr>
          <p:blipFill>
            <a:blip r:embed="rId4" cstate="print">
              <a:lum bright="5000" contrast="50000"/>
            </a:blip>
            <a:srcRect/>
            <a:stretch>
              <a:fillRect/>
            </a:stretch>
          </p:blipFill>
          <p:spPr bwMode="auto">
            <a:xfrm>
              <a:off x="3209" y="1124"/>
              <a:ext cx="294" cy="238"/>
            </a:xfrm>
            <a:prstGeom prst="rect">
              <a:avLst/>
            </a:prstGeom>
            <a:noFill/>
            <a:ln w="9525">
              <a:noFill/>
              <a:miter lim="800000"/>
              <a:headEnd/>
              <a:tailEnd/>
            </a:ln>
          </p:spPr>
        </p:pic>
        <p:sp>
          <p:nvSpPr>
            <p:cNvPr id="30769" name="Oval 49"/>
            <p:cNvSpPr>
              <a:spLocks noChangeArrowheads="1"/>
            </p:cNvSpPr>
            <p:nvPr/>
          </p:nvSpPr>
          <p:spPr bwMode="auto">
            <a:xfrm>
              <a:off x="1891" y="1647"/>
              <a:ext cx="1213" cy="555"/>
            </a:xfrm>
            <a:prstGeom prst="ellipse">
              <a:avLst/>
            </a:prstGeom>
            <a:solidFill>
              <a:srgbClr val="F2FAA4">
                <a:alpha val="50195"/>
              </a:srgbClr>
            </a:solid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pic>
          <p:nvPicPr>
            <p:cNvPr id="30770" name="Picture 50" descr="m1"/>
            <p:cNvPicPr>
              <a:picLocks noChangeAspect="1" noChangeArrowheads="1"/>
            </p:cNvPicPr>
            <p:nvPr/>
          </p:nvPicPr>
          <p:blipFill>
            <a:blip r:embed="rId7" cstate="print">
              <a:lum bright="5000" contrast="50000"/>
            </a:blip>
            <a:srcRect/>
            <a:stretch>
              <a:fillRect/>
            </a:stretch>
          </p:blipFill>
          <p:spPr bwMode="auto">
            <a:xfrm>
              <a:off x="2379" y="1611"/>
              <a:ext cx="369" cy="282"/>
            </a:xfrm>
            <a:prstGeom prst="rect">
              <a:avLst/>
            </a:prstGeom>
            <a:noFill/>
            <a:ln w="9525">
              <a:noFill/>
              <a:miter lim="800000"/>
              <a:headEnd/>
              <a:tailEnd/>
            </a:ln>
          </p:spPr>
        </p:pic>
        <p:sp>
          <p:nvSpPr>
            <p:cNvPr id="30771" name="Text Box 51"/>
            <p:cNvSpPr txBox="1">
              <a:spLocks noChangeArrowheads="1"/>
            </p:cNvSpPr>
            <p:nvPr/>
          </p:nvSpPr>
          <p:spPr bwMode="auto">
            <a:xfrm>
              <a:off x="2627" y="2356"/>
              <a:ext cx="222" cy="173"/>
            </a:xfrm>
            <a:prstGeom prst="rect">
              <a:avLst/>
            </a:prstGeom>
            <a:noFill/>
            <a:ln w="9525">
              <a:noFill/>
              <a:miter lim="800000"/>
              <a:headEnd/>
              <a:tailEnd/>
            </a:ln>
          </p:spPr>
          <p:txBody>
            <a:bodyPr wrap="none">
              <a:spAutoFit/>
            </a:bodyPr>
            <a:lstStyle/>
            <a:p>
              <a:pPr fontAlgn="base">
                <a:spcBef>
                  <a:spcPct val="0"/>
                </a:spcBef>
                <a:spcAft>
                  <a:spcPct val="0"/>
                </a:spcAft>
              </a:pPr>
              <a:r>
                <a:rPr lang="en-US" sz="1200" dirty="0">
                  <a:solidFill>
                    <a:srgbClr val="FFFFFF"/>
                  </a:solidFill>
                  <a:cs typeface="Arial" charset="0"/>
                </a:rPr>
                <a:t>45</a:t>
              </a:r>
            </a:p>
          </p:txBody>
        </p:sp>
        <p:pic>
          <p:nvPicPr>
            <p:cNvPr id="30772" name="Picture 52" descr="hmmwvy"/>
            <p:cNvPicPr>
              <a:picLocks noChangeAspect="1" noChangeArrowheads="1"/>
            </p:cNvPicPr>
            <p:nvPr/>
          </p:nvPicPr>
          <p:blipFill>
            <a:blip r:embed="rId8" cstate="print">
              <a:lum bright="10000" contrast="25000"/>
            </a:blip>
            <a:srcRect/>
            <a:stretch>
              <a:fillRect/>
            </a:stretch>
          </p:blipFill>
          <p:spPr bwMode="auto">
            <a:xfrm>
              <a:off x="2622" y="1977"/>
              <a:ext cx="298" cy="183"/>
            </a:xfrm>
            <a:prstGeom prst="rect">
              <a:avLst/>
            </a:prstGeom>
            <a:noFill/>
            <a:ln w="9525">
              <a:noFill/>
              <a:miter lim="800000"/>
              <a:headEnd/>
              <a:tailEnd/>
            </a:ln>
          </p:spPr>
        </p:pic>
        <p:sp>
          <p:nvSpPr>
            <p:cNvPr id="30773" name="Line 53"/>
            <p:cNvSpPr>
              <a:spLocks noChangeShapeType="1"/>
            </p:cNvSpPr>
            <p:nvPr/>
          </p:nvSpPr>
          <p:spPr bwMode="auto">
            <a:xfrm>
              <a:off x="1735" y="1789"/>
              <a:ext cx="623" cy="0"/>
            </a:xfrm>
            <a:prstGeom prst="line">
              <a:avLst/>
            </a:prstGeom>
            <a:noFill/>
            <a:ln w="19050">
              <a:solidFill>
                <a:schemeClr val="tx1"/>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grpSp>
    </p:spTree>
    <p:extLst>
      <p:ext uri="{BB962C8B-B14F-4D97-AF65-F5344CB8AC3E}">
        <p14:creationId xmlns:p14="http://schemas.microsoft.com/office/powerpoint/2010/main" val="775676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ileron_roll.gif"/>
          <p:cNvPicPr>
            <a:picLocks noChangeAspect="1"/>
          </p:cNvPicPr>
          <p:nvPr/>
        </p:nvPicPr>
        <p:blipFill>
          <a:blip r:embed="rId3" cstate="print"/>
          <a:stretch>
            <a:fillRect/>
          </a:stretch>
        </p:blipFill>
        <p:spPr>
          <a:xfrm>
            <a:off x="6907576" y="3018622"/>
            <a:ext cx="1937238" cy="1564396"/>
          </a:xfrm>
          <a:prstGeom prst="rect">
            <a:avLst/>
          </a:prstGeom>
        </p:spPr>
      </p:pic>
      <p:pic>
        <p:nvPicPr>
          <p:cNvPr id="21" name="Picture 20" descr="Ayaw.gif"/>
          <p:cNvPicPr>
            <a:picLocks noChangeAspect="1"/>
          </p:cNvPicPr>
          <p:nvPr/>
        </p:nvPicPr>
        <p:blipFill>
          <a:blip r:embed="rId4" cstate="print"/>
          <a:stretch>
            <a:fillRect/>
          </a:stretch>
        </p:blipFill>
        <p:spPr>
          <a:xfrm>
            <a:off x="6907576" y="1410160"/>
            <a:ext cx="1926573" cy="1540494"/>
          </a:xfrm>
          <a:prstGeom prst="rect">
            <a:avLst/>
          </a:prstGeom>
        </p:spPr>
      </p:pic>
      <p:pic>
        <p:nvPicPr>
          <p:cNvPr id="18" name="Picture 17" descr="Aptch.gif"/>
          <p:cNvPicPr>
            <a:picLocks noChangeAspect="1"/>
          </p:cNvPicPr>
          <p:nvPr/>
        </p:nvPicPr>
        <p:blipFill>
          <a:blip r:embed="rId5" cstate="print"/>
          <a:stretch>
            <a:fillRect/>
          </a:stretch>
        </p:blipFill>
        <p:spPr>
          <a:xfrm>
            <a:off x="6918593" y="4638662"/>
            <a:ext cx="1928065" cy="1551670"/>
          </a:xfrm>
          <a:prstGeom prst="rect">
            <a:avLst/>
          </a:prstGeom>
        </p:spPr>
      </p:pic>
      <p:sp>
        <p:nvSpPr>
          <p:cNvPr id="11" name="Slide Number Placeholder 3"/>
          <p:cNvSpPr>
            <a:spLocks noGrp="1"/>
          </p:cNvSpPr>
          <p:nvPr>
            <p:ph type="sldNum" sz="quarter" idx="10"/>
          </p:nvPr>
        </p:nvSpPr>
        <p:spPr>
          <a:xfrm>
            <a:off x="6781800" y="6400800"/>
            <a:ext cx="2133600" cy="457200"/>
          </a:xfrm>
        </p:spPr>
        <p:txBody>
          <a:bodyPr/>
          <a:lstStyle/>
          <a:p>
            <a:pPr>
              <a:defRPr/>
            </a:pPr>
            <a:fld id="{4780E8E5-12F8-42A6-8510-A2A3DF33BF9F}" type="slidenum">
              <a:rPr lang="en-US">
                <a:solidFill>
                  <a:srgbClr val="FFFFFF"/>
                </a:solidFill>
              </a:rPr>
              <a:pPr>
                <a:defRPr/>
              </a:pPr>
              <a:t>19</a:t>
            </a:fld>
            <a:endParaRPr lang="en-US" dirty="0">
              <a:solidFill>
                <a:srgbClr val="FFFFFF"/>
              </a:solidFill>
            </a:endParaRPr>
          </a:p>
        </p:txBody>
      </p:sp>
      <p:sp>
        <p:nvSpPr>
          <p:cNvPr id="300034" name="Rectangle 2"/>
          <p:cNvSpPr>
            <a:spLocks noGrp="1" noChangeArrowheads="1"/>
          </p:cNvSpPr>
          <p:nvPr>
            <p:ph type="title"/>
          </p:nvPr>
        </p:nvSpPr>
        <p:spPr/>
        <p:txBody>
          <a:bodyPr/>
          <a:lstStyle/>
          <a:p>
            <a:pPr eaLnBrk="1" hangingPunct="1">
              <a:defRPr/>
            </a:pPr>
            <a:r>
              <a:rPr lang="en-US" dirty="0" smtClean="0"/>
              <a:t>Beyond 2-D Movement</a:t>
            </a:r>
          </a:p>
        </p:txBody>
      </p:sp>
      <p:sp>
        <p:nvSpPr>
          <p:cNvPr id="300035" name="Rectangle 3"/>
          <p:cNvSpPr>
            <a:spLocks noGrp="1" noChangeArrowheads="1"/>
          </p:cNvSpPr>
          <p:nvPr>
            <p:ph type="body" idx="1"/>
          </p:nvPr>
        </p:nvSpPr>
        <p:spPr>
          <a:xfrm>
            <a:off x="457200" y="1447800"/>
            <a:ext cx="6446838" cy="4686300"/>
          </a:xfrm>
          <a:scene3d>
            <a:camera prst="orthographicFront"/>
            <a:lightRig rig="threePt" dir="t"/>
          </a:scene3d>
          <a:sp3d prstMaterial="plastic">
            <a:bevelT/>
          </a:sp3d>
        </p:spPr>
        <p:txBody>
          <a:bodyPr/>
          <a:lstStyle/>
          <a:p>
            <a:pPr eaLnBrk="1" hangingPunct="1">
              <a:defRPr/>
            </a:pPr>
            <a:r>
              <a:rPr lang="en-US" sz="2400" dirty="0" smtClean="0"/>
              <a:t>3 Dimensional—aircraft rotation axes</a:t>
            </a:r>
          </a:p>
          <a:p>
            <a:pPr lvl="1" eaLnBrk="1" hangingPunct="1">
              <a:defRPr/>
            </a:pPr>
            <a:r>
              <a:rPr lang="en-US" sz="2000" dirty="0" smtClean="0"/>
              <a:t>yaw - vertical axis rotation</a:t>
            </a:r>
          </a:p>
          <a:p>
            <a:pPr lvl="1" eaLnBrk="1" hangingPunct="1">
              <a:defRPr/>
            </a:pPr>
            <a:r>
              <a:rPr lang="en-US" sz="2000" dirty="0" smtClean="0"/>
              <a:t>roll - longitudinal axis rotation</a:t>
            </a:r>
          </a:p>
          <a:p>
            <a:pPr lvl="1" eaLnBrk="1" hangingPunct="1">
              <a:defRPr/>
            </a:pPr>
            <a:r>
              <a:rPr lang="en-US" sz="2000" dirty="0" smtClean="0"/>
              <a:t>pitch- lateral axis rotation</a:t>
            </a:r>
          </a:p>
          <a:p>
            <a:pPr eaLnBrk="1" hangingPunct="1">
              <a:defRPr/>
            </a:pPr>
            <a:r>
              <a:rPr lang="en-US" sz="2400" dirty="0" smtClean="0"/>
              <a:t>3-D Mathematics</a:t>
            </a:r>
          </a:p>
          <a:p>
            <a:pPr lvl="1" eaLnBrk="1" hangingPunct="1">
              <a:defRPr/>
            </a:pPr>
            <a:r>
              <a:rPr lang="en-US" sz="2000" dirty="0" smtClean="0"/>
              <a:t>Euler angles</a:t>
            </a:r>
          </a:p>
          <a:p>
            <a:pPr lvl="1" eaLnBrk="1" hangingPunct="1">
              <a:defRPr/>
            </a:pPr>
            <a:r>
              <a:rPr lang="en-US" sz="2000" dirty="0" smtClean="0"/>
              <a:t>axis angle</a:t>
            </a:r>
          </a:p>
          <a:p>
            <a:pPr lvl="1" eaLnBrk="1" hangingPunct="1">
              <a:defRPr/>
            </a:pPr>
            <a:r>
              <a:rPr lang="en-US" sz="2000" dirty="0" smtClean="0"/>
              <a:t>rotation matrices</a:t>
            </a:r>
          </a:p>
          <a:p>
            <a:pPr lvl="1" eaLnBrk="1" hangingPunct="1">
              <a:defRPr/>
            </a:pPr>
            <a:r>
              <a:rPr lang="en-US" sz="2000" dirty="0" smtClean="0"/>
              <a:t>quaternions</a:t>
            </a:r>
          </a:p>
          <a:p>
            <a:pPr eaLnBrk="1" hangingPunct="1">
              <a:defRPr/>
            </a:pPr>
            <a:r>
              <a:rPr lang="en-US" sz="2400" dirty="0" smtClean="0"/>
              <a:t>Other degrees of freedom: 3+3 DOF, 6 DOF</a:t>
            </a:r>
          </a:p>
        </p:txBody>
      </p:sp>
      <p:sp>
        <p:nvSpPr>
          <p:cNvPr id="31752" name="Text Box 10"/>
          <p:cNvSpPr txBox="1">
            <a:spLocks noChangeArrowheads="1"/>
          </p:cNvSpPr>
          <p:nvPr/>
        </p:nvSpPr>
        <p:spPr bwMode="auto">
          <a:xfrm>
            <a:off x="6965950" y="5873459"/>
            <a:ext cx="579438" cy="3048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400" dirty="0">
                <a:solidFill>
                  <a:srgbClr val="666699"/>
                </a:solidFill>
              </a:rPr>
              <a:t>Pitch</a:t>
            </a:r>
          </a:p>
        </p:txBody>
      </p:sp>
      <p:sp>
        <p:nvSpPr>
          <p:cNvPr id="31753" name="Text Box 11"/>
          <p:cNvSpPr txBox="1">
            <a:spLocks noChangeArrowheads="1"/>
          </p:cNvSpPr>
          <p:nvPr/>
        </p:nvSpPr>
        <p:spPr bwMode="auto">
          <a:xfrm>
            <a:off x="6939058" y="2603916"/>
            <a:ext cx="530225" cy="3048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400" dirty="0">
                <a:solidFill>
                  <a:srgbClr val="666699"/>
                </a:solidFill>
              </a:rPr>
              <a:t>Yaw</a:t>
            </a:r>
          </a:p>
        </p:txBody>
      </p:sp>
      <p:sp>
        <p:nvSpPr>
          <p:cNvPr id="31754" name="Text Box 12"/>
          <p:cNvSpPr txBox="1">
            <a:spLocks noChangeArrowheads="1"/>
          </p:cNvSpPr>
          <p:nvPr/>
        </p:nvSpPr>
        <p:spPr bwMode="auto">
          <a:xfrm>
            <a:off x="8245237" y="4240532"/>
            <a:ext cx="490538" cy="30480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400" dirty="0">
                <a:solidFill>
                  <a:srgbClr val="666699"/>
                </a:solidFill>
              </a:rPr>
              <a:t>Roll</a:t>
            </a:r>
          </a:p>
        </p:txBody>
      </p:sp>
      <p:cxnSp>
        <p:nvCxnSpPr>
          <p:cNvPr id="23" name="Straight Connector 22"/>
          <p:cNvCxnSpPr/>
          <p:nvPr/>
        </p:nvCxnSpPr>
        <p:spPr bwMode="auto">
          <a:xfrm>
            <a:off x="6951640" y="5045728"/>
            <a:ext cx="1520328" cy="903383"/>
          </a:xfrm>
          <a:prstGeom prst="line">
            <a:avLst/>
          </a:prstGeom>
          <a:solidFill>
            <a:schemeClr val="accent1"/>
          </a:solidFill>
          <a:ln w="25400" cap="flat" cmpd="sng" algn="ctr">
            <a:solidFill>
              <a:schemeClr val="accent1">
                <a:lumMod val="50000"/>
              </a:schemeClr>
            </a:solidFill>
            <a:prstDash val="solid"/>
            <a:round/>
            <a:headEnd type="none" w="med" len="med"/>
            <a:tailEnd type="none" w="med" len="med"/>
          </a:ln>
          <a:effectLst/>
        </p:spPr>
      </p:cxnSp>
      <p:cxnSp>
        <p:nvCxnSpPr>
          <p:cNvPr id="29" name="Straight Connector 28"/>
          <p:cNvCxnSpPr/>
          <p:nvPr/>
        </p:nvCxnSpPr>
        <p:spPr bwMode="auto">
          <a:xfrm rot="10800000" flipV="1">
            <a:off x="7017392" y="3260991"/>
            <a:ext cx="1685581" cy="969485"/>
          </a:xfrm>
          <a:prstGeom prst="line">
            <a:avLst/>
          </a:prstGeom>
          <a:solidFill>
            <a:schemeClr val="accent1"/>
          </a:solidFill>
          <a:ln w="25400" cap="flat" cmpd="sng" algn="ctr">
            <a:solidFill>
              <a:schemeClr val="accent1">
                <a:lumMod val="50000"/>
              </a:schemeClr>
            </a:solidFill>
            <a:prstDash val="solid"/>
            <a:round/>
            <a:headEnd type="none" w="med" len="med"/>
            <a:tailEnd type="none" w="med" len="med"/>
          </a:ln>
          <a:effectLst/>
        </p:spPr>
      </p:cxnSp>
      <p:sp>
        <p:nvSpPr>
          <p:cNvPr id="16" name="Circular Arrow 15"/>
          <p:cNvSpPr/>
          <p:nvPr/>
        </p:nvSpPr>
        <p:spPr bwMode="auto">
          <a:xfrm rot="5400000">
            <a:off x="7530647" y="1451508"/>
            <a:ext cx="409372" cy="597147"/>
          </a:xfrm>
          <a:prstGeom prst="circularArrow">
            <a:avLst>
              <a:gd name="adj1" fmla="val 12500"/>
              <a:gd name="adj2" fmla="val 1142319"/>
              <a:gd name="adj3" fmla="val 20457681"/>
              <a:gd name="adj4" fmla="val 3163384"/>
              <a:gd name="adj5" fmla="val 12500"/>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prstMaterial="dkEdge">
            <a:bevelT/>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smtClean="0">
              <a:solidFill>
                <a:srgbClr val="FFFFFF"/>
              </a:solidFill>
            </a:endParaRPr>
          </a:p>
        </p:txBody>
      </p:sp>
      <p:sp>
        <p:nvSpPr>
          <p:cNvPr id="15" name="Circular Arrow 14"/>
          <p:cNvSpPr/>
          <p:nvPr/>
        </p:nvSpPr>
        <p:spPr bwMode="auto">
          <a:xfrm rot="321436">
            <a:off x="6963389" y="4907144"/>
            <a:ext cx="467559" cy="569692"/>
          </a:xfrm>
          <a:prstGeom prst="circularArrow">
            <a:avLst>
              <a:gd name="adj1" fmla="val 12500"/>
              <a:gd name="adj2" fmla="val 1142319"/>
              <a:gd name="adj3" fmla="val 20457681"/>
              <a:gd name="adj4" fmla="val 2243387"/>
              <a:gd name="adj5" fmla="val 12500"/>
            </a:avLst>
          </a:prstGeom>
          <a:solidFill>
            <a:schemeClr val="accent1"/>
          </a:solidFill>
          <a:ln w="9525" cap="flat" cmpd="sng" algn="ctr">
            <a:solidFill>
              <a:schemeClr val="tx1"/>
            </a:solidFill>
            <a:prstDash val="solid"/>
            <a:round/>
            <a:headEnd type="none" w="med" len="med"/>
            <a:tailEnd type="none" w="med" len="med"/>
          </a:ln>
          <a:effectLst/>
          <a:scene3d>
            <a:camera prst="orthographicFront">
              <a:rot lat="21299999" lon="0" rev="21299999"/>
            </a:camera>
            <a:lightRig rig="threePt" dir="t"/>
          </a:scene3d>
          <a:sp3d>
            <a:bevelT/>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smtClean="0">
              <a:solidFill>
                <a:srgbClr val="FFFFFF"/>
              </a:solidFill>
            </a:endParaRPr>
          </a:p>
        </p:txBody>
      </p:sp>
      <p:sp>
        <p:nvSpPr>
          <p:cNvPr id="17" name="Circular Arrow 16"/>
          <p:cNvSpPr/>
          <p:nvPr/>
        </p:nvSpPr>
        <p:spPr bwMode="auto">
          <a:xfrm rot="8618384">
            <a:off x="7081377" y="3796428"/>
            <a:ext cx="508801" cy="575911"/>
          </a:xfrm>
          <a:prstGeom prst="circularArrow">
            <a:avLst>
              <a:gd name="adj1" fmla="val 12500"/>
              <a:gd name="adj2" fmla="val 1142319"/>
              <a:gd name="adj3" fmla="val 20457681"/>
              <a:gd name="adj4" fmla="val 2135853"/>
              <a:gd name="adj5" fmla="val 12500"/>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prstMaterial="dkEdge">
            <a:bevelT/>
          </a:sp3d>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dirty="0" smtClean="0">
              <a:solidFill>
                <a:srgbClr val="FFFFFF"/>
              </a:solidFill>
            </a:endParaRPr>
          </a:p>
        </p:txBody>
      </p:sp>
      <p:cxnSp>
        <p:nvCxnSpPr>
          <p:cNvPr id="20" name="Straight Connector 19"/>
          <p:cNvCxnSpPr/>
          <p:nvPr/>
        </p:nvCxnSpPr>
        <p:spPr bwMode="auto">
          <a:xfrm rot="16200000" flipH="1" flipV="1">
            <a:off x="6982246" y="2206378"/>
            <a:ext cx="1409599" cy="16583"/>
          </a:xfrm>
          <a:prstGeom prst="line">
            <a:avLst/>
          </a:prstGeom>
          <a:solidFill>
            <a:schemeClr val="accent1"/>
          </a:solidFill>
          <a:ln w="25400" cap="flat" cmpd="sng" algn="ctr">
            <a:solidFill>
              <a:schemeClr val="accent1">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14963451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6096000" cy="685800"/>
          </a:xfrm>
        </p:spPr>
        <p:txBody>
          <a:bodyPr/>
          <a:lstStyle/>
          <a:p>
            <a:pPr algn="ctr"/>
            <a:r>
              <a:rPr lang="en-US" b="1" dirty="0" err="1" smtClean="0">
                <a:solidFill>
                  <a:schemeClr val="tx1"/>
                </a:solidFill>
                <a:latin typeface="Times New Roman" panose="02020603050405020304" pitchFamily="18" charset="0"/>
                <a:cs typeface="Times New Roman" panose="02020603050405020304" pitchFamily="18" charset="0"/>
              </a:rPr>
              <a:t>NộI</a:t>
            </a:r>
            <a:r>
              <a:rPr lang="en-US" b="1" dirty="0" smtClean="0">
                <a:solidFill>
                  <a:schemeClr val="tx1"/>
                </a:solidFill>
                <a:latin typeface="Times New Roman" panose="02020603050405020304" pitchFamily="18" charset="0"/>
                <a:cs typeface="Times New Roman" panose="02020603050405020304" pitchFamily="18" charset="0"/>
              </a:rPr>
              <a:t> dung</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0" y="1752600"/>
            <a:ext cx="8153400" cy="4953000"/>
          </a:xfrm>
        </p:spPr>
        <p:txBody>
          <a:bodyPr>
            <a:noAutofit/>
          </a:bodyPr>
          <a:lstStyle/>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Tổng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quan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về</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trong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huấn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luyện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quân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sự</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tán</a:t>
            </a:r>
            <a:r>
              <a:rPr lang="en-US" sz="3400" dirty="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và</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các</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chuẩn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kết</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nối</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các</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chủ</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thể</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smtClean="0">
                <a:solidFill>
                  <a:schemeClr val="tx1"/>
                </a:solidFill>
                <a:latin typeface="Times New Roman" panose="02020603050405020304" pitchFamily="18" charset="0"/>
                <a:cs typeface="Times New Roman" panose="02020603050405020304" pitchFamily="18" charset="0"/>
              </a:rPr>
              <a:t>tiếp)</a:t>
            </a:r>
            <a:endParaRPr lang="en-US" sz="3400" dirty="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Một</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số</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hình</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toán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trong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quân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sự</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Hệ</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thống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tán</a:t>
            </a:r>
            <a:r>
              <a:rPr lang="en-US" sz="3400" dirty="0" smtClean="0">
                <a:solidFill>
                  <a:schemeClr val="tx1"/>
                </a:solidFill>
                <a:latin typeface="Times New Roman" panose="02020603050405020304" pitchFamily="18" charset="0"/>
                <a:cs typeface="Times New Roman" panose="02020603050405020304" pitchFamily="18" charset="0"/>
              </a:rPr>
              <a:t> VBS3</a:t>
            </a:r>
            <a:endParaRPr lang="en-US" sz="3400" dirty="0">
              <a:solidFill>
                <a:schemeClr val="tx1"/>
              </a:solidFill>
              <a:latin typeface="Times New Roman" panose="02020603050405020304" pitchFamily="18" charset="0"/>
              <a:cs typeface="Times New Roman" panose="02020603050405020304" pitchFamily="18" charset="0"/>
            </a:endParaRPr>
          </a:p>
          <a:p>
            <a:pPr marL="914400" lvl="1" indent="-457200">
              <a:buAutoNum type="arabicPeriod"/>
            </a:pPr>
            <a:endParaRPr lang="en-US" sz="340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33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lide Number Placeholder 3"/>
          <p:cNvSpPr>
            <a:spLocks noGrp="1"/>
          </p:cNvSpPr>
          <p:nvPr>
            <p:ph type="sldNum" sz="quarter" idx="10"/>
          </p:nvPr>
        </p:nvSpPr>
        <p:spPr/>
        <p:txBody>
          <a:bodyPr/>
          <a:lstStyle/>
          <a:p>
            <a:pPr>
              <a:defRPr/>
            </a:pPr>
            <a:fld id="{B91E1A37-C62C-4985-95D7-093E14D0AA6C}" type="slidenum">
              <a:rPr lang="en-US">
                <a:solidFill>
                  <a:srgbClr val="FFFFFF"/>
                </a:solidFill>
              </a:rPr>
              <a:pPr>
                <a:defRPr/>
              </a:pPr>
              <a:t>20</a:t>
            </a:fld>
            <a:endParaRPr lang="en-US" dirty="0">
              <a:solidFill>
                <a:srgbClr val="FFFFFF"/>
              </a:solidFill>
            </a:endParaRPr>
          </a:p>
        </p:txBody>
      </p:sp>
      <p:sp>
        <p:nvSpPr>
          <p:cNvPr id="306178" name="Rectangle 2"/>
          <p:cNvSpPr>
            <a:spLocks noGrp="1" noChangeArrowheads="1"/>
          </p:cNvSpPr>
          <p:nvPr>
            <p:ph type="title"/>
          </p:nvPr>
        </p:nvSpPr>
        <p:spPr/>
        <p:txBody>
          <a:bodyPr/>
          <a:lstStyle/>
          <a:p>
            <a:pPr eaLnBrk="1" hangingPunct="1">
              <a:defRPr/>
            </a:pPr>
            <a:r>
              <a:rPr lang="en-US" dirty="0" smtClean="0"/>
              <a:t>Behavioral—Agent Based</a:t>
            </a:r>
          </a:p>
        </p:txBody>
      </p:sp>
      <p:sp>
        <p:nvSpPr>
          <p:cNvPr id="306179" name="Rectangle 3"/>
          <p:cNvSpPr>
            <a:spLocks noGrp="1" noChangeArrowheads="1"/>
          </p:cNvSpPr>
          <p:nvPr>
            <p:ph type="body" idx="1"/>
          </p:nvPr>
        </p:nvSpPr>
        <p:spPr>
          <a:xfrm>
            <a:off x="209550" y="1447800"/>
            <a:ext cx="3781425" cy="4686300"/>
          </a:xfrm>
        </p:spPr>
        <p:txBody>
          <a:bodyPr/>
          <a:lstStyle/>
          <a:p>
            <a:pPr marL="279400" indent="-279400" eaLnBrk="1" hangingPunct="1">
              <a:lnSpc>
                <a:spcPct val="80000"/>
              </a:lnSpc>
              <a:defRPr/>
            </a:pPr>
            <a:r>
              <a:rPr lang="en-US" sz="2400" dirty="0" smtClean="0">
                <a:effectLst>
                  <a:outerShdw blurRad="38100" dist="38100" dir="2700000" algn="tl">
                    <a:srgbClr val="000000">
                      <a:alpha val="43137"/>
                    </a:srgbClr>
                  </a:outerShdw>
                </a:effectLst>
              </a:rPr>
              <a:t>Behavioral evolution and extrapolation</a:t>
            </a:r>
          </a:p>
          <a:p>
            <a:pPr marL="279400" indent="-279400" eaLnBrk="1" hangingPunct="1">
              <a:lnSpc>
                <a:spcPct val="80000"/>
              </a:lnSpc>
              <a:defRPr/>
            </a:pPr>
            <a:r>
              <a:rPr lang="en-US" sz="2400" dirty="0" smtClean="0">
                <a:effectLst>
                  <a:outerShdw blurRad="38100" dist="38100" dir="2700000" algn="tl">
                    <a:srgbClr val="000000">
                      <a:alpha val="43137"/>
                    </a:srgbClr>
                  </a:outerShdw>
                </a:effectLst>
              </a:rPr>
              <a:t>Each avatar generates </a:t>
            </a:r>
            <a:r>
              <a:rPr lang="en-US" sz="2000" dirty="0" smtClean="0">
                <a:effectLst>
                  <a:outerShdw blurRad="38100" dist="38100" dir="2700000" algn="tl">
                    <a:srgbClr val="000000">
                      <a:alpha val="43137"/>
                    </a:srgbClr>
                  </a:outerShdw>
                </a:effectLst>
              </a:rPr>
              <a:t>(a) a stream of ghosts samples the personality space of its entity. </a:t>
            </a:r>
          </a:p>
          <a:p>
            <a:pPr marL="279400" indent="-279400" eaLnBrk="1" hangingPunct="1">
              <a:lnSpc>
                <a:spcPct val="80000"/>
              </a:lnSpc>
              <a:defRPr/>
            </a:pPr>
            <a:r>
              <a:rPr lang="en-US" sz="2000" dirty="0" smtClean="0">
                <a:effectLst>
                  <a:outerShdw blurRad="38100" dist="38100" dir="2700000" algn="tl">
                    <a:srgbClr val="000000">
                      <a:alpha val="43137"/>
                    </a:srgbClr>
                  </a:outerShdw>
                </a:effectLst>
              </a:rPr>
              <a:t>They evolve (b, c) against the entity’s recent observed behavior. </a:t>
            </a:r>
          </a:p>
          <a:p>
            <a:pPr marL="279400" indent="-279400" eaLnBrk="1" hangingPunct="1">
              <a:lnSpc>
                <a:spcPct val="80000"/>
              </a:lnSpc>
              <a:defRPr/>
            </a:pPr>
            <a:r>
              <a:rPr lang="en-US" sz="2000" dirty="0" smtClean="0">
                <a:effectLst>
                  <a:outerShdw blurRad="38100" dist="38100" dir="2700000" algn="tl">
                    <a:srgbClr val="000000">
                      <a:alpha val="43137"/>
                    </a:srgbClr>
                  </a:outerShdw>
                </a:effectLst>
              </a:rPr>
              <a:t>The fittest ghosts run into the future (d), </a:t>
            </a:r>
          </a:p>
          <a:p>
            <a:pPr marL="279400" indent="-279400" eaLnBrk="1" hangingPunct="1">
              <a:lnSpc>
                <a:spcPct val="80000"/>
              </a:lnSpc>
              <a:defRPr/>
            </a:pPr>
            <a:r>
              <a:rPr lang="en-US" sz="2000" dirty="0" smtClean="0">
                <a:effectLst>
                  <a:outerShdw blurRad="38100" dist="38100" dir="2700000" algn="tl">
                    <a:srgbClr val="000000">
                      <a:alpha val="43137"/>
                    </a:srgbClr>
                  </a:outerShdw>
                </a:effectLst>
              </a:rPr>
              <a:t>and the avatar analyzes their behavior (e) to generate predictions.</a:t>
            </a:r>
          </a:p>
        </p:txBody>
      </p:sp>
      <p:grpSp>
        <p:nvGrpSpPr>
          <p:cNvPr id="32774" name="Group 50"/>
          <p:cNvGrpSpPr>
            <a:grpSpLocks/>
          </p:cNvGrpSpPr>
          <p:nvPr/>
        </p:nvGrpSpPr>
        <p:grpSpPr bwMode="auto">
          <a:xfrm>
            <a:off x="3987800" y="1604963"/>
            <a:ext cx="5168900" cy="4789487"/>
            <a:chOff x="2512" y="1011"/>
            <a:chExt cx="3256" cy="3017"/>
          </a:xfrm>
        </p:grpSpPr>
        <p:grpSp>
          <p:nvGrpSpPr>
            <p:cNvPr id="32775" name="Group 46"/>
            <p:cNvGrpSpPr>
              <a:grpSpLocks/>
            </p:cNvGrpSpPr>
            <p:nvPr/>
          </p:nvGrpSpPr>
          <p:grpSpPr bwMode="auto">
            <a:xfrm>
              <a:off x="2512" y="1011"/>
              <a:ext cx="3256" cy="3017"/>
              <a:chOff x="2337" y="884"/>
              <a:chExt cx="3433" cy="3144"/>
            </a:xfrm>
          </p:grpSpPr>
          <p:grpSp>
            <p:nvGrpSpPr>
              <p:cNvPr id="32778" name="Group 41"/>
              <p:cNvGrpSpPr>
                <a:grpSpLocks/>
              </p:cNvGrpSpPr>
              <p:nvPr/>
            </p:nvGrpSpPr>
            <p:grpSpPr bwMode="auto">
              <a:xfrm>
                <a:off x="2337" y="1866"/>
                <a:ext cx="3433" cy="2162"/>
                <a:chOff x="2427" y="1046"/>
                <a:chExt cx="3433" cy="2162"/>
              </a:xfrm>
            </p:grpSpPr>
            <p:pic>
              <p:nvPicPr>
                <p:cNvPr id="32782" name="Picture 5" descr="army_guy_gun_running_h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780" y="1068"/>
                  <a:ext cx="370" cy="654"/>
                </a:xfrm>
                <a:prstGeom prst="rect">
                  <a:avLst/>
                </a:prstGeom>
                <a:noFill/>
                <a:ln w="9525">
                  <a:noFill/>
                  <a:miter lim="800000"/>
                  <a:headEnd/>
                  <a:tailEnd/>
                </a:ln>
              </p:spPr>
            </p:pic>
            <p:pic>
              <p:nvPicPr>
                <p:cNvPr id="32783" name="Picture 6" descr="army_guy_gun_running_hr"/>
                <p:cNvPicPr>
                  <a:picLocks noChangeAspect="1" noChangeArrowheads="1"/>
                </p:cNvPicPr>
                <p:nvPr/>
              </p:nvPicPr>
              <p:blipFill>
                <a:blip r:embed="rId4" cstate="print">
                  <a:clrChange>
                    <a:clrFrom>
                      <a:srgbClr val="FFFFFF"/>
                    </a:clrFrom>
                    <a:clrTo>
                      <a:srgbClr val="FFFFFF">
                        <a:alpha val="0"/>
                      </a:srgbClr>
                    </a:clrTo>
                  </a:clrChange>
                  <a:lum bright="100000"/>
                </a:blip>
                <a:srcRect/>
                <a:stretch>
                  <a:fillRect/>
                </a:stretch>
              </p:blipFill>
              <p:spPr bwMode="auto">
                <a:xfrm>
                  <a:off x="2889" y="2070"/>
                  <a:ext cx="294" cy="520"/>
                </a:xfrm>
                <a:prstGeom prst="rect">
                  <a:avLst/>
                </a:prstGeom>
                <a:noFill/>
                <a:ln w="9525">
                  <a:noFill/>
                  <a:miter lim="800000"/>
                  <a:headEnd/>
                  <a:tailEnd/>
                </a:ln>
              </p:spPr>
            </p:pic>
            <p:pic>
              <p:nvPicPr>
                <p:cNvPr id="32784" name="Picture 7" descr="army_guy_gun_running_hr"/>
                <p:cNvPicPr>
                  <a:picLocks noChangeAspect="1" noChangeArrowheads="1"/>
                </p:cNvPicPr>
                <p:nvPr/>
              </p:nvPicPr>
              <p:blipFill>
                <a:blip r:embed="rId4" cstate="print">
                  <a:clrChange>
                    <a:clrFrom>
                      <a:srgbClr val="FFFFFF"/>
                    </a:clrFrom>
                    <a:clrTo>
                      <a:srgbClr val="FFFFFF">
                        <a:alpha val="0"/>
                      </a:srgbClr>
                    </a:clrTo>
                  </a:clrChange>
                  <a:lum bright="100000"/>
                </a:blip>
                <a:srcRect/>
                <a:stretch>
                  <a:fillRect/>
                </a:stretch>
              </p:blipFill>
              <p:spPr bwMode="auto">
                <a:xfrm>
                  <a:off x="3344" y="2064"/>
                  <a:ext cx="294" cy="520"/>
                </a:xfrm>
                <a:prstGeom prst="rect">
                  <a:avLst/>
                </a:prstGeom>
                <a:noFill/>
                <a:ln w="9525">
                  <a:noFill/>
                  <a:miter lim="800000"/>
                  <a:headEnd/>
                  <a:tailEnd/>
                </a:ln>
              </p:spPr>
            </p:pic>
            <p:pic>
              <p:nvPicPr>
                <p:cNvPr id="32785" name="Picture 8" descr="army_guy_gun_running_hr"/>
                <p:cNvPicPr>
                  <a:picLocks noChangeAspect="1" noChangeArrowheads="1"/>
                </p:cNvPicPr>
                <p:nvPr/>
              </p:nvPicPr>
              <p:blipFill>
                <a:blip r:embed="rId4" cstate="print">
                  <a:clrChange>
                    <a:clrFrom>
                      <a:srgbClr val="FFFFFF"/>
                    </a:clrFrom>
                    <a:clrTo>
                      <a:srgbClr val="FFFFFF">
                        <a:alpha val="0"/>
                      </a:srgbClr>
                    </a:clrTo>
                  </a:clrChange>
                  <a:lum bright="100000"/>
                </a:blip>
                <a:srcRect/>
                <a:stretch>
                  <a:fillRect/>
                </a:stretch>
              </p:blipFill>
              <p:spPr bwMode="auto">
                <a:xfrm>
                  <a:off x="3801" y="2066"/>
                  <a:ext cx="294" cy="520"/>
                </a:xfrm>
                <a:prstGeom prst="rect">
                  <a:avLst/>
                </a:prstGeom>
                <a:noFill/>
                <a:ln w="9525">
                  <a:noFill/>
                  <a:miter lim="800000"/>
                  <a:headEnd/>
                  <a:tailEnd/>
                </a:ln>
              </p:spPr>
            </p:pic>
            <p:pic>
              <p:nvPicPr>
                <p:cNvPr id="32786" name="Picture 9" descr="army_guy_gun_running_hr"/>
                <p:cNvPicPr>
                  <a:picLocks noChangeAspect="1" noChangeArrowheads="1"/>
                </p:cNvPicPr>
                <p:nvPr/>
              </p:nvPicPr>
              <p:blipFill>
                <a:blip r:embed="rId4" cstate="print">
                  <a:clrChange>
                    <a:clrFrom>
                      <a:srgbClr val="FFFFFF"/>
                    </a:clrFrom>
                    <a:clrTo>
                      <a:srgbClr val="FFFFFF">
                        <a:alpha val="0"/>
                      </a:srgbClr>
                    </a:clrTo>
                  </a:clrChange>
                  <a:lum bright="100000"/>
                </a:blip>
                <a:srcRect/>
                <a:stretch>
                  <a:fillRect/>
                </a:stretch>
              </p:blipFill>
              <p:spPr bwMode="auto">
                <a:xfrm>
                  <a:off x="5125" y="2080"/>
                  <a:ext cx="294" cy="520"/>
                </a:xfrm>
                <a:prstGeom prst="rect">
                  <a:avLst/>
                </a:prstGeom>
                <a:noFill/>
                <a:ln w="9525">
                  <a:noFill/>
                  <a:miter lim="800000"/>
                  <a:headEnd/>
                  <a:tailEnd/>
                </a:ln>
              </p:spPr>
            </p:pic>
            <p:pic>
              <p:nvPicPr>
                <p:cNvPr id="32787" name="Picture 10" descr="army_guy_gun_running_hr"/>
                <p:cNvPicPr>
                  <a:picLocks noChangeAspect="1" noChangeArrowheads="1"/>
                </p:cNvPicPr>
                <p:nvPr/>
              </p:nvPicPr>
              <p:blipFill>
                <a:blip r:embed="rId4" cstate="print">
                  <a:clrChange>
                    <a:clrFrom>
                      <a:srgbClr val="FFFFFF"/>
                    </a:clrFrom>
                    <a:clrTo>
                      <a:srgbClr val="FFFFFF">
                        <a:alpha val="0"/>
                      </a:srgbClr>
                    </a:clrTo>
                  </a:clrChange>
                  <a:lum bright="100000"/>
                </a:blip>
                <a:srcRect/>
                <a:stretch>
                  <a:fillRect/>
                </a:stretch>
              </p:blipFill>
              <p:spPr bwMode="auto">
                <a:xfrm>
                  <a:off x="4240" y="2074"/>
                  <a:ext cx="294" cy="520"/>
                </a:xfrm>
                <a:prstGeom prst="rect">
                  <a:avLst/>
                </a:prstGeom>
                <a:noFill/>
                <a:ln w="9525">
                  <a:noFill/>
                  <a:miter lim="800000"/>
                  <a:headEnd/>
                  <a:tailEnd/>
                </a:ln>
              </p:spPr>
            </p:pic>
            <p:pic>
              <p:nvPicPr>
                <p:cNvPr id="32788" name="Picture 11" descr="army_guy_gun_running_hr"/>
                <p:cNvPicPr>
                  <a:picLocks noChangeAspect="1" noChangeArrowheads="1"/>
                </p:cNvPicPr>
                <p:nvPr/>
              </p:nvPicPr>
              <p:blipFill>
                <a:blip r:embed="rId4" cstate="print">
                  <a:clrChange>
                    <a:clrFrom>
                      <a:srgbClr val="FFFFFF"/>
                    </a:clrFrom>
                    <a:clrTo>
                      <a:srgbClr val="FFFFFF">
                        <a:alpha val="0"/>
                      </a:srgbClr>
                    </a:clrTo>
                  </a:clrChange>
                  <a:lum bright="100000"/>
                </a:blip>
                <a:srcRect/>
                <a:stretch>
                  <a:fillRect/>
                </a:stretch>
              </p:blipFill>
              <p:spPr bwMode="auto">
                <a:xfrm>
                  <a:off x="4695" y="2077"/>
                  <a:ext cx="294" cy="520"/>
                </a:xfrm>
                <a:prstGeom prst="rect">
                  <a:avLst/>
                </a:prstGeom>
                <a:noFill/>
                <a:ln w="9525">
                  <a:noFill/>
                  <a:miter lim="800000"/>
                  <a:headEnd/>
                  <a:tailEnd/>
                </a:ln>
              </p:spPr>
            </p:pic>
            <p:pic>
              <p:nvPicPr>
                <p:cNvPr id="32789" name="Picture 12" descr="army_guy_gun_running_hr"/>
                <p:cNvPicPr>
                  <a:picLocks noChangeAspect="1" noChangeArrowheads="1"/>
                </p:cNvPicPr>
                <p:nvPr/>
              </p:nvPicPr>
              <p:blipFill>
                <a:blip r:embed="rId4" cstate="print">
                  <a:clrChange>
                    <a:clrFrom>
                      <a:srgbClr val="FFFFFF"/>
                    </a:clrFrom>
                    <a:clrTo>
                      <a:srgbClr val="FFFFFF">
                        <a:alpha val="0"/>
                      </a:srgbClr>
                    </a:clrTo>
                  </a:clrChange>
                  <a:lum bright="100000"/>
                </a:blip>
                <a:srcRect/>
                <a:stretch>
                  <a:fillRect/>
                </a:stretch>
              </p:blipFill>
              <p:spPr bwMode="auto">
                <a:xfrm>
                  <a:off x="2427" y="2070"/>
                  <a:ext cx="294" cy="520"/>
                </a:xfrm>
                <a:prstGeom prst="rect">
                  <a:avLst/>
                </a:prstGeom>
                <a:noFill/>
                <a:ln w="9525">
                  <a:noFill/>
                  <a:miter lim="800000"/>
                  <a:headEnd/>
                  <a:tailEnd/>
                </a:ln>
              </p:spPr>
            </p:pic>
            <p:sp>
              <p:nvSpPr>
                <p:cNvPr id="32790" name="Line 13"/>
                <p:cNvSpPr>
                  <a:spLocks noChangeShapeType="1"/>
                </p:cNvSpPr>
                <p:nvPr/>
              </p:nvSpPr>
              <p:spPr bwMode="auto">
                <a:xfrm>
                  <a:off x="2497" y="2626"/>
                  <a:ext cx="2968" cy="0"/>
                </a:xfrm>
                <a:prstGeom prst="line">
                  <a:avLst/>
                </a:prstGeom>
                <a:noFill/>
                <a:ln w="12700">
                  <a:solidFill>
                    <a:schemeClr val="tx1"/>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cxnSp>
              <p:nvCxnSpPr>
                <p:cNvPr id="32791" name="AutoShape 20"/>
                <p:cNvCxnSpPr>
                  <a:cxnSpLocks noChangeShapeType="1"/>
                </p:cNvCxnSpPr>
                <p:nvPr/>
              </p:nvCxnSpPr>
              <p:spPr bwMode="auto">
                <a:xfrm>
                  <a:off x="2721" y="2330"/>
                  <a:ext cx="168" cy="0"/>
                </a:xfrm>
                <a:prstGeom prst="straightConnector1">
                  <a:avLst/>
                </a:prstGeom>
                <a:noFill/>
                <a:ln w="9525">
                  <a:solidFill>
                    <a:schemeClr val="tx1"/>
                  </a:solidFill>
                  <a:round/>
                  <a:headEnd/>
                  <a:tailEnd type="triangle" w="med" len="med"/>
                </a:ln>
              </p:spPr>
            </p:cxnSp>
            <p:cxnSp>
              <p:nvCxnSpPr>
                <p:cNvPr id="32792" name="AutoShape 21"/>
                <p:cNvCxnSpPr>
                  <a:cxnSpLocks noChangeShapeType="1"/>
                </p:cNvCxnSpPr>
                <p:nvPr/>
              </p:nvCxnSpPr>
              <p:spPr bwMode="auto">
                <a:xfrm flipV="1">
                  <a:off x="3183" y="2324"/>
                  <a:ext cx="161" cy="6"/>
                </a:xfrm>
                <a:prstGeom prst="straightConnector1">
                  <a:avLst/>
                </a:prstGeom>
                <a:noFill/>
                <a:ln w="9525">
                  <a:solidFill>
                    <a:schemeClr val="tx1"/>
                  </a:solidFill>
                  <a:round/>
                  <a:headEnd/>
                  <a:tailEnd type="triangle" w="med" len="med"/>
                </a:ln>
              </p:spPr>
            </p:cxnSp>
            <p:cxnSp>
              <p:nvCxnSpPr>
                <p:cNvPr id="32793" name="AutoShape 22"/>
                <p:cNvCxnSpPr>
                  <a:cxnSpLocks noChangeShapeType="1"/>
                </p:cNvCxnSpPr>
                <p:nvPr/>
              </p:nvCxnSpPr>
              <p:spPr bwMode="auto">
                <a:xfrm>
                  <a:off x="3638" y="2324"/>
                  <a:ext cx="163" cy="2"/>
                </a:xfrm>
                <a:prstGeom prst="straightConnector1">
                  <a:avLst/>
                </a:prstGeom>
                <a:noFill/>
                <a:ln w="9525">
                  <a:solidFill>
                    <a:schemeClr val="tx1"/>
                  </a:solidFill>
                  <a:round/>
                  <a:headEnd/>
                  <a:tailEnd type="triangle" w="med" len="med"/>
                </a:ln>
              </p:spPr>
            </p:cxnSp>
            <p:cxnSp>
              <p:nvCxnSpPr>
                <p:cNvPr id="32794" name="AutoShape 23"/>
                <p:cNvCxnSpPr>
                  <a:cxnSpLocks noChangeShapeType="1"/>
                </p:cNvCxnSpPr>
                <p:nvPr/>
              </p:nvCxnSpPr>
              <p:spPr bwMode="auto">
                <a:xfrm>
                  <a:off x="4095" y="2326"/>
                  <a:ext cx="145" cy="8"/>
                </a:xfrm>
                <a:prstGeom prst="straightConnector1">
                  <a:avLst/>
                </a:prstGeom>
                <a:noFill/>
                <a:ln w="9525">
                  <a:solidFill>
                    <a:schemeClr val="tx1"/>
                  </a:solidFill>
                  <a:round/>
                  <a:headEnd/>
                  <a:tailEnd type="triangle" w="med" len="med"/>
                </a:ln>
              </p:spPr>
            </p:cxnSp>
            <p:cxnSp>
              <p:nvCxnSpPr>
                <p:cNvPr id="32795" name="AutoShape 24"/>
                <p:cNvCxnSpPr>
                  <a:cxnSpLocks noChangeShapeType="1"/>
                </p:cNvCxnSpPr>
                <p:nvPr/>
              </p:nvCxnSpPr>
              <p:spPr bwMode="auto">
                <a:xfrm>
                  <a:off x="4534" y="2334"/>
                  <a:ext cx="161" cy="3"/>
                </a:xfrm>
                <a:prstGeom prst="straightConnector1">
                  <a:avLst/>
                </a:prstGeom>
                <a:noFill/>
                <a:ln w="9525">
                  <a:solidFill>
                    <a:schemeClr val="tx1"/>
                  </a:solidFill>
                  <a:round/>
                  <a:headEnd/>
                  <a:tailEnd type="triangle" w="med" len="med"/>
                </a:ln>
              </p:spPr>
            </p:cxnSp>
            <p:cxnSp>
              <p:nvCxnSpPr>
                <p:cNvPr id="32796" name="AutoShape 25"/>
                <p:cNvCxnSpPr>
                  <a:cxnSpLocks noChangeShapeType="1"/>
                </p:cNvCxnSpPr>
                <p:nvPr/>
              </p:nvCxnSpPr>
              <p:spPr bwMode="auto">
                <a:xfrm>
                  <a:off x="4989" y="2337"/>
                  <a:ext cx="136" cy="3"/>
                </a:xfrm>
                <a:prstGeom prst="straightConnector1">
                  <a:avLst/>
                </a:prstGeom>
                <a:noFill/>
                <a:ln w="9525">
                  <a:solidFill>
                    <a:schemeClr val="tx1"/>
                  </a:solidFill>
                  <a:round/>
                  <a:headEnd/>
                  <a:tailEnd type="triangle" w="med" len="med"/>
                </a:ln>
              </p:spPr>
            </p:cxnSp>
            <p:cxnSp>
              <p:nvCxnSpPr>
                <p:cNvPr id="32797" name="AutoShape 26"/>
                <p:cNvCxnSpPr>
                  <a:cxnSpLocks noChangeShapeType="1"/>
                </p:cNvCxnSpPr>
                <p:nvPr/>
              </p:nvCxnSpPr>
              <p:spPr bwMode="auto">
                <a:xfrm rot="10800000" flipV="1">
                  <a:off x="2574" y="1395"/>
                  <a:ext cx="1206" cy="675"/>
                </a:xfrm>
                <a:prstGeom prst="curvedConnector2">
                  <a:avLst/>
                </a:prstGeom>
                <a:noFill/>
                <a:ln w="12700">
                  <a:solidFill>
                    <a:schemeClr val="tx1"/>
                  </a:solidFill>
                  <a:round/>
                  <a:headEnd/>
                  <a:tailEnd type="triangle" w="med" len="med"/>
                </a:ln>
              </p:spPr>
            </p:cxnSp>
            <p:cxnSp>
              <p:nvCxnSpPr>
                <p:cNvPr id="32798" name="AutoShape 27"/>
                <p:cNvCxnSpPr>
                  <a:cxnSpLocks noChangeShapeType="1"/>
                </p:cNvCxnSpPr>
                <p:nvPr/>
              </p:nvCxnSpPr>
              <p:spPr bwMode="auto">
                <a:xfrm rot="16200000" flipH="1" flipV="1">
                  <a:off x="3259" y="1381"/>
                  <a:ext cx="4" cy="1374"/>
                </a:xfrm>
                <a:prstGeom prst="curvedConnector3">
                  <a:avLst>
                    <a:gd name="adj1" fmla="val -3600000"/>
                  </a:avLst>
                </a:prstGeom>
                <a:noFill/>
                <a:ln w="12700">
                  <a:solidFill>
                    <a:schemeClr val="tx1"/>
                  </a:solidFill>
                  <a:round/>
                  <a:headEnd/>
                  <a:tailEnd type="triangle" w="med" len="med"/>
                </a:ln>
              </p:spPr>
            </p:cxnSp>
            <p:cxnSp>
              <p:nvCxnSpPr>
                <p:cNvPr id="32799" name="AutoShape 28"/>
                <p:cNvCxnSpPr>
                  <a:cxnSpLocks noChangeShapeType="1"/>
                </p:cNvCxnSpPr>
                <p:nvPr/>
              </p:nvCxnSpPr>
              <p:spPr bwMode="auto">
                <a:xfrm flipH="1" flipV="1">
                  <a:off x="4150" y="1395"/>
                  <a:ext cx="1269" cy="945"/>
                </a:xfrm>
                <a:prstGeom prst="curvedConnector3">
                  <a:avLst>
                    <a:gd name="adj1" fmla="val -11347"/>
                  </a:avLst>
                </a:prstGeom>
                <a:noFill/>
                <a:ln w="12700">
                  <a:solidFill>
                    <a:schemeClr val="tx1"/>
                  </a:solidFill>
                  <a:round/>
                  <a:headEnd/>
                  <a:tailEnd type="triangle" w="med" len="med"/>
                </a:ln>
              </p:spPr>
            </p:cxnSp>
            <p:sp>
              <p:nvSpPr>
                <p:cNvPr id="32800" name="Text Box 29"/>
                <p:cNvSpPr txBox="1">
                  <a:spLocks noChangeArrowheads="1"/>
                </p:cNvSpPr>
                <p:nvPr/>
              </p:nvSpPr>
              <p:spPr bwMode="auto">
                <a:xfrm>
                  <a:off x="3220" y="1255"/>
                  <a:ext cx="207" cy="241"/>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dirty="0">
                      <a:solidFill>
                        <a:srgbClr val="FFFFFF"/>
                      </a:solidFill>
                    </a:rPr>
                    <a:t>a</a:t>
                  </a:r>
                </a:p>
              </p:txBody>
            </p:sp>
            <p:sp>
              <p:nvSpPr>
                <p:cNvPr id="32801" name="Text Box 30"/>
                <p:cNvSpPr txBox="1">
                  <a:spLocks noChangeArrowheads="1"/>
                </p:cNvSpPr>
                <p:nvPr/>
              </p:nvSpPr>
              <p:spPr bwMode="auto">
                <a:xfrm>
                  <a:off x="3171" y="2313"/>
                  <a:ext cx="207" cy="241"/>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dirty="0">
                      <a:solidFill>
                        <a:srgbClr val="FFFFFF"/>
                      </a:solidFill>
                    </a:rPr>
                    <a:t>b</a:t>
                  </a:r>
                </a:p>
              </p:txBody>
            </p:sp>
            <p:sp>
              <p:nvSpPr>
                <p:cNvPr id="32802" name="Text Box 31"/>
                <p:cNvSpPr txBox="1">
                  <a:spLocks noChangeArrowheads="1"/>
                </p:cNvSpPr>
                <p:nvPr/>
              </p:nvSpPr>
              <p:spPr bwMode="auto">
                <a:xfrm>
                  <a:off x="4655" y="1245"/>
                  <a:ext cx="207" cy="241"/>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dirty="0">
                      <a:solidFill>
                        <a:srgbClr val="FFFFFF"/>
                      </a:solidFill>
                    </a:rPr>
                    <a:t>e</a:t>
                  </a:r>
                </a:p>
              </p:txBody>
            </p:sp>
            <p:sp>
              <p:nvSpPr>
                <p:cNvPr id="32803" name="Text Box 32"/>
                <p:cNvSpPr txBox="1">
                  <a:spLocks noChangeArrowheads="1"/>
                </p:cNvSpPr>
                <p:nvPr/>
              </p:nvSpPr>
              <p:spPr bwMode="auto">
                <a:xfrm>
                  <a:off x="4518" y="2341"/>
                  <a:ext cx="206" cy="241"/>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dirty="0">
                      <a:solidFill>
                        <a:srgbClr val="FFFFFF"/>
                      </a:solidFill>
                    </a:rPr>
                    <a:t>d</a:t>
                  </a:r>
                </a:p>
              </p:txBody>
            </p:sp>
            <p:sp>
              <p:nvSpPr>
                <p:cNvPr id="32804" name="AutoShape 19"/>
                <p:cNvSpPr>
                  <a:spLocks noChangeArrowheads="1"/>
                </p:cNvSpPr>
                <p:nvPr/>
              </p:nvSpPr>
              <p:spPr bwMode="auto">
                <a:xfrm rot="-3924255">
                  <a:off x="5056" y="1670"/>
                  <a:ext cx="1050" cy="310"/>
                </a:xfrm>
                <a:prstGeom prst="rightArrow">
                  <a:avLst>
                    <a:gd name="adj1" fmla="val 50000"/>
                    <a:gd name="adj2" fmla="val 84677"/>
                  </a:avLst>
                </a:prstGeom>
                <a:solidFill>
                  <a:srgbClr val="7030A0"/>
                </a:solidFill>
                <a:ln w="9525">
                  <a:solidFill>
                    <a:schemeClr val="tx1"/>
                  </a:solidFill>
                  <a:miter lim="800000"/>
                  <a:headEnd/>
                  <a:tailEnd/>
                </a:ln>
              </p:spPr>
              <p:txBody>
                <a:bodyPr anchor="ctr">
                  <a:spAutoFit/>
                </a:bodyPr>
                <a:lstStyle/>
                <a:p>
                  <a:pPr algn="ctr" eaLnBrk="0" fontAlgn="base" hangingPunct="0">
                    <a:spcBef>
                      <a:spcPct val="0"/>
                    </a:spcBef>
                    <a:spcAft>
                      <a:spcPct val="0"/>
                    </a:spcAft>
                  </a:pPr>
                  <a:r>
                    <a:rPr lang="en-US" sz="1200" dirty="0">
                      <a:solidFill>
                        <a:srgbClr val="FFFFFF"/>
                      </a:solidFill>
                    </a:rPr>
                    <a:t>Read Personality</a:t>
                  </a:r>
                </a:p>
              </p:txBody>
            </p:sp>
            <p:sp>
              <p:nvSpPr>
                <p:cNvPr id="32805" name="AutoShape 18"/>
                <p:cNvSpPr>
                  <a:spLocks noChangeArrowheads="1"/>
                </p:cNvSpPr>
                <p:nvPr/>
              </p:nvSpPr>
              <p:spPr bwMode="auto">
                <a:xfrm rot="-3924255">
                  <a:off x="3757" y="1430"/>
                  <a:ext cx="1078" cy="310"/>
                </a:xfrm>
                <a:prstGeom prst="rightArrow">
                  <a:avLst>
                    <a:gd name="adj1" fmla="val 50000"/>
                    <a:gd name="adj2" fmla="val 86935"/>
                  </a:avLst>
                </a:prstGeom>
                <a:solidFill>
                  <a:srgbClr val="7030A0"/>
                </a:solidFill>
                <a:ln w="9525">
                  <a:solidFill>
                    <a:schemeClr val="tx1"/>
                  </a:solidFill>
                  <a:miter lim="800000"/>
                  <a:headEnd/>
                  <a:tailEnd/>
                </a:ln>
              </p:spPr>
              <p:txBody>
                <a:bodyPr anchor="ctr">
                  <a:spAutoFit/>
                </a:bodyPr>
                <a:lstStyle/>
                <a:p>
                  <a:pPr algn="ctr" eaLnBrk="0" fontAlgn="base" hangingPunct="0">
                    <a:spcBef>
                      <a:spcPct val="0"/>
                    </a:spcBef>
                    <a:spcAft>
                      <a:spcPct val="0"/>
                    </a:spcAft>
                  </a:pPr>
                  <a:r>
                    <a:rPr lang="en-US" sz="1200" dirty="0">
                      <a:solidFill>
                        <a:srgbClr val="FFFFFF"/>
                      </a:solidFill>
                    </a:rPr>
                    <a:t>Read Prediction</a:t>
                  </a:r>
                </a:p>
              </p:txBody>
            </p:sp>
            <p:sp>
              <p:nvSpPr>
                <p:cNvPr id="32806" name="Text Box 33"/>
                <p:cNvSpPr txBox="1">
                  <a:spLocks noChangeArrowheads="1"/>
                </p:cNvSpPr>
                <p:nvPr/>
              </p:nvSpPr>
              <p:spPr bwMode="auto">
                <a:xfrm>
                  <a:off x="4045" y="2788"/>
                  <a:ext cx="1268" cy="30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200" dirty="0">
                      <a:solidFill>
                        <a:srgbClr val="FFFFFF"/>
                      </a:solidFill>
                    </a:rPr>
                    <a:t>Prediction Horizon</a:t>
                  </a:r>
                </a:p>
                <a:p>
                  <a:pPr algn="ctr" eaLnBrk="0" fontAlgn="base" hangingPunct="0">
                    <a:spcBef>
                      <a:spcPct val="0"/>
                    </a:spcBef>
                    <a:spcAft>
                      <a:spcPct val="0"/>
                    </a:spcAft>
                  </a:pPr>
                  <a:r>
                    <a:rPr lang="en-US" sz="1200" dirty="0">
                      <a:solidFill>
                        <a:srgbClr val="FFFFFF"/>
                      </a:solidFill>
                    </a:rPr>
                    <a:t>Observe Ghost prediction</a:t>
                  </a:r>
                </a:p>
              </p:txBody>
            </p:sp>
            <p:sp>
              <p:nvSpPr>
                <p:cNvPr id="32807" name="Text Box 34"/>
                <p:cNvSpPr txBox="1">
                  <a:spLocks noChangeArrowheads="1"/>
                </p:cNvSpPr>
                <p:nvPr/>
              </p:nvSpPr>
              <p:spPr bwMode="auto">
                <a:xfrm>
                  <a:off x="2579" y="2789"/>
                  <a:ext cx="1133" cy="30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200" dirty="0">
                      <a:solidFill>
                        <a:srgbClr val="FFFFFF"/>
                      </a:solidFill>
                    </a:rPr>
                    <a:t>Insertion Horizon</a:t>
                  </a:r>
                </a:p>
                <a:p>
                  <a:pPr algn="ctr" eaLnBrk="0" fontAlgn="base" hangingPunct="0">
                    <a:spcBef>
                      <a:spcPct val="0"/>
                    </a:spcBef>
                    <a:spcAft>
                      <a:spcPct val="0"/>
                    </a:spcAft>
                  </a:pPr>
                  <a:r>
                    <a:rPr lang="en-US" sz="1200" dirty="0">
                      <a:solidFill>
                        <a:srgbClr val="FFFFFF"/>
                      </a:solidFill>
                    </a:rPr>
                    <a:t>Measure Ghost fitness</a:t>
                  </a:r>
                </a:p>
              </p:txBody>
            </p:sp>
            <p:sp>
              <p:nvSpPr>
                <p:cNvPr id="32808" name="Text Box 35"/>
                <p:cNvSpPr txBox="1">
                  <a:spLocks noChangeArrowheads="1"/>
                </p:cNvSpPr>
                <p:nvPr/>
              </p:nvSpPr>
              <p:spPr bwMode="auto">
                <a:xfrm rot="-5400000">
                  <a:off x="3624" y="2777"/>
                  <a:ext cx="476" cy="386"/>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600" dirty="0">
                      <a:solidFill>
                        <a:srgbClr val="FFFFFF"/>
                      </a:solidFill>
                    </a:rPr>
                    <a:t>t = </a:t>
                  </a:r>
                  <a:r>
                    <a:rPr lang="el-GR" sz="1600">
                      <a:solidFill>
                        <a:srgbClr val="FFFFFF"/>
                      </a:solidFill>
                      <a:cs typeface="Arial" charset="0"/>
                    </a:rPr>
                    <a:t>τ</a:t>
                  </a:r>
                  <a:endParaRPr lang="en-US" sz="1600" dirty="0">
                    <a:solidFill>
                      <a:srgbClr val="FFFFFF"/>
                    </a:solidFill>
                    <a:cs typeface="Arial" charset="0"/>
                  </a:endParaRPr>
                </a:p>
                <a:p>
                  <a:pPr algn="ctr" eaLnBrk="0" fontAlgn="base" hangingPunct="0">
                    <a:spcBef>
                      <a:spcPct val="0"/>
                    </a:spcBef>
                    <a:spcAft>
                      <a:spcPct val="0"/>
                    </a:spcAft>
                  </a:pPr>
                  <a:r>
                    <a:rPr lang="en-US" sz="1600" dirty="0">
                      <a:solidFill>
                        <a:srgbClr val="FFFFFF"/>
                      </a:solidFill>
                      <a:cs typeface="Arial" charset="0"/>
                    </a:rPr>
                    <a:t>(Now)</a:t>
                  </a:r>
                  <a:endParaRPr lang="el-GR" sz="1600">
                    <a:solidFill>
                      <a:srgbClr val="FFFFFF"/>
                    </a:solidFill>
                    <a:cs typeface="Arial" charset="0"/>
                  </a:endParaRPr>
                </a:p>
              </p:txBody>
            </p:sp>
            <p:sp>
              <p:nvSpPr>
                <p:cNvPr id="32809" name="Text Box 36"/>
                <p:cNvSpPr txBox="1">
                  <a:spLocks noChangeArrowheads="1"/>
                </p:cNvSpPr>
                <p:nvPr/>
              </p:nvSpPr>
              <p:spPr bwMode="auto">
                <a:xfrm>
                  <a:off x="5180" y="2708"/>
                  <a:ext cx="680" cy="18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200" dirty="0">
                      <a:solidFill>
                        <a:srgbClr val="FFFFFF"/>
                      </a:solidFill>
                    </a:rPr>
                    <a:t>Ghost time </a:t>
                  </a:r>
                  <a:r>
                    <a:rPr lang="el-GR" sz="1200">
                      <a:solidFill>
                        <a:srgbClr val="FFFFFF"/>
                      </a:solidFill>
                      <a:cs typeface="Arial" charset="0"/>
                    </a:rPr>
                    <a:t>τ</a:t>
                  </a:r>
                </a:p>
              </p:txBody>
            </p:sp>
            <p:sp>
              <p:nvSpPr>
                <p:cNvPr id="32810" name="AutoShape 37"/>
                <p:cNvSpPr>
                  <a:spLocks/>
                </p:cNvSpPr>
                <p:nvPr/>
              </p:nvSpPr>
              <p:spPr bwMode="auto">
                <a:xfrm rot="-5400000">
                  <a:off x="3136" y="2016"/>
                  <a:ext cx="127" cy="1416"/>
                </a:xfrm>
                <a:prstGeom prst="leftBrace">
                  <a:avLst>
                    <a:gd name="adj1" fmla="val 92913"/>
                    <a:gd name="adj2" fmla="val 50000"/>
                  </a:avLst>
                </a:prstGeom>
                <a:no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2811" name="AutoShape 38"/>
                <p:cNvSpPr>
                  <a:spLocks/>
                </p:cNvSpPr>
                <p:nvPr/>
              </p:nvSpPr>
              <p:spPr bwMode="auto">
                <a:xfrm rot="-5400000">
                  <a:off x="4548" y="2014"/>
                  <a:ext cx="127" cy="1416"/>
                </a:xfrm>
                <a:prstGeom prst="leftBrace">
                  <a:avLst>
                    <a:gd name="adj1" fmla="val 92913"/>
                    <a:gd name="adj2" fmla="val 50000"/>
                  </a:avLst>
                </a:prstGeom>
                <a:no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2812" name="Text Box 40"/>
                <p:cNvSpPr txBox="1">
                  <a:spLocks noChangeArrowheads="1"/>
                </p:cNvSpPr>
                <p:nvPr/>
              </p:nvSpPr>
              <p:spPr bwMode="auto">
                <a:xfrm>
                  <a:off x="3242" y="1704"/>
                  <a:ext cx="198" cy="240"/>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dirty="0">
                      <a:solidFill>
                        <a:srgbClr val="FFFFFF"/>
                      </a:solidFill>
                    </a:rPr>
                    <a:t>c</a:t>
                  </a:r>
                </a:p>
              </p:txBody>
            </p:sp>
          </p:grpSp>
          <p:pic>
            <p:nvPicPr>
              <p:cNvPr id="32779" name="Picture 43" descr="Spanish_Soldier_Picture_02"/>
              <p:cNvPicPr>
                <a:picLocks noChangeAspect="1" noChangeArrowheads="1"/>
              </p:cNvPicPr>
              <p:nvPr/>
            </p:nvPicPr>
            <p:blipFill>
              <a:blip r:embed="rId5" cstate="print"/>
              <a:srcRect/>
              <a:stretch>
                <a:fillRect/>
              </a:stretch>
            </p:blipFill>
            <p:spPr bwMode="auto">
              <a:xfrm>
                <a:off x="3619" y="884"/>
                <a:ext cx="506" cy="710"/>
              </a:xfrm>
              <a:prstGeom prst="rect">
                <a:avLst/>
              </a:prstGeom>
              <a:noFill/>
              <a:ln w="9525">
                <a:noFill/>
                <a:miter lim="800000"/>
                <a:headEnd/>
                <a:tailEnd/>
              </a:ln>
            </p:spPr>
          </p:pic>
          <p:cxnSp>
            <p:nvCxnSpPr>
              <p:cNvPr id="32780" name="AutoShape 44"/>
              <p:cNvCxnSpPr>
                <a:cxnSpLocks noChangeShapeType="1"/>
              </p:cNvCxnSpPr>
              <p:nvPr/>
            </p:nvCxnSpPr>
            <p:spPr bwMode="auto">
              <a:xfrm>
                <a:off x="3872" y="1594"/>
                <a:ext cx="3" cy="294"/>
              </a:xfrm>
              <a:prstGeom prst="straightConnector1">
                <a:avLst/>
              </a:prstGeom>
              <a:noFill/>
              <a:ln w="9525">
                <a:solidFill>
                  <a:schemeClr val="tx1"/>
                </a:solidFill>
                <a:round/>
                <a:headEnd/>
                <a:tailEnd type="triangle" w="med" len="med"/>
              </a:ln>
            </p:spPr>
          </p:cxnSp>
          <p:sp>
            <p:nvSpPr>
              <p:cNvPr id="32781" name="Text Box 45"/>
              <p:cNvSpPr txBox="1">
                <a:spLocks noChangeArrowheads="1"/>
              </p:cNvSpPr>
              <p:nvPr/>
            </p:nvSpPr>
            <p:spPr bwMode="auto">
              <a:xfrm>
                <a:off x="4113" y="1079"/>
                <a:ext cx="712" cy="340"/>
              </a:xfrm>
              <a:prstGeom prst="rect">
                <a:avLst/>
              </a:prstGeom>
              <a:noFill/>
              <a:ln w="9525">
                <a:noFill/>
                <a:miter lim="800000"/>
                <a:headEnd/>
                <a:tailEnd/>
              </a:ln>
            </p:spPr>
            <p:txBody>
              <a:bodyPr wrap="none">
                <a:spAutoFit/>
              </a:bodyPr>
              <a:lstStyle/>
              <a:p>
                <a:pPr algn="ctr" eaLnBrk="0" fontAlgn="base" hangingPunct="0">
                  <a:spcBef>
                    <a:spcPct val="0"/>
                  </a:spcBef>
                  <a:spcAft>
                    <a:spcPct val="0"/>
                  </a:spcAft>
                </a:pPr>
                <a:r>
                  <a:rPr lang="en-US" sz="1400" i="1" dirty="0">
                    <a:solidFill>
                      <a:srgbClr val="FFFFFF"/>
                    </a:solidFill>
                  </a:rPr>
                  <a:t>Real-World</a:t>
                </a:r>
              </a:p>
              <a:p>
                <a:pPr algn="ctr" eaLnBrk="0" fontAlgn="base" hangingPunct="0">
                  <a:spcBef>
                    <a:spcPct val="0"/>
                  </a:spcBef>
                  <a:spcAft>
                    <a:spcPct val="0"/>
                  </a:spcAft>
                </a:pPr>
                <a:r>
                  <a:rPr lang="en-US" sz="1400" i="1" dirty="0">
                    <a:solidFill>
                      <a:srgbClr val="FFFFFF"/>
                    </a:solidFill>
                  </a:rPr>
                  <a:t>Entity</a:t>
                </a:r>
              </a:p>
            </p:txBody>
          </p:sp>
        </p:grpSp>
        <p:sp>
          <p:nvSpPr>
            <p:cNvPr id="32776" name="Text Box 48"/>
            <p:cNvSpPr txBox="1">
              <a:spLocks noChangeArrowheads="1"/>
            </p:cNvSpPr>
            <p:nvPr/>
          </p:nvSpPr>
          <p:spPr bwMode="auto">
            <a:xfrm>
              <a:off x="3398" y="2374"/>
              <a:ext cx="486" cy="212"/>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600" i="1" dirty="0">
                  <a:solidFill>
                    <a:srgbClr val="FFFFFF"/>
                  </a:solidFill>
                </a:rPr>
                <a:t>Avatar</a:t>
              </a:r>
            </a:p>
          </p:txBody>
        </p:sp>
        <p:sp>
          <p:nvSpPr>
            <p:cNvPr id="32777" name="Text Box 49"/>
            <p:cNvSpPr txBox="1">
              <a:spLocks noChangeArrowheads="1"/>
            </p:cNvSpPr>
            <p:nvPr/>
          </p:nvSpPr>
          <p:spPr bwMode="auto">
            <a:xfrm>
              <a:off x="3036" y="2795"/>
              <a:ext cx="522" cy="212"/>
            </a:xfrm>
            <a:prstGeom prst="rect">
              <a:avLst/>
            </a:prstGeom>
            <a:noFill/>
            <a:ln w="9525">
              <a:noFill/>
              <a:miter lim="800000"/>
              <a:headEnd/>
              <a:tailEnd/>
            </a:ln>
          </p:spPr>
          <p:txBody>
            <a:bodyPr wrap="none">
              <a:spAutoFit/>
            </a:bodyPr>
            <a:lstStyle/>
            <a:p>
              <a:pPr eaLnBrk="0" fontAlgn="base" hangingPunct="0">
                <a:spcBef>
                  <a:spcPct val="0"/>
                </a:spcBef>
                <a:spcAft>
                  <a:spcPct val="0"/>
                </a:spcAft>
              </a:pPr>
              <a:r>
                <a:rPr lang="en-US" sz="1600" i="1" dirty="0">
                  <a:solidFill>
                    <a:srgbClr val="FFFFFF"/>
                  </a:solidFill>
                </a:rPr>
                <a:t>Ghosts</a:t>
              </a:r>
            </a:p>
          </p:txBody>
        </p:sp>
      </p:grpSp>
    </p:spTree>
    <p:extLst>
      <p:ext uri="{BB962C8B-B14F-4D97-AF65-F5344CB8AC3E}">
        <p14:creationId xmlns:p14="http://schemas.microsoft.com/office/powerpoint/2010/main" val="37509843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22"/>
          <p:cNvSpPr>
            <a:spLocks noGrp="1" noChangeArrowheads="1"/>
          </p:cNvSpPr>
          <p:nvPr>
            <p:ph type="sldNum" sz="quarter" idx="11"/>
          </p:nvPr>
        </p:nvSpPr>
        <p:spPr/>
        <p:txBody>
          <a:bodyPr/>
          <a:lstStyle/>
          <a:p>
            <a:pPr>
              <a:defRPr/>
            </a:pPr>
            <a:fld id="{A9D5F0E4-4A40-4FEA-B7BB-81AD0D8B5164}" type="slidenum">
              <a:rPr lang="en-US">
                <a:solidFill>
                  <a:srgbClr val="FFFFFF"/>
                </a:solidFill>
              </a:rPr>
              <a:pPr>
                <a:defRPr/>
              </a:pPr>
              <a:t>21</a:t>
            </a:fld>
            <a:endParaRPr lang="en-US" dirty="0">
              <a:solidFill>
                <a:srgbClr val="FFFFFF"/>
              </a:solidFill>
            </a:endParaRPr>
          </a:p>
        </p:txBody>
      </p:sp>
      <p:sp>
        <p:nvSpPr>
          <p:cNvPr id="7170" name="Rectangle 2"/>
          <p:cNvSpPr>
            <a:spLocks noGrp="1" noChangeArrowheads="1"/>
          </p:cNvSpPr>
          <p:nvPr>
            <p:ph type="ctrTitle"/>
          </p:nvPr>
        </p:nvSpPr>
        <p:spPr/>
        <p:txBody>
          <a:bodyPr/>
          <a:lstStyle/>
          <a:p>
            <a:pPr eaLnBrk="1" hangingPunct="1">
              <a:defRPr/>
            </a:pPr>
            <a:r>
              <a:rPr lang="en-US" dirty="0" smtClean="0">
                <a:solidFill>
                  <a:schemeClr val="bg1"/>
                </a:solidFill>
              </a:rPr>
              <a:t>Detection Modeling</a:t>
            </a:r>
          </a:p>
        </p:txBody>
      </p:sp>
    </p:spTree>
    <p:extLst>
      <p:ext uri="{BB962C8B-B14F-4D97-AF65-F5344CB8AC3E}">
        <p14:creationId xmlns:p14="http://schemas.microsoft.com/office/powerpoint/2010/main" val="5166478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
          <p:cNvSpPr>
            <a:spLocks noGrp="1"/>
          </p:cNvSpPr>
          <p:nvPr>
            <p:ph type="sldNum" sz="quarter" idx="10"/>
          </p:nvPr>
        </p:nvSpPr>
        <p:spPr/>
        <p:txBody>
          <a:bodyPr/>
          <a:lstStyle/>
          <a:p>
            <a:pPr>
              <a:defRPr/>
            </a:pPr>
            <a:fld id="{CC2D0976-3AF9-4A7D-A5A7-7F4AD887FDD5}" type="slidenum">
              <a:rPr lang="en-US">
                <a:solidFill>
                  <a:srgbClr val="FFFFFF"/>
                </a:solidFill>
              </a:rPr>
              <a:pPr>
                <a:defRPr/>
              </a:pPr>
              <a:t>22</a:t>
            </a:fld>
            <a:endParaRPr lang="en-US" dirty="0">
              <a:solidFill>
                <a:srgbClr val="FFFFFF"/>
              </a:solidFill>
            </a:endParaRPr>
          </a:p>
        </p:txBody>
      </p:sp>
      <p:sp>
        <p:nvSpPr>
          <p:cNvPr id="49154" name="Rectangle 2"/>
          <p:cNvSpPr>
            <a:spLocks noGrp="1" noChangeArrowheads="1"/>
          </p:cNvSpPr>
          <p:nvPr>
            <p:ph type="title"/>
          </p:nvPr>
        </p:nvSpPr>
        <p:spPr/>
        <p:txBody>
          <a:bodyPr/>
          <a:lstStyle/>
          <a:p>
            <a:pPr eaLnBrk="1" hangingPunct="1">
              <a:defRPr/>
            </a:pPr>
            <a:r>
              <a:rPr lang="en-US" dirty="0" smtClean="0"/>
              <a:t>Gridded Probability Areas</a:t>
            </a:r>
          </a:p>
        </p:txBody>
      </p:sp>
      <p:sp>
        <p:nvSpPr>
          <p:cNvPr id="49156" name="Rectangle 4"/>
          <p:cNvSpPr>
            <a:spLocks noChangeArrowheads="1"/>
          </p:cNvSpPr>
          <p:nvPr/>
        </p:nvSpPr>
        <p:spPr bwMode="auto">
          <a:xfrm>
            <a:off x="457200" y="1233889"/>
            <a:ext cx="4125817" cy="2977749"/>
          </a:xfrm>
          <a:prstGeom prst="rect">
            <a:avLst/>
          </a:prstGeom>
          <a:noFill/>
          <a:ln w="9525">
            <a:noFill/>
            <a:miter lim="800000"/>
            <a:headEnd/>
            <a:tailEnd/>
          </a:ln>
          <a:effectLst/>
        </p:spPr>
        <p:txBody>
          <a:bodyPr/>
          <a:lstStyle/>
          <a:p>
            <a:pPr marL="342900" indent="-342900" fontAlgn="base">
              <a:spcBef>
                <a:spcPct val="20000"/>
              </a:spcBef>
              <a:spcAft>
                <a:spcPct val="0"/>
              </a:spcAft>
              <a:buClr>
                <a:srgbClr val="9999FF"/>
              </a:buClr>
              <a:buFont typeface="Wingdings" pitchFamily="2" charset="2"/>
              <a:buBlip>
                <a:blip r:embed="rId3"/>
              </a:buBlip>
              <a:defRPr/>
            </a:pPr>
            <a:r>
              <a:rPr lang="en-US" sz="2400" dirty="0">
                <a:solidFill>
                  <a:srgbClr val="FFFFFF"/>
                </a:solidFill>
                <a:effectLst>
                  <a:outerShdw blurRad="38100" dist="38100" dir="2700000" algn="tl">
                    <a:srgbClr val="000000"/>
                  </a:outerShdw>
                </a:effectLst>
              </a:rPr>
              <a:t>Perfect detection within the same grid area </a:t>
            </a:r>
            <a:endParaRPr lang="en-US" sz="2400" dirty="0" smtClean="0">
              <a:solidFill>
                <a:srgbClr val="FFFFFF"/>
              </a:solidFill>
              <a:effectLst>
                <a:outerShdw blurRad="38100" dist="38100" dir="2700000" algn="tl">
                  <a:srgbClr val="000000"/>
                </a:outerShdw>
              </a:effectLst>
            </a:endParaRPr>
          </a:p>
          <a:p>
            <a:pPr marL="742950" lvl="1" indent="-285750" fontAlgn="base">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a:t>
            </a:r>
            <a:r>
              <a:rPr lang="en-US" sz="2000" dirty="0">
                <a:solidFill>
                  <a:srgbClr val="FFFFFF"/>
                </a:solidFill>
                <a:effectLst>
                  <a:outerShdw blurRad="38100" dist="38100" dir="2700000" algn="tl">
                    <a:srgbClr val="000000"/>
                  </a:outerShdw>
                </a:effectLst>
              </a:rPr>
              <a:t>P</a:t>
            </a:r>
            <a:r>
              <a:rPr lang="en-US" sz="2000" baseline="-25000" dirty="0">
                <a:solidFill>
                  <a:srgbClr val="FFFFFF"/>
                </a:solidFill>
                <a:effectLst>
                  <a:outerShdw blurRad="38100" dist="38100" dir="2700000" algn="tl">
                    <a:srgbClr val="000000"/>
                  </a:outerShdw>
                </a:effectLst>
              </a:rPr>
              <a:t>det</a:t>
            </a:r>
            <a:r>
              <a:rPr lang="en-US" sz="2000" dirty="0">
                <a:solidFill>
                  <a:srgbClr val="FFFFFF"/>
                </a:solidFill>
                <a:effectLst>
                  <a:outerShdw blurRad="38100" dist="38100" dir="2700000" algn="tl">
                    <a:srgbClr val="000000"/>
                  </a:outerShdw>
                </a:effectLst>
              </a:rPr>
              <a:t> = 1.0)</a:t>
            </a:r>
          </a:p>
          <a:p>
            <a:pPr marL="342900" indent="-342900" fontAlgn="base">
              <a:spcBef>
                <a:spcPct val="20000"/>
              </a:spcBef>
              <a:spcAft>
                <a:spcPct val="0"/>
              </a:spcAft>
              <a:buClr>
                <a:srgbClr val="9999FF"/>
              </a:buClr>
              <a:buFont typeface="Wingdings" pitchFamily="2" charset="2"/>
              <a:buBlip>
                <a:blip r:embed="rId3"/>
              </a:buBlip>
              <a:defRPr/>
            </a:pPr>
            <a:r>
              <a:rPr lang="en-US" sz="2400" dirty="0">
                <a:solidFill>
                  <a:srgbClr val="FFFFFF"/>
                </a:solidFill>
                <a:effectLst>
                  <a:outerShdw blurRad="38100" dist="38100" dir="2700000" algn="tl">
                    <a:srgbClr val="000000"/>
                  </a:outerShdw>
                </a:effectLst>
              </a:rPr>
              <a:t>Probability of detection within adjacent areas</a:t>
            </a:r>
          </a:p>
          <a:p>
            <a:pPr marL="742950" lvl="1" indent="-285750" fontAlgn="base">
              <a:spcBef>
                <a:spcPct val="20000"/>
              </a:spcBef>
              <a:spcAft>
                <a:spcPct val="0"/>
              </a:spcAft>
              <a:buClr>
                <a:srgbClr val="CCCCFF"/>
              </a:buClr>
              <a:buSzPct val="50000"/>
              <a:buFont typeface="Wingdings" pitchFamily="2" charset="2"/>
              <a:buChar char="n"/>
              <a:defRPr/>
            </a:pPr>
            <a:r>
              <a:rPr lang="en-US" sz="2000" dirty="0">
                <a:solidFill>
                  <a:srgbClr val="FFFFFF"/>
                </a:solidFill>
                <a:effectLst>
                  <a:outerShdw blurRad="38100" dist="38100" dir="2700000" algn="tl">
                    <a:srgbClr val="000000"/>
                  </a:outerShdw>
                </a:effectLst>
              </a:rPr>
              <a:t>Adjacent P</a:t>
            </a:r>
            <a:r>
              <a:rPr lang="en-US" sz="2000" baseline="-25000" dirty="0">
                <a:solidFill>
                  <a:srgbClr val="FFFFFF"/>
                </a:solidFill>
                <a:effectLst>
                  <a:outerShdw blurRad="38100" dist="38100" dir="2700000" algn="tl">
                    <a:srgbClr val="000000"/>
                  </a:outerShdw>
                </a:effectLst>
              </a:rPr>
              <a:t>det</a:t>
            </a:r>
            <a:r>
              <a:rPr lang="en-US" sz="2000" dirty="0">
                <a:solidFill>
                  <a:srgbClr val="FFFFFF"/>
                </a:solidFill>
                <a:effectLst>
                  <a:outerShdw blurRad="38100" dist="38100" dir="2700000" algn="tl">
                    <a:srgbClr val="000000"/>
                  </a:outerShdw>
                </a:effectLst>
              </a:rPr>
              <a:t> =F(terrain)</a:t>
            </a:r>
          </a:p>
          <a:p>
            <a:pPr marL="742950" lvl="1" indent="-285750" fontAlgn="base">
              <a:spcBef>
                <a:spcPct val="20000"/>
              </a:spcBef>
              <a:spcAft>
                <a:spcPct val="0"/>
              </a:spcAft>
              <a:buClr>
                <a:srgbClr val="CCCCFF"/>
              </a:buClr>
              <a:buSzPct val="50000"/>
              <a:buFont typeface="Wingdings" pitchFamily="2" charset="2"/>
              <a:buChar char="n"/>
              <a:defRPr/>
            </a:pPr>
            <a:r>
              <a:rPr lang="en-US" sz="2000" dirty="0">
                <a:solidFill>
                  <a:srgbClr val="FFFFFF"/>
                </a:solidFill>
                <a:effectLst>
                  <a:outerShdw blurRad="38100" dist="38100" dir="2700000" algn="tl">
                    <a:srgbClr val="000000"/>
                  </a:outerShdw>
                </a:effectLst>
              </a:rPr>
              <a:t>Non-Adjacent P</a:t>
            </a:r>
            <a:r>
              <a:rPr lang="en-US" sz="2000" baseline="-25000" dirty="0">
                <a:solidFill>
                  <a:srgbClr val="FFFFFF"/>
                </a:solidFill>
                <a:effectLst>
                  <a:outerShdw blurRad="38100" dist="38100" dir="2700000" algn="tl">
                    <a:srgbClr val="000000"/>
                  </a:outerShdw>
                </a:effectLst>
              </a:rPr>
              <a:t>det</a:t>
            </a:r>
            <a:r>
              <a:rPr lang="en-US" sz="2000" dirty="0">
                <a:solidFill>
                  <a:srgbClr val="FFFFFF"/>
                </a:solidFill>
                <a:effectLst>
                  <a:outerShdw blurRad="38100" dist="38100" dir="2700000" algn="tl">
                    <a:srgbClr val="000000"/>
                  </a:outerShdw>
                </a:effectLst>
              </a:rPr>
              <a:t> = 0.0</a:t>
            </a:r>
          </a:p>
        </p:txBody>
      </p:sp>
      <p:pic>
        <p:nvPicPr>
          <p:cNvPr id="35845" name="Picture 5" descr="steel_panthers_shot_04"/>
          <p:cNvPicPr>
            <a:picLocks noChangeAspect="1" noChangeArrowheads="1"/>
          </p:cNvPicPr>
          <p:nvPr/>
        </p:nvPicPr>
        <p:blipFill>
          <a:blip r:embed="rId4" cstate="print"/>
          <a:srcRect/>
          <a:stretch>
            <a:fillRect/>
          </a:stretch>
        </p:blipFill>
        <p:spPr bwMode="auto">
          <a:xfrm>
            <a:off x="1131370" y="4145632"/>
            <a:ext cx="2769575" cy="2211101"/>
          </a:xfrm>
          <a:prstGeom prst="rect">
            <a:avLst/>
          </a:prstGeom>
          <a:noFill/>
          <a:ln w="9525">
            <a:noFill/>
            <a:miter lim="800000"/>
            <a:headEnd/>
            <a:tailEnd/>
          </a:ln>
        </p:spPr>
      </p:pic>
      <p:grpSp>
        <p:nvGrpSpPr>
          <p:cNvPr id="35846" name="Group 6"/>
          <p:cNvGrpSpPr>
            <a:grpSpLocks/>
          </p:cNvGrpSpPr>
          <p:nvPr/>
        </p:nvGrpSpPr>
        <p:grpSpPr bwMode="auto">
          <a:xfrm>
            <a:off x="4991852" y="1403350"/>
            <a:ext cx="3578225" cy="4418013"/>
            <a:chOff x="2500" y="850"/>
            <a:chExt cx="1976" cy="2444"/>
          </a:xfrm>
        </p:grpSpPr>
        <p:sp>
          <p:nvSpPr>
            <p:cNvPr id="35850" name="AutoShape 7"/>
            <p:cNvSpPr>
              <a:spLocks noChangeArrowheads="1"/>
            </p:cNvSpPr>
            <p:nvPr/>
          </p:nvSpPr>
          <p:spPr bwMode="auto">
            <a:xfrm>
              <a:off x="2507" y="1199"/>
              <a:ext cx="786" cy="698"/>
            </a:xfrm>
            <a:prstGeom prst="hexagon">
              <a:avLst>
                <a:gd name="adj" fmla="val 28152"/>
                <a:gd name="vf" fmla="val 115470"/>
              </a:avLst>
            </a:prstGeom>
            <a:solidFill>
              <a:srgbClr val="D0A172"/>
            </a:solidFill>
            <a:ln w="9525">
              <a:solidFill>
                <a:schemeClr val="tx1"/>
              </a:solidFill>
              <a:miter lim="800000"/>
              <a:headEnd/>
              <a:tailEnd/>
            </a:ln>
          </p:spPr>
          <p:txBody>
            <a:bodyPr wrap="none" anchor="ctr"/>
            <a:lstStyle/>
            <a:p>
              <a:pPr algn="ctr" fontAlgn="base">
                <a:spcBef>
                  <a:spcPct val="0"/>
                </a:spcBef>
                <a:spcAft>
                  <a:spcPct val="0"/>
                </a:spcAft>
              </a:pPr>
              <a:r>
                <a:rPr lang="en-US" b="1" dirty="0">
                  <a:solidFill>
                    <a:srgbClr val="FFFF00"/>
                  </a:solidFill>
                  <a:cs typeface="Arial" charset="0"/>
                </a:rPr>
                <a:t>60%</a:t>
              </a:r>
            </a:p>
            <a:p>
              <a:pPr algn="ctr" fontAlgn="base">
                <a:spcBef>
                  <a:spcPct val="0"/>
                </a:spcBef>
                <a:spcAft>
                  <a:spcPct val="0"/>
                </a:spcAft>
              </a:pPr>
              <a:endParaRPr lang="en-US" b="1" dirty="0">
                <a:solidFill>
                  <a:srgbClr val="666699"/>
                </a:solidFill>
                <a:cs typeface="Arial" charset="0"/>
              </a:endParaRPr>
            </a:p>
          </p:txBody>
        </p:sp>
        <p:sp>
          <p:nvSpPr>
            <p:cNvPr id="35851" name="AutoShape 8"/>
            <p:cNvSpPr>
              <a:spLocks noChangeArrowheads="1"/>
            </p:cNvSpPr>
            <p:nvPr/>
          </p:nvSpPr>
          <p:spPr bwMode="auto">
            <a:xfrm>
              <a:off x="3095" y="850"/>
              <a:ext cx="786" cy="698"/>
            </a:xfrm>
            <a:prstGeom prst="hexagon">
              <a:avLst>
                <a:gd name="adj" fmla="val 28152"/>
                <a:gd name="vf" fmla="val 115470"/>
              </a:avLst>
            </a:prstGeom>
            <a:solidFill>
              <a:srgbClr val="D0A172"/>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5852" name="AutoShape 9"/>
            <p:cNvSpPr>
              <a:spLocks noChangeArrowheads="1"/>
            </p:cNvSpPr>
            <p:nvPr/>
          </p:nvSpPr>
          <p:spPr bwMode="auto">
            <a:xfrm>
              <a:off x="3095" y="1549"/>
              <a:ext cx="786" cy="698"/>
            </a:xfrm>
            <a:prstGeom prst="hexagon">
              <a:avLst>
                <a:gd name="adj" fmla="val 28152"/>
                <a:gd name="vf" fmla="val 115470"/>
              </a:avLst>
            </a:prstGeom>
            <a:solidFill>
              <a:srgbClr val="8B5C2D"/>
            </a:solidFill>
            <a:ln w="9525">
              <a:solidFill>
                <a:schemeClr val="tx1"/>
              </a:solidFill>
              <a:miter lim="800000"/>
              <a:headEnd/>
              <a:tailEnd/>
            </a:ln>
          </p:spPr>
          <p:txBody>
            <a:bodyPr wrap="none" anchor="ctr"/>
            <a:lstStyle/>
            <a:p>
              <a:pPr algn="ctr" fontAlgn="base">
                <a:spcBef>
                  <a:spcPct val="0"/>
                </a:spcBef>
                <a:spcAft>
                  <a:spcPct val="0"/>
                </a:spcAft>
              </a:pPr>
              <a:r>
                <a:rPr lang="en-US" b="1" dirty="0">
                  <a:solidFill>
                    <a:srgbClr val="FFFF00"/>
                  </a:solidFill>
                  <a:cs typeface="Arial" charset="0"/>
                </a:rPr>
                <a:t>30%</a:t>
              </a:r>
            </a:p>
            <a:p>
              <a:pPr algn="ctr" fontAlgn="base">
                <a:spcBef>
                  <a:spcPct val="0"/>
                </a:spcBef>
                <a:spcAft>
                  <a:spcPct val="0"/>
                </a:spcAft>
              </a:pPr>
              <a:endParaRPr lang="en-US" b="1" dirty="0">
                <a:solidFill>
                  <a:srgbClr val="666699"/>
                </a:solidFill>
                <a:cs typeface="Arial" charset="0"/>
              </a:endParaRPr>
            </a:p>
          </p:txBody>
        </p:sp>
        <p:sp>
          <p:nvSpPr>
            <p:cNvPr id="35853" name="AutoShape 10"/>
            <p:cNvSpPr>
              <a:spLocks noChangeArrowheads="1"/>
            </p:cNvSpPr>
            <p:nvPr/>
          </p:nvSpPr>
          <p:spPr bwMode="auto">
            <a:xfrm>
              <a:off x="3685" y="1199"/>
              <a:ext cx="785" cy="698"/>
            </a:xfrm>
            <a:prstGeom prst="hexagon">
              <a:avLst>
                <a:gd name="adj" fmla="val 28116"/>
                <a:gd name="vf" fmla="val 115470"/>
              </a:avLst>
            </a:prstGeom>
            <a:solidFill>
              <a:srgbClr val="D0A172"/>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5854" name="AutoShape 11"/>
            <p:cNvSpPr>
              <a:spLocks noChangeArrowheads="1"/>
            </p:cNvSpPr>
            <p:nvPr/>
          </p:nvSpPr>
          <p:spPr bwMode="auto">
            <a:xfrm>
              <a:off x="2500" y="1896"/>
              <a:ext cx="786" cy="698"/>
            </a:xfrm>
            <a:prstGeom prst="hexagon">
              <a:avLst>
                <a:gd name="adj" fmla="val 28152"/>
                <a:gd name="vf" fmla="val 115470"/>
              </a:avLst>
            </a:prstGeom>
            <a:solidFill>
              <a:srgbClr val="F2FAA4"/>
            </a:solidFill>
            <a:ln w="9525">
              <a:solidFill>
                <a:schemeClr val="tx1"/>
              </a:solidFill>
              <a:miter lim="800000"/>
              <a:headEnd/>
              <a:tailEnd/>
            </a:ln>
          </p:spPr>
          <p:txBody>
            <a:bodyPr wrap="none" anchor="ctr"/>
            <a:lstStyle/>
            <a:p>
              <a:pPr algn="ctr" fontAlgn="base">
                <a:spcBef>
                  <a:spcPct val="0"/>
                </a:spcBef>
                <a:spcAft>
                  <a:spcPct val="0"/>
                </a:spcAft>
              </a:pPr>
              <a:endParaRPr lang="en-US" dirty="0">
                <a:solidFill>
                  <a:srgbClr val="000000"/>
                </a:solidFill>
                <a:cs typeface="Arial" charset="0"/>
              </a:endParaRPr>
            </a:p>
            <a:p>
              <a:pPr algn="ctr" fontAlgn="base">
                <a:spcBef>
                  <a:spcPct val="0"/>
                </a:spcBef>
                <a:spcAft>
                  <a:spcPct val="0"/>
                </a:spcAft>
              </a:pPr>
              <a:r>
                <a:rPr lang="en-US" dirty="0">
                  <a:solidFill>
                    <a:srgbClr val="000000"/>
                  </a:solidFill>
                  <a:cs typeface="Arial" charset="0"/>
                </a:rPr>
                <a:t>100%</a:t>
              </a:r>
            </a:p>
          </p:txBody>
        </p:sp>
        <p:sp>
          <p:nvSpPr>
            <p:cNvPr id="35855" name="AutoShape 12"/>
            <p:cNvSpPr>
              <a:spLocks noChangeArrowheads="1"/>
            </p:cNvSpPr>
            <p:nvPr/>
          </p:nvSpPr>
          <p:spPr bwMode="auto">
            <a:xfrm>
              <a:off x="3690" y="1890"/>
              <a:ext cx="786" cy="698"/>
            </a:xfrm>
            <a:prstGeom prst="hexagon">
              <a:avLst>
                <a:gd name="adj" fmla="val 28152"/>
                <a:gd name="vf" fmla="val 115470"/>
              </a:avLst>
            </a:prstGeom>
            <a:solidFill>
              <a:srgbClr val="F2FAA4"/>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5856" name="AutoShape 13"/>
            <p:cNvSpPr>
              <a:spLocks noChangeArrowheads="1"/>
            </p:cNvSpPr>
            <p:nvPr/>
          </p:nvSpPr>
          <p:spPr bwMode="auto">
            <a:xfrm>
              <a:off x="3095" y="2252"/>
              <a:ext cx="800" cy="698"/>
            </a:xfrm>
            <a:prstGeom prst="hexagon">
              <a:avLst>
                <a:gd name="adj" fmla="val 28653"/>
                <a:gd name="vf" fmla="val 115470"/>
              </a:avLst>
            </a:prstGeom>
            <a:solidFill>
              <a:srgbClr val="D0A172"/>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5857" name="AutoShape 14"/>
            <p:cNvSpPr>
              <a:spLocks noChangeArrowheads="1"/>
            </p:cNvSpPr>
            <p:nvPr/>
          </p:nvSpPr>
          <p:spPr bwMode="auto">
            <a:xfrm>
              <a:off x="2500" y="2596"/>
              <a:ext cx="786" cy="698"/>
            </a:xfrm>
            <a:prstGeom prst="hexagon">
              <a:avLst>
                <a:gd name="adj" fmla="val 28152"/>
                <a:gd name="vf" fmla="val 115470"/>
              </a:avLst>
            </a:prstGeom>
            <a:solidFill>
              <a:srgbClr val="F2FAA4"/>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5858" name="AutoShape 15"/>
            <p:cNvSpPr>
              <a:spLocks noChangeArrowheads="1"/>
            </p:cNvSpPr>
            <p:nvPr/>
          </p:nvSpPr>
          <p:spPr bwMode="auto">
            <a:xfrm>
              <a:off x="3690" y="2587"/>
              <a:ext cx="786" cy="698"/>
            </a:xfrm>
            <a:prstGeom prst="hexagon">
              <a:avLst>
                <a:gd name="adj" fmla="val 28152"/>
                <a:gd name="vf" fmla="val 115470"/>
              </a:avLst>
            </a:prstGeom>
            <a:solidFill>
              <a:srgbClr val="F2FAA4"/>
            </a:solidFill>
            <a:ln w="9525">
              <a:solidFill>
                <a:schemeClr val="tx1"/>
              </a:solidFill>
              <a:miter lim="800000"/>
              <a:headEnd/>
              <a:tailEnd/>
            </a:ln>
          </p:spPr>
          <p:txBody>
            <a:bodyPr wrap="none" anchor="ctr"/>
            <a:lstStyle/>
            <a:p>
              <a:pPr algn="ctr" fontAlgn="base">
                <a:spcBef>
                  <a:spcPct val="0"/>
                </a:spcBef>
                <a:spcAft>
                  <a:spcPct val="0"/>
                </a:spcAft>
              </a:pPr>
              <a:r>
                <a:rPr lang="en-US" dirty="0">
                  <a:solidFill>
                    <a:srgbClr val="5B5B89"/>
                  </a:solidFill>
                  <a:cs typeface="Arial" charset="0"/>
                </a:rPr>
                <a:t>0%</a:t>
              </a:r>
            </a:p>
            <a:p>
              <a:pPr algn="ctr" fontAlgn="base">
                <a:spcBef>
                  <a:spcPct val="0"/>
                </a:spcBef>
                <a:spcAft>
                  <a:spcPct val="0"/>
                </a:spcAft>
              </a:pPr>
              <a:endParaRPr lang="en-US" dirty="0">
                <a:solidFill>
                  <a:srgbClr val="5B5B89"/>
                </a:solidFill>
                <a:cs typeface="Arial" charset="0"/>
              </a:endParaRPr>
            </a:p>
            <a:p>
              <a:pPr algn="ctr" fontAlgn="base">
                <a:spcBef>
                  <a:spcPct val="0"/>
                </a:spcBef>
                <a:spcAft>
                  <a:spcPct val="0"/>
                </a:spcAft>
              </a:pPr>
              <a:endParaRPr lang="en-US" dirty="0">
                <a:solidFill>
                  <a:srgbClr val="5B5B89"/>
                </a:solidFill>
                <a:cs typeface="Arial" charset="0"/>
              </a:endParaRPr>
            </a:p>
          </p:txBody>
        </p:sp>
        <p:sp>
          <p:nvSpPr>
            <p:cNvPr id="35859" name="Freeform 16"/>
            <p:cNvSpPr>
              <a:spLocks/>
            </p:cNvSpPr>
            <p:nvPr/>
          </p:nvSpPr>
          <p:spPr bwMode="auto">
            <a:xfrm>
              <a:off x="2676" y="1890"/>
              <a:ext cx="1625" cy="711"/>
            </a:xfrm>
            <a:custGeom>
              <a:avLst/>
              <a:gdLst>
                <a:gd name="T0" fmla="*/ 0 w 1152"/>
                <a:gd name="T1" fmla="*/ 9765 h 489"/>
                <a:gd name="T2" fmla="*/ 4663 w 1152"/>
                <a:gd name="T3" fmla="*/ 9765 h 489"/>
                <a:gd name="T4" fmla="*/ 6769 w 1152"/>
                <a:gd name="T5" fmla="*/ 4792 h 489"/>
                <a:gd name="T6" fmla="*/ 11450 w 1152"/>
                <a:gd name="T7" fmla="*/ 4792 h 489"/>
                <a:gd name="T8" fmla="*/ 13549 w 1152"/>
                <a:gd name="T9" fmla="*/ 0 h 489"/>
                <a:gd name="T10" fmla="*/ 18053 w 1152"/>
                <a:gd name="T11" fmla="*/ 0 h 489"/>
                <a:gd name="T12" fmla="*/ 0 60000 65536"/>
                <a:gd name="T13" fmla="*/ 0 60000 65536"/>
                <a:gd name="T14" fmla="*/ 0 60000 65536"/>
                <a:gd name="T15" fmla="*/ 0 60000 65536"/>
                <a:gd name="T16" fmla="*/ 0 60000 65536"/>
                <a:gd name="T17" fmla="*/ 0 60000 65536"/>
                <a:gd name="T18" fmla="*/ 0 w 1152"/>
                <a:gd name="T19" fmla="*/ 0 h 489"/>
                <a:gd name="T20" fmla="*/ 1152 w 1152"/>
                <a:gd name="T21" fmla="*/ 489 h 489"/>
              </a:gdLst>
              <a:ahLst/>
              <a:cxnLst>
                <a:cxn ang="T12">
                  <a:pos x="T0" y="T1"/>
                </a:cxn>
                <a:cxn ang="T13">
                  <a:pos x="T2" y="T3"/>
                </a:cxn>
                <a:cxn ang="T14">
                  <a:pos x="T4" y="T5"/>
                </a:cxn>
                <a:cxn ang="T15">
                  <a:pos x="T6" y="T7"/>
                </a:cxn>
                <a:cxn ang="T16">
                  <a:pos x="T8" y="T9"/>
                </a:cxn>
                <a:cxn ang="T17">
                  <a:pos x="T10" y="T11"/>
                </a:cxn>
              </a:cxnLst>
              <a:rect l="T18" t="T19" r="T20" b="T21"/>
              <a:pathLst>
                <a:path w="1152" h="489">
                  <a:moveTo>
                    <a:pt x="0" y="489"/>
                  </a:moveTo>
                  <a:lnTo>
                    <a:pt x="298" y="489"/>
                  </a:lnTo>
                  <a:lnTo>
                    <a:pt x="432" y="240"/>
                  </a:lnTo>
                  <a:lnTo>
                    <a:pt x="730" y="240"/>
                  </a:lnTo>
                  <a:lnTo>
                    <a:pt x="864" y="0"/>
                  </a:lnTo>
                  <a:lnTo>
                    <a:pt x="1152" y="0"/>
                  </a:lnTo>
                </a:path>
              </a:pathLst>
            </a:custGeom>
            <a:noFill/>
            <a:ln w="38100" cmpd="sng">
              <a:solidFill>
                <a:srgbClr val="FFCC00"/>
              </a:solidFill>
              <a:round/>
              <a:headEnd/>
              <a:tailEnd/>
            </a:ln>
          </p:spPr>
          <p:txBody>
            <a:bodyPr/>
            <a:lstStyle/>
            <a:p>
              <a:pPr eaLnBrk="0" fontAlgn="base" hangingPunct="0">
                <a:spcBef>
                  <a:spcPct val="0"/>
                </a:spcBef>
                <a:spcAft>
                  <a:spcPct val="0"/>
                </a:spcAft>
              </a:pPr>
              <a:endParaRPr lang="en-US" dirty="0">
                <a:solidFill>
                  <a:srgbClr val="FFFFFF"/>
                </a:solidFill>
              </a:endParaRPr>
            </a:p>
          </p:txBody>
        </p:sp>
        <p:pic>
          <p:nvPicPr>
            <p:cNvPr id="35860" name="Picture 17" descr="m1"/>
            <p:cNvPicPr>
              <a:picLocks noChangeAspect="1" noChangeArrowheads="1"/>
            </p:cNvPicPr>
            <p:nvPr/>
          </p:nvPicPr>
          <p:blipFill>
            <a:blip r:embed="rId5" cstate="print"/>
            <a:srcRect/>
            <a:stretch>
              <a:fillRect/>
            </a:stretch>
          </p:blipFill>
          <p:spPr bwMode="auto">
            <a:xfrm flipH="1">
              <a:off x="2644" y="1902"/>
              <a:ext cx="458" cy="352"/>
            </a:xfrm>
            <a:prstGeom prst="rect">
              <a:avLst/>
            </a:prstGeom>
            <a:noFill/>
            <a:ln w="9525">
              <a:noFill/>
              <a:miter lim="800000"/>
              <a:headEnd/>
              <a:tailEnd/>
            </a:ln>
          </p:spPr>
        </p:pic>
        <p:pic>
          <p:nvPicPr>
            <p:cNvPr id="35861" name="Picture 18" descr="bradley"/>
            <p:cNvPicPr>
              <a:picLocks noChangeAspect="1" noChangeArrowheads="1"/>
            </p:cNvPicPr>
            <p:nvPr/>
          </p:nvPicPr>
          <p:blipFill>
            <a:blip r:embed="rId6" cstate="print">
              <a:lum contrast="75000"/>
            </a:blip>
            <a:srcRect/>
            <a:stretch>
              <a:fillRect/>
            </a:stretch>
          </p:blipFill>
          <p:spPr bwMode="auto">
            <a:xfrm>
              <a:off x="2711" y="1531"/>
              <a:ext cx="355" cy="292"/>
            </a:xfrm>
            <a:prstGeom prst="rect">
              <a:avLst/>
            </a:prstGeom>
            <a:noFill/>
            <a:ln w="9525">
              <a:noFill/>
              <a:miter lim="800000"/>
              <a:headEnd/>
              <a:tailEnd/>
            </a:ln>
          </p:spPr>
        </p:pic>
        <p:pic>
          <p:nvPicPr>
            <p:cNvPr id="35862" name="Picture 19" descr="bradley"/>
            <p:cNvPicPr>
              <a:picLocks noChangeAspect="1" noChangeArrowheads="1"/>
            </p:cNvPicPr>
            <p:nvPr/>
          </p:nvPicPr>
          <p:blipFill>
            <a:blip r:embed="rId6" cstate="print">
              <a:lum contrast="75000"/>
            </a:blip>
            <a:srcRect/>
            <a:stretch>
              <a:fillRect/>
            </a:stretch>
          </p:blipFill>
          <p:spPr bwMode="auto">
            <a:xfrm>
              <a:off x="3261" y="1857"/>
              <a:ext cx="355" cy="292"/>
            </a:xfrm>
            <a:prstGeom prst="rect">
              <a:avLst/>
            </a:prstGeom>
            <a:noFill/>
            <a:ln w="9525">
              <a:noFill/>
              <a:miter lim="800000"/>
              <a:headEnd/>
              <a:tailEnd/>
            </a:ln>
          </p:spPr>
        </p:pic>
        <p:pic>
          <p:nvPicPr>
            <p:cNvPr id="35863" name="Picture 20" descr="bradley"/>
            <p:cNvPicPr>
              <a:picLocks noChangeAspect="1" noChangeArrowheads="1"/>
            </p:cNvPicPr>
            <p:nvPr/>
          </p:nvPicPr>
          <p:blipFill>
            <a:blip r:embed="rId6" cstate="print">
              <a:lum contrast="75000"/>
            </a:blip>
            <a:srcRect/>
            <a:stretch>
              <a:fillRect/>
            </a:stretch>
          </p:blipFill>
          <p:spPr bwMode="auto">
            <a:xfrm>
              <a:off x="2752" y="2372"/>
              <a:ext cx="355" cy="292"/>
            </a:xfrm>
            <a:prstGeom prst="rect">
              <a:avLst/>
            </a:prstGeom>
            <a:noFill/>
            <a:ln w="9525">
              <a:noFill/>
              <a:miter lim="800000"/>
              <a:headEnd/>
              <a:tailEnd/>
            </a:ln>
          </p:spPr>
        </p:pic>
        <p:pic>
          <p:nvPicPr>
            <p:cNvPr id="35864" name="Picture 21" descr="bradley"/>
            <p:cNvPicPr>
              <a:picLocks noChangeAspect="1" noChangeArrowheads="1"/>
            </p:cNvPicPr>
            <p:nvPr/>
          </p:nvPicPr>
          <p:blipFill>
            <a:blip r:embed="rId6" cstate="print">
              <a:lum contrast="75000"/>
            </a:blip>
            <a:srcRect/>
            <a:stretch>
              <a:fillRect/>
            </a:stretch>
          </p:blipFill>
          <p:spPr bwMode="auto">
            <a:xfrm>
              <a:off x="3898" y="2779"/>
              <a:ext cx="355" cy="292"/>
            </a:xfrm>
            <a:prstGeom prst="rect">
              <a:avLst/>
            </a:prstGeom>
            <a:noFill/>
            <a:ln w="9525">
              <a:noFill/>
              <a:miter lim="800000"/>
              <a:headEnd/>
              <a:tailEnd/>
            </a:ln>
          </p:spPr>
        </p:pic>
      </p:grpSp>
      <p:sp>
        <p:nvSpPr>
          <p:cNvPr id="49175" name="AutoShape 23"/>
          <p:cNvSpPr>
            <a:spLocks noChangeArrowheads="1"/>
          </p:cNvSpPr>
          <p:nvPr/>
        </p:nvSpPr>
        <p:spPr bwMode="auto">
          <a:xfrm>
            <a:off x="5250614" y="3276600"/>
            <a:ext cx="876300" cy="1447800"/>
          </a:xfrm>
          <a:prstGeom prst="roundRect">
            <a:avLst>
              <a:gd name="adj" fmla="val 16667"/>
            </a:avLst>
          </a:prstGeom>
          <a:noFill/>
          <a:ln w="28575" algn="ctr">
            <a:solidFill>
              <a:srgbClr val="BC0000"/>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49176" name="AutoShape 24"/>
          <p:cNvSpPr>
            <a:spLocks noChangeArrowheads="1"/>
          </p:cNvSpPr>
          <p:nvPr/>
        </p:nvSpPr>
        <p:spPr bwMode="auto">
          <a:xfrm>
            <a:off x="5250614" y="2349500"/>
            <a:ext cx="876300" cy="1600200"/>
          </a:xfrm>
          <a:prstGeom prst="roundRect">
            <a:avLst>
              <a:gd name="adj" fmla="val 16667"/>
            </a:avLst>
          </a:prstGeom>
          <a:noFill/>
          <a:ln w="28575" algn="ctr">
            <a:solidFill>
              <a:srgbClr val="BC0000"/>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49177" name="AutoShape 25"/>
          <p:cNvSpPr>
            <a:spLocks noChangeArrowheads="1"/>
          </p:cNvSpPr>
          <p:nvPr/>
        </p:nvSpPr>
        <p:spPr bwMode="auto">
          <a:xfrm rot="4429816">
            <a:off x="5734008" y="2609056"/>
            <a:ext cx="876300" cy="1874838"/>
          </a:xfrm>
          <a:prstGeom prst="roundRect">
            <a:avLst>
              <a:gd name="adj" fmla="val 13769"/>
            </a:avLst>
          </a:prstGeom>
          <a:noFill/>
          <a:ln w="28575" algn="ctr">
            <a:solidFill>
              <a:srgbClr val="BC0000"/>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Tree>
    <p:extLst>
      <p:ext uri="{BB962C8B-B14F-4D97-AF65-F5344CB8AC3E}">
        <p14:creationId xmlns:p14="http://schemas.microsoft.com/office/powerpoint/2010/main" val="2750729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1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1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75" grpId="0" animBg="1"/>
      <p:bldP spid="49176" grpId="0" animBg="1"/>
      <p:bldP spid="4917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
          <p:cNvSpPr>
            <a:spLocks noGrp="1"/>
          </p:cNvSpPr>
          <p:nvPr>
            <p:ph type="sldNum" sz="quarter" idx="10"/>
          </p:nvPr>
        </p:nvSpPr>
        <p:spPr/>
        <p:txBody>
          <a:bodyPr/>
          <a:lstStyle/>
          <a:p>
            <a:pPr>
              <a:defRPr/>
            </a:pPr>
            <a:fld id="{0A6F378A-BD89-4362-AB5C-5D3D94C1A447}" type="slidenum">
              <a:rPr lang="en-US">
                <a:solidFill>
                  <a:srgbClr val="FFFFFF"/>
                </a:solidFill>
              </a:rPr>
              <a:pPr>
                <a:defRPr/>
              </a:pPr>
              <a:t>23</a:t>
            </a:fld>
            <a:endParaRPr lang="en-US" dirty="0">
              <a:solidFill>
                <a:srgbClr val="FFFFFF"/>
              </a:solidFill>
            </a:endParaRPr>
          </a:p>
        </p:txBody>
      </p:sp>
      <p:sp>
        <p:nvSpPr>
          <p:cNvPr id="50178" name="Rectangle 2"/>
          <p:cNvSpPr>
            <a:spLocks noGrp="1" noChangeArrowheads="1"/>
          </p:cNvSpPr>
          <p:nvPr>
            <p:ph type="title"/>
          </p:nvPr>
        </p:nvSpPr>
        <p:spPr/>
        <p:txBody>
          <a:bodyPr/>
          <a:lstStyle/>
          <a:p>
            <a:pPr eaLnBrk="1" hangingPunct="1">
              <a:defRPr/>
            </a:pPr>
            <a:r>
              <a:rPr lang="en-US" dirty="0" smtClean="0"/>
              <a:t>Detection Range</a:t>
            </a:r>
          </a:p>
        </p:txBody>
      </p:sp>
      <p:grpSp>
        <p:nvGrpSpPr>
          <p:cNvPr id="36869" name="Group 5"/>
          <p:cNvGrpSpPr>
            <a:grpSpLocks/>
          </p:cNvGrpSpPr>
          <p:nvPr/>
        </p:nvGrpSpPr>
        <p:grpSpPr bwMode="auto">
          <a:xfrm>
            <a:off x="711200" y="1951038"/>
            <a:ext cx="7788275" cy="2216150"/>
            <a:chOff x="448" y="1229"/>
            <a:chExt cx="4906" cy="1396"/>
          </a:xfrm>
        </p:grpSpPr>
        <p:sp>
          <p:nvSpPr>
            <p:cNvPr id="36870" name="AutoShape 6"/>
            <p:cNvSpPr>
              <a:spLocks noChangeArrowheads="1"/>
            </p:cNvSpPr>
            <p:nvPr/>
          </p:nvSpPr>
          <p:spPr bwMode="auto">
            <a:xfrm>
              <a:off x="448" y="1430"/>
              <a:ext cx="4906" cy="1077"/>
            </a:xfrm>
            <a:prstGeom prst="parallelogram">
              <a:avLst>
                <a:gd name="adj" fmla="val 113881"/>
              </a:avLst>
            </a:prstGeom>
            <a:solidFill>
              <a:srgbClr val="009900"/>
            </a:solidFill>
            <a:ln w="9525">
              <a:solidFill>
                <a:schemeClr val="tx1"/>
              </a:solidFill>
              <a:miter lim="800000"/>
              <a:headEnd/>
              <a:tailEnd/>
            </a:ln>
          </p:spPr>
          <p:txBody>
            <a:bodyPr wrap="none" anchor="ctr"/>
            <a:lstStyle/>
            <a:p>
              <a:pPr algn="ctr" fontAlgn="base">
                <a:spcBef>
                  <a:spcPct val="0"/>
                </a:spcBef>
                <a:spcAft>
                  <a:spcPct val="0"/>
                </a:spcAft>
              </a:pPr>
              <a:endParaRPr lang="en-US" dirty="0">
                <a:solidFill>
                  <a:srgbClr val="FFFFFF"/>
                </a:solidFill>
                <a:cs typeface="Arial" charset="0"/>
              </a:endParaRPr>
            </a:p>
          </p:txBody>
        </p:sp>
        <p:sp>
          <p:nvSpPr>
            <p:cNvPr id="36871" name="Oval 7"/>
            <p:cNvSpPr>
              <a:spLocks noChangeArrowheads="1"/>
            </p:cNvSpPr>
            <p:nvPr/>
          </p:nvSpPr>
          <p:spPr bwMode="auto">
            <a:xfrm>
              <a:off x="1924" y="1511"/>
              <a:ext cx="1294" cy="556"/>
            </a:xfrm>
            <a:prstGeom prst="ellipse">
              <a:avLst/>
            </a:prstGeom>
            <a:solidFill>
              <a:srgbClr val="CAF3AB">
                <a:alpha val="50195"/>
              </a:srgbClr>
            </a:solid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6872" name="Oval 8"/>
            <p:cNvSpPr>
              <a:spLocks noChangeArrowheads="1"/>
            </p:cNvSpPr>
            <p:nvPr/>
          </p:nvSpPr>
          <p:spPr bwMode="auto">
            <a:xfrm>
              <a:off x="2349" y="1803"/>
              <a:ext cx="1294" cy="556"/>
            </a:xfrm>
            <a:prstGeom prst="ellipse">
              <a:avLst/>
            </a:prstGeom>
            <a:solidFill>
              <a:srgbClr val="CAF3AB">
                <a:alpha val="50195"/>
              </a:srgbClr>
            </a:solid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6873" name="Oval 9"/>
            <p:cNvSpPr>
              <a:spLocks noChangeArrowheads="1"/>
            </p:cNvSpPr>
            <p:nvPr/>
          </p:nvSpPr>
          <p:spPr bwMode="auto">
            <a:xfrm>
              <a:off x="1838" y="2069"/>
              <a:ext cx="1294" cy="556"/>
            </a:xfrm>
            <a:prstGeom prst="ellipse">
              <a:avLst/>
            </a:prstGeom>
            <a:solidFill>
              <a:srgbClr val="CAF3AB">
                <a:alpha val="50195"/>
              </a:srgbClr>
            </a:solid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6874" name="Oval 10"/>
            <p:cNvSpPr>
              <a:spLocks noChangeArrowheads="1"/>
            </p:cNvSpPr>
            <p:nvPr/>
          </p:nvSpPr>
          <p:spPr bwMode="auto">
            <a:xfrm>
              <a:off x="1180" y="1607"/>
              <a:ext cx="1294" cy="556"/>
            </a:xfrm>
            <a:prstGeom prst="ellipse">
              <a:avLst/>
            </a:prstGeom>
            <a:solidFill>
              <a:srgbClr val="CAF3AB">
                <a:alpha val="50195"/>
              </a:srgbClr>
            </a:solid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6875" name="Oval 11"/>
            <p:cNvSpPr>
              <a:spLocks noChangeArrowheads="1"/>
            </p:cNvSpPr>
            <p:nvPr/>
          </p:nvSpPr>
          <p:spPr bwMode="auto">
            <a:xfrm>
              <a:off x="599" y="1866"/>
              <a:ext cx="1294" cy="556"/>
            </a:xfrm>
            <a:prstGeom prst="ellipse">
              <a:avLst/>
            </a:prstGeom>
            <a:solidFill>
              <a:srgbClr val="CAF3AB">
                <a:alpha val="50195"/>
              </a:srgbClr>
            </a:solid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6876" name="Oval 12"/>
            <p:cNvSpPr>
              <a:spLocks noChangeArrowheads="1"/>
            </p:cNvSpPr>
            <p:nvPr/>
          </p:nvSpPr>
          <p:spPr bwMode="auto">
            <a:xfrm>
              <a:off x="2741" y="1229"/>
              <a:ext cx="1294" cy="556"/>
            </a:xfrm>
            <a:prstGeom prst="ellipse">
              <a:avLst/>
            </a:prstGeom>
            <a:solidFill>
              <a:srgbClr val="CAF3AB">
                <a:alpha val="50195"/>
              </a:srgbClr>
            </a:solid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6877" name="Oval 13"/>
            <p:cNvSpPr>
              <a:spLocks noChangeArrowheads="1"/>
            </p:cNvSpPr>
            <p:nvPr/>
          </p:nvSpPr>
          <p:spPr bwMode="auto">
            <a:xfrm>
              <a:off x="3091" y="1285"/>
              <a:ext cx="1294" cy="556"/>
            </a:xfrm>
            <a:prstGeom prst="ellipse">
              <a:avLst/>
            </a:prstGeom>
            <a:solidFill>
              <a:srgbClr val="CAF3AB">
                <a:alpha val="50195"/>
              </a:srgbClr>
            </a:solid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6878" name="Oval 14"/>
            <p:cNvSpPr>
              <a:spLocks noChangeArrowheads="1"/>
            </p:cNvSpPr>
            <p:nvPr/>
          </p:nvSpPr>
          <p:spPr bwMode="auto">
            <a:xfrm>
              <a:off x="3187" y="1703"/>
              <a:ext cx="1294" cy="556"/>
            </a:xfrm>
            <a:prstGeom prst="ellipse">
              <a:avLst/>
            </a:prstGeom>
            <a:solidFill>
              <a:srgbClr val="CAF3AB">
                <a:alpha val="50195"/>
              </a:srgbClr>
            </a:solid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6879" name="Oval 15"/>
            <p:cNvSpPr>
              <a:spLocks noChangeArrowheads="1"/>
            </p:cNvSpPr>
            <p:nvPr/>
          </p:nvSpPr>
          <p:spPr bwMode="auto">
            <a:xfrm>
              <a:off x="1461" y="1355"/>
              <a:ext cx="1294" cy="556"/>
            </a:xfrm>
            <a:prstGeom prst="ellipse">
              <a:avLst/>
            </a:prstGeom>
            <a:solidFill>
              <a:srgbClr val="CAF3AB">
                <a:alpha val="50195"/>
              </a:srgbClr>
            </a:solid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pic>
          <p:nvPicPr>
            <p:cNvPr id="36880" name="Picture 16" descr="hmmet"/>
            <p:cNvPicPr>
              <a:picLocks noChangeAspect="1" noChangeArrowheads="1"/>
            </p:cNvPicPr>
            <p:nvPr/>
          </p:nvPicPr>
          <p:blipFill>
            <a:blip r:embed="rId3" cstate="print"/>
            <a:srcRect/>
            <a:stretch>
              <a:fillRect/>
            </a:stretch>
          </p:blipFill>
          <p:spPr bwMode="auto">
            <a:xfrm>
              <a:off x="2242" y="2244"/>
              <a:ext cx="419" cy="183"/>
            </a:xfrm>
            <a:prstGeom prst="rect">
              <a:avLst/>
            </a:prstGeom>
            <a:noFill/>
            <a:ln w="9525">
              <a:noFill/>
              <a:miter lim="800000"/>
              <a:headEnd/>
              <a:tailEnd/>
            </a:ln>
          </p:spPr>
        </p:pic>
        <p:pic>
          <p:nvPicPr>
            <p:cNvPr id="36881" name="Picture 17" descr="mlrs"/>
            <p:cNvPicPr>
              <a:picLocks noChangeAspect="1" noChangeArrowheads="1"/>
            </p:cNvPicPr>
            <p:nvPr/>
          </p:nvPicPr>
          <p:blipFill>
            <a:blip r:embed="rId4" cstate="print"/>
            <a:srcRect/>
            <a:stretch>
              <a:fillRect/>
            </a:stretch>
          </p:blipFill>
          <p:spPr bwMode="auto">
            <a:xfrm>
              <a:off x="3208" y="1381"/>
              <a:ext cx="294" cy="238"/>
            </a:xfrm>
            <a:prstGeom prst="rect">
              <a:avLst/>
            </a:prstGeom>
            <a:noFill/>
            <a:ln w="9525">
              <a:noFill/>
              <a:miter lim="800000"/>
              <a:headEnd/>
              <a:tailEnd/>
            </a:ln>
          </p:spPr>
        </p:pic>
        <p:pic>
          <p:nvPicPr>
            <p:cNvPr id="36882" name="Picture 18" descr="m1"/>
            <p:cNvPicPr>
              <a:picLocks noChangeAspect="1" noChangeArrowheads="1"/>
            </p:cNvPicPr>
            <p:nvPr/>
          </p:nvPicPr>
          <p:blipFill>
            <a:blip r:embed="rId5" cstate="print"/>
            <a:srcRect/>
            <a:stretch>
              <a:fillRect/>
            </a:stretch>
          </p:blipFill>
          <p:spPr bwMode="auto">
            <a:xfrm>
              <a:off x="1616" y="1710"/>
              <a:ext cx="409" cy="313"/>
            </a:xfrm>
            <a:prstGeom prst="rect">
              <a:avLst/>
            </a:prstGeom>
            <a:noFill/>
            <a:ln w="9525">
              <a:noFill/>
              <a:miter lim="800000"/>
              <a:headEnd/>
              <a:tailEnd/>
            </a:ln>
          </p:spPr>
        </p:pic>
        <p:pic>
          <p:nvPicPr>
            <p:cNvPr id="36883" name="Picture 19" descr="m1"/>
            <p:cNvPicPr>
              <a:picLocks noChangeAspect="1" noChangeArrowheads="1"/>
            </p:cNvPicPr>
            <p:nvPr/>
          </p:nvPicPr>
          <p:blipFill>
            <a:blip r:embed="rId6" cstate="print"/>
            <a:srcRect/>
            <a:stretch>
              <a:fillRect/>
            </a:stretch>
          </p:blipFill>
          <p:spPr bwMode="auto">
            <a:xfrm>
              <a:off x="3627" y="1858"/>
              <a:ext cx="382" cy="292"/>
            </a:xfrm>
            <a:prstGeom prst="rect">
              <a:avLst/>
            </a:prstGeom>
            <a:noFill/>
            <a:ln w="9525">
              <a:noFill/>
              <a:miter lim="800000"/>
              <a:headEnd/>
              <a:tailEnd/>
            </a:ln>
          </p:spPr>
        </p:pic>
        <p:pic>
          <p:nvPicPr>
            <p:cNvPr id="36884" name="Picture 20" descr="m1"/>
            <p:cNvPicPr>
              <a:picLocks noChangeAspect="1" noChangeArrowheads="1"/>
            </p:cNvPicPr>
            <p:nvPr/>
          </p:nvPicPr>
          <p:blipFill>
            <a:blip r:embed="rId7" cstate="print"/>
            <a:srcRect/>
            <a:stretch>
              <a:fillRect/>
            </a:stretch>
          </p:blipFill>
          <p:spPr bwMode="auto">
            <a:xfrm>
              <a:off x="1086" y="1979"/>
              <a:ext cx="369" cy="282"/>
            </a:xfrm>
            <a:prstGeom prst="rect">
              <a:avLst/>
            </a:prstGeom>
            <a:noFill/>
            <a:ln w="9525">
              <a:noFill/>
              <a:miter lim="800000"/>
              <a:headEnd/>
              <a:tailEnd/>
            </a:ln>
          </p:spPr>
        </p:pic>
        <p:pic>
          <p:nvPicPr>
            <p:cNvPr id="36885" name="Picture 21" descr="mlrs"/>
            <p:cNvPicPr>
              <a:picLocks noChangeAspect="1" noChangeArrowheads="1"/>
            </p:cNvPicPr>
            <p:nvPr/>
          </p:nvPicPr>
          <p:blipFill>
            <a:blip r:embed="rId4" cstate="print"/>
            <a:srcRect/>
            <a:stretch>
              <a:fillRect/>
            </a:stretch>
          </p:blipFill>
          <p:spPr bwMode="auto">
            <a:xfrm>
              <a:off x="3590" y="1496"/>
              <a:ext cx="294" cy="238"/>
            </a:xfrm>
            <a:prstGeom prst="rect">
              <a:avLst/>
            </a:prstGeom>
            <a:noFill/>
            <a:ln w="9525">
              <a:noFill/>
              <a:miter lim="800000"/>
              <a:headEnd/>
              <a:tailEnd/>
            </a:ln>
          </p:spPr>
        </p:pic>
        <p:pic>
          <p:nvPicPr>
            <p:cNvPr id="36886" name="Picture 22" descr="m1"/>
            <p:cNvPicPr>
              <a:picLocks noChangeAspect="1" noChangeArrowheads="1"/>
            </p:cNvPicPr>
            <p:nvPr/>
          </p:nvPicPr>
          <p:blipFill>
            <a:blip r:embed="rId7" cstate="print"/>
            <a:srcRect/>
            <a:stretch>
              <a:fillRect/>
            </a:stretch>
          </p:blipFill>
          <p:spPr bwMode="auto">
            <a:xfrm>
              <a:off x="2379" y="1611"/>
              <a:ext cx="369" cy="282"/>
            </a:xfrm>
            <a:prstGeom prst="rect">
              <a:avLst/>
            </a:prstGeom>
            <a:noFill/>
            <a:ln w="9525">
              <a:noFill/>
              <a:miter lim="800000"/>
              <a:headEnd/>
              <a:tailEnd/>
            </a:ln>
          </p:spPr>
        </p:pic>
        <p:pic>
          <p:nvPicPr>
            <p:cNvPr id="36887" name="Picture 23" descr="hmmwvy"/>
            <p:cNvPicPr>
              <a:picLocks noChangeAspect="1" noChangeArrowheads="1"/>
            </p:cNvPicPr>
            <p:nvPr/>
          </p:nvPicPr>
          <p:blipFill>
            <a:blip r:embed="rId8" cstate="print"/>
            <a:srcRect/>
            <a:stretch>
              <a:fillRect/>
            </a:stretch>
          </p:blipFill>
          <p:spPr bwMode="auto">
            <a:xfrm>
              <a:off x="2859" y="1991"/>
              <a:ext cx="298" cy="183"/>
            </a:xfrm>
            <a:prstGeom prst="rect">
              <a:avLst/>
            </a:prstGeom>
            <a:noFill/>
            <a:ln w="9525">
              <a:noFill/>
              <a:miter lim="800000"/>
              <a:headEnd/>
              <a:tailEnd/>
            </a:ln>
          </p:spPr>
        </p:pic>
        <p:pic>
          <p:nvPicPr>
            <p:cNvPr id="36888" name="Picture 24" descr="hmmwvy"/>
            <p:cNvPicPr>
              <a:picLocks noChangeAspect="1" noChangeArrowheads="1"/>
            </p:cNvPicPr>
            <p:nvPr/>
          </p:nvPicPr>
          <p:blipFill>
            <a:blip r:embed="rId8" cstate="print"/>
            <a:srcRect/>
            <a:stretch>
              <a:fillRect/>
            </a:stretch>
          </p:blipFill>
          <p:spPr bwMode="auto">
            <a:xfrm>
              <a:off x="1934" y="1540"/>
              <a:ext cx="298" cy="183"/>
            </a:xfrm>
            <a:prstGeom prst="rect">
              <a:avLst/>
            </a:prstGeom>
            <a:noFill/>
            <a:ln w="9525">
              <a:noFill/>
              <a:miter lim="800000"/>
              <a:headEnd/>
              <a:tailEnd/>
            </a:ln>
          </p:spPr>
        </p:pic>
      </p:grpSp>
    </p:spTree>
    <p:extLst>
      <p:ext uri="{BB962C8B-B14F-4D97-AF65-F5344CB8AC3E}">
        <p14:creationId xmlns:p14="http://schemas.microsoft.com/office/powerpoint/2010/main" val="32430299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22"/>
          <p:cNvSpPr>
            <a:spLocks noGrp="1" noChangeArrowheads="1"/>
          </p:cNvSpPr>
          <p:nvPr>
            <p:ph type="sldNum" sz="quarter" idx="11"/>
          </p:nvPr>
        </p:nvSpPr>
        <p:spPr/>
        <p:txBody>
          <a:bodyPr/>
          <a:lstStyle/>
          <a:p>
            <a:pPr>
              <a:defRPr/>
            </a:pPr>
            <a:fld id="{DC11D5C0-6E68-4364-A50D-174742822C0E}" type="slidenum">
              <a:rPr lang="en-US">
                <a:solidFill>
                  <a:srgbClr val="FFFFFF"/>
                </a:solidFill>
              </a:rPr>
              <a:pPr>
                <a:defRPr/>
              </a:pPr>
              <a:t>24</a:t>
            </a:fld>
            <a:endParaRPr lang="en-US" dirty="0">
              <a:solidFill>
                <a:srgbClr val="FFFFFF"/>
              </a:solidFill>
            </a:endParaRPr>
          </a:p>
        </p:txBody>
      </p:sp>
      <p:sp>
        <p:nvSpPr>
          <p:cNvPr id="10242" name="Rectangle 2"/>
          <p:cNvSpPr>
            <a:spLocks noGrp="1" noChangeArrowheads="1"/>
          </p:cNvSpPr>
          <p:nvPr>
            <p:ph type="ctrTitle"/>
          </p:nvPr>
        </p:nvSpPr>
        <p:spPr/>
        <p:txBody>
          <a:bodyPr/>
          <a:lstStyle/>
          <a:p>
            <a:pPr eaLnBrk="1" hangingPunct="1">
              <a:defRPr/>
            </a:pPr>
            <a:r>
              <a:rPr lang="en-US" dirty="0" smtClean="0">
                <a:solidFill>
                  <a:schemeClr val="bg1"/>
                </a:solidFill>
              </a:rPr>
              <a:t>Engagement Modeling – Entity Level</a:t>
            </a:r>
          </a:p>
        </p:txBody>
      </p:sp>
      <p:sp>
        <p:nvSpPr>
          <p:cNvPr id="10243" name="Rectangle 3"/>
          <p:cNvSpPr>
            <a:spLocks noGrp="1" noChangeArrowheads="1"/>
          </p:cNvSpPr>
          <p:nvPr>
            <p:ph type="subTitle" idx="1"/>
          </p:nvPr>
        </p:nvSpPr>
        <p:spPr>
          <a:xfrm>
            <a:off x="2286000" y="1304925"/>
            <a:ext cx="5276850" cy="4495800"/>
          </a:xfrm>
        </p:spPr>
        <p:txBody>
          <a:bodyPr/>
          <a:lstStyle/>
          <a:p>
            <a:pPr eaLnBrk="1" hangingPunct="1">
              <a:defRPr/>
            </a:pPr>
            <a:r>
              <a:rPr lang="en-US" sz="3100" dirty="0" smtClean="0"/>
              <a:t>Point System</a:t>
            </a:r>
          </a:p>
          <a:p>
            <a:pPr eaLnBrk="1" hangingPunct="1">
              <a:defRPr/>
            </a:pPr>
            <a:r>
              <a:rPr lang="en-US" sz="3100" dirty="0" smtClean="0"/>
              <a:t>Markov Pk Tables</a:t>
            </a:r>
          </a:p>
          <a:p>
            <a:pPr eaLnBrk="1" hangingPunct="1">
              <a:defRPr/>
            </a:pPr>
            <a:r>
              <a:rPr lang="en-US" sz="3100" dirty="0" smtClean="0"/>
              <a:t>Random Numbers</a:t>
            </a:r>
          </a:p>
          <a:p>
            <a:pPr eaLnBrk="1" hangingPunct="1">
              <a:defRPr/>
            </a:pPr>
            <a:r>
              <a:rPr lang="en-US" sz="3100" dirty="0" smtClean="0"/>
              <a:t>Pk’s and Random Numbers</a:t>
            </a:r>
          </a:p>
          <a:p>
            <a:pPr eaLnBrk="1" hangingPunct="1">
              <a:defRPr/>
            </a:pPr>
            <a:r>
              <a:rPr lang="en-US" sz="3100" dirty="0" smtClean="0"/>
              <a:t>Precision Engagements</a:t>
            </a:r>
          </a:p>
          <a:p>
            <a:pPr eaLnBrk="1" hangingPunct="1">
              <a:defRPr/>
            </a:pPr>
            <a:r>
              <a:rPr lang="en-US" sz="3100" dirty="0" smtClean="0"/>
              <a:t>Linear Target P</a:t>
            </a:r>
            <a:r>
              <a:rPr lang="en-US" sz="3100" baseline="-25000" dirty="0" smtClean="0"/>
              <a:t>hit</a:t>
            </a:r>
          </a:p>
          <a:p>
            <a:pPr eaLnBrk="1" hangingPunct="1">
              <a:defRPr/>
            </a:pPr>
            <a:r>
              <a:rPr lang="en-US" sz="3100" dirty="0" smtClean="0"/>
              <a:t>Rectangular Target P</a:t>
            </a:r>
            <a:r>
              <a:rPr lang="en-US" sz="3100" baseline="-25000" dirty="0" smtClean="0"/>
              <a:t>hit</a:t>
            </a:r>
          </a:p>
          <a:p>
            <a:pPr eaLnBrk="1" hangingPunct="1">
              <a:defRPr/>
            </a:pPr>
            <a:r>
              <a:rPr lang="en-US" sz="3100" dirty="0" smtClean="0"/>
              <a:t>Circular Target P</a:t>
            </a:r>
            <a:r>
              <a:rPr lang="en-US" sz="3100" baseline="-25000" dirty="0" smtClean="0"/>
              <a:t>hit</a:t>
            </a:r>
            <a:endParaRPr lang="en-US" sz="3100" dirty="0" smtClean="0"/>
          </a:p>
          <a:p>
            <a:pPr eaLnBrk="1" hangingPunct="1">
              <a:defRPr/>
            </a:pPr>
            <a:r>
              <a:rPr lang="en-US" sz="3100" dirty="0" smtClean="0"/>
              <a:t>Kill Categories</a:t>
            </a:r>
          </a:p>
        </p:txBody>
      </p:sp>
    </p:spTree>
    <p:extLst>
      <p:ext uri="{BB962C8B-B14F-4D97-AF65-F5344CB8AC3E}">
        <p14:creationId xmlns:p14="http://schemas.microsoft.com/office/powerpoint/2010/main" val="779836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22"/>
          <p:cNvSpPr>
            <a:spLocks noGrp="1" noChangeArrowheads="1"/>
          </p:cNvSpPr>
          <p:nvPr>
            <p:ph type="sldNum" sz="quarter" idx="11"/>
          </p:nvPr>
        </p:nvSpPr>
        <p:spPr/>
        <p:txBody>
          <a:bodyPr/>
          <a:lstStyle/>
          <a:p>
            <a:pPr>
              <a:defRPr/>
            </a:pPr>
            <a:fld id="{276494AF-6782-468D-A47C-101E26795B9D}" type="slidenum">
              <a:rPr lang="en-US">
                <a:solidFill>
                  <a:srgbClr val="FFFFFF"/>
                </a:solidFill>
              </a:rPr>
              <a:pPr>
                <a:defRPr/>
              </a:pPr>
              <a:t>25</a:t>
            </a:fld>
            <a:endParaRPr lang="en-US" dirty="0">
              <a:solidFill>
                <a:srgbClr val="FFFFFF"/>
              </a:solidFill>
            </a:endParaRPr>
          </a:p>
        </p:txBody>
      </p:sp>
      <p:sp>
        <p:nvSpPr>
          <p:cNvPr id="11266" name="Rectangle 2"/>
          <p:cNvSpPr>
            <a:spLocks noGrp="1" noChangeArrowheads="1"/>
          </p:cNvSpPr>
          <p:nvPr>
            <p:ph type="ctrTitle"/>
          </p:nvPr>
        </p:nvSpPr>
        <p:spPr/>
        <p:txBody>
          <a:bodyPr/>
          <a:lstStyle/>
          <a:p>
            <a:pPr eaLnBrk="1" hangingPunct="1">
              <a:defRPr/>
            </a:pPr>
            <a:r>
              <a:rPr lang="en-US" dirty="0" smtClean="0">
                <a:solidFill>
                  <a:schemeClr val="bg1"/>
                </a:solidFill>
              </a:rPr>
              <a:t>Engagement Modeling – Aggregate Level</a:t>
            </a:r>
          </a:p>
        </p:txBody>
      </p:sp>
      <p:sp>
        <p:nvSpPr>
          <p:cNvPr id="11267" name="Rectangle 3"/>
          <p:cNvSpPr>
            <a:spLocks noGrp="1" noChangeArrowheads="1"/>
          </p:cNvSpPr>
          <p:nvPr>
            <p:ph type="subTitle" idx="1"/>
          </p:nvPr>
        </p:nvSpPr>
        <p:spPr>
          <a:xfrm>
            <a:off x="1981200" y="1920875"/>
            <a:ext cx="5181600" cy="4175125"/>
          </a:xfrm>
        </p:spPr>
        <p:txBody>
          <a:bodyPr/>
          <a:lstStyle/>
          <a:p>
            <a:pPr eaLnBrk="1" hangingPunct="1">
              <a:defRPr/>
            </a:pPr>
            <a:r>
              <a:rPr lang="en-US" dirty="0" smtClean="0"/>
              <a:t>Lanchester Equations</a:t>
            </a:r>
          </a:p>
          <a:p>
            <a:pPr eaLnBrk="1" hangingPunct="1">
              <a:defRPr/>
            </a:pPr>
            <a:r>
              <a:rPr lang="en-US" dirty="0" smtClean="0"/>
              <a:t>Aggregated Combat Groups</a:t>
            </a:r>
          </a:p>
          <a:p>
            <a:pPr eaLnBrk="1" hangingPunct="1">
              <a:defRPr/>
            </a:pPr>
            <a:r>
              <a:rPr lang="en-US" dirty="0" smtClean="0"/>
              <a:t>Epstein’s Equations</a:t>
            </a:r>
          </a:p>
          <a:p>
            <a:pPr eaLnBrk="1" hangingPunct="1">
              <a:defRPr/>
            </a:pPr>
            <a:r>
              <a:rPr lang="en-US" dirty="0" smtClean="0"/>
              <a:t>Quantified Judgment Model (QJM)</a:t>
            </a:r>
          </a:p>
          <a:p>
            <a:pPr eaLnBrk="1" hangingPunct="1">
              <a:defRPr/>
            </a:pPr>
            <a:r>
              <a:rPr lang="en-US" dirty="0" smtClean="0"/>
              <a:t>Force Ratio Approach</a:t>
            </a:r>
          </a:p>
        </p:txBody>
      </p:sp>
    </p:spTree>
    <p:extLst>
      <p:ext uri="{BB962C8B-B14F-4D97-AF65-F5344CB8AC3E}">
        <p14:creationId xmlns:p14="http://schemas.microsoft.com/office/powerpoint/2010/main" val="33309909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2"/>
          <p:cNvSpPr>
            <a:spLocks noGrp="1"/>
          </p:cNvSpPr>
          <p:nvPr>
            <p:ph type="sldNum" sz="quarter" idx="10"/>
          </p:nvPr>
        </p:nvSpPr>
        <p:spPr/>
        <p:txBody>
          <a:bodyPr/>
          <a:lstStyle/>
          <a:p>
            <a:pPr>
              <a:defRPr/>
            </a:pPr>
            <a:fld id="{85DDB477-ECB5-4B11-A444-C76E9C273F87}" type="slidenum">
              <a:rPr lang="en-US">
                <a:solidFill>
                  <a:srgbClr val="FFFFFF"/>
                </a:solidFill>
              </a:rPr>
              <a:pPr>
                <a:defRPr/>
              </a:pPr>
              <a:t>26</a:t>
            </a:fld>
            <a:endParaRPr lang="en-US" dirty="0">
              <a:solidFill>
                <a:srgbClr val="FFFFFF"/>
              </a:solidFill>
            </a:endParaRPr>
          </a:p>
        </p:txBody>
      </p:sp>
      <p:sp>
        <p:nvSpPr>
          <p:cNvPr id="15362" name="Rectangle 2"/>
          <p:cNvSpPr>
            <a:spLocks noGrp="1" noChangeArrowheads="1"/>
          </p:cNvSpPr>
          <p:nvPr>
            <p:ph type="title"/>
          </p:nvPr>
        </p:nvSpPr>
        <p:spPr>
          <a:xfrm>
            <a:off x="457200" y="152400"/>
            <a:ext cx="8229600" cy="914400"/>
          </a:xfrm>
        </p:spPr>
        <p:txBody>
          <a:bodyPr/>
          <a:lstStyle/>
          <a:p>
            <a:pPr eaLnBrk="1" hangingPunct="1">
              <a:defRPr/>
            </a:pPr>
            <a:r>
              <a:rPr lang="en-US" dirty="0" smtClean="0"/>
              <a:t>Point System</a:t>
            </a:r>
          </a:p>
        </p:txBody>
      </p:sp>
      <p:pic>
        <p:nvPicPr>
          <p:cNvPr id="51204" name="Picture 4" descr="dusk8_800"/>
          <p:cNvPicPr>
            <a:picLocks noChangeAspect="1" noChangeArrowheads="1"/>
          </p:cNvPicPr>
          <p:nvPr/>
        </p:nvPicPr>
        <p:blipFill>
          <a:blip r:embed="rId3" cstate="print"/>
          <a:srcRect/>
          <a:stretch>
            <a:fillRect/>
          </a:stretch>
        </p:blipFill>
        <p:spPr bwMode="auto">
          <a:xfrm>
            <a:off x="1371600" y="990600"/>
            <a:ext cx="6376988" cy="4400550"/>
          </a:xfrm>
          <a:prstGeom prst="rect">
            <a:avLst/>
          </a:prstGeom>
          <a:noFill/>
          <a:ln w="9525">
            <a:noFill/>
            <a:miter lim="800000"/>
            <a:headEnd/>
            <a:tailEnd/>
          </a:ln>
        </p:spPr>
      </p:pic>
      <p:sp>
        <p:nvSpPr>
          <p:cNvPr id="51205" name="Text Box 5"/>
          <p:cNvSpPr txBox="1">
            <a:spLocks noChangeArrowheads="1"/>
          </p:cNvSpPr>
          <p:nvPr/>
        </p:nvSpPr>
        <p:spPr bwMode="auto">
          <a:xfrm>
            <a:off x="1279525" y="5522913"/>
            <a:ext cx="7112000" cy="923925"/>
          </a:xfrm>
          <a:prstGeom prst="rect">
            <a:avLst/>
          </a:prstGeom>
          <a:noFill/>
          <a:ln w="9525">
            <a:noFill/>
            <a:miter lim="800000"/>
            <a:headEnd/>
            <a:tailEnd/>
          </a:ln>
        </p:spPr>
        <p:txBody>
          <a:bodyPr wrap="none">
            <a:spAutoFit/>
          </a:bodyPr>
          <a:lstStyle/>
          <a:p>
            <a:pPr algn="ctr" fontAlgn="base">
              <a:spcBef>
                <a:spcPct val="0"/>
              </a:spcBef>
              <a:spcAft>
                <a:spcPct val="0"/>
              </a:spcAft>
            </a:pPr>
            <a:r>
              <a:rPr lang="en-US" dirty="0">
                <a:solidFill>
                  <a:srgbClr val="FFFFFF"/>
                </a:solidFill>
              </a:rPr>
              <a:t>New Health = (Health + Armor) – (Weapon Power – Path Degrade)</a:t>
            </a:r>
          </a:p>
          <a:p>
            <a:pPr algn="ctr" fontAlgn="base">
              <a:spcBef>
                <a:spcPct val="0"/>
              </a:spcBef>
              <a:spcAft>
                <a:spcPct val="0"/>
              </a:spcAft>
            </a:pPr>
            <a:r>
              <a:rPr lang="en-US" dirty="0">
                <a:solidFill>
                  <a:srgbClr val="FFFFFF"/>
                </a:solidFill>
              </a:rPr>
              <a:t>New Health = (18 + 8) – (20 – 4) = 10</a:t>
            </a:r>
          </a:p>
          <a:p>
            <a:pPr algn="ctr" fontAlgn="base">
              <a:spcBef>
                <a:spcPct val="0"/>
              </a:spcBef>
              <a:spcAft>
                <a:spcPct val="0"/>
              </a:spcAft>
            </a:pPr>
            <a:r>
              <a:rPr lang="en-US" dirty="0">
                <a:solidFill>
                  <a:srgbClr val="FFFFFF"/>
                </a:solidFill>
              </a:rPr>
              <a:t>New Armor = Armor – ABS[( Weapon Power – Path Degrade) *0.25]</a:t>
            </a:r>
          </a:p>
        </p:txBody>
      </p:sp>
      <p:sp>
        <p:nvSpPr>
          <p:cNvPr id="51206" name="Rectangle 7"/>
          <p:cNvSpPr>
            <a:spLocks noChangeArrowheads="1"/>
          </p:cNvSpPr>
          <p:nvPr/>
        </p:nvSpPr>
        <p:spPr bwMode="auto">
          <a:xfrm>
            <a:off x="1790240" y="2501747"/>
            <a:ext cx="381000" cy="381000"/>
          </a:xfrm>
          <a:prstGeom prst="rect">
            <a:avLst/>
          </a:prstGeom>
          <a:solidFill>
            <a:schemeClr val="accent1"/>
          </a:solidFill>
          <a:ln w="9525">
            <a:solidFill>
              <a:schemeClr val="tx1"/>
            </a:solidFill>
            <a:miter lim="800000"/>
            <a:headEnd/>
            <a:tailEnd/>
          </a:ln>
        </p:spPr>
        <p:txBody>
          <a:bodyPr wrap="none" anchor="ctr"/>
          <a:lstStyle/>
          <a:p>
            <a:pPr algn="ctr" fontAlgn="base">
              <a:spcBef>
                <a:spcPct val="0"/>
              </a:spcBef>
              <a:spcAft>
                <a:spcPct val="0"/>
              </a:spcAft>
            </a:pPr>
            <a:r>
              <a:rPr lang="en-US" dirty="0">
                <a:solidFill>
                  <a:srgbClr val="FFFFFF"/>
                </a:solidFill>
              </a:rPr>
              <a:t>18</a:t>
            </a:r>
          </a:p>
        </p:txBody>
      </p:sp>
      <p:sp>
        <p:nvSpPr>
          <p:cNvPr id="51207" name="Rectangle 9"/>
          <p:cNvSpPr>
            <a:spLocks noChangeArrowheads="1"/>
          </p:cNvSpPr>
          <p:nvPr/>
        </p:nvSpPr>
        <p:spPr bwMode="auto">
          <a:xfrm>
            <a:off x="4495800" y="2819400"/>
            <a:ext cx="381000" cy="381000"/>
          </a:xfrm>
          <a:prstGeom prst="rect">
            <a:avLst/>
          </a:prstGeom>
          <a:solidFill>
            <a:schemeClr val="accent1"/>
          </a:solidFill>
          <a:ln w="9525">
            <a:solidFill>
              <a:schemeClr val="tx1"/>
            </a:solidFill>
            <a:miter lim="800000"/>
            <a:headEnd/>
            <a:tailEnd/>
          </a:ln>
        </p:spPr>
        <p:txBody>
          <a:bodyPr wrap="none" anchor="ctr"/>
          <a:lstStyle/>
          <a:p>
            <a:pPr algn="ctr" fontAlgn="base">
              <a:spcBef>
                <a:spcPct val="0"/>
              </a:spcBef>
              <a:spcAft>
                <a:spcPct val="0"/>
              </a:spcAft>
            </a:pPr>
            <a:r>
              <a:rPr lang="en-US" dirty="0">
                <a:solidFill>
                  <a:srgbClr val="FFFFFF"/>
                </a:solidFill>
              </a:rPr>
              <a:t>4</a:t>
            </a:r>
          </a:p>
        </p:txBody>
      </p:sp>
      <p:sp>
        <p:nvSpPr>
          <p:cNvPr id="51208" name="Rectangle 10"/>
          <p:cNvSpPr>
            <a:spLocks noChangeArrowheads="1"/>
          </p:cNvSpPr>
          <p:nvPr/>
        </p:nvSpPr>
        <p:spPr bwMode="auto">
          <a:xfrm>
            <a:off x="5181600" y="2133600"/>
            <a:ext cx="381000" cy="381000"/>
          </a:xfrm>
          <a:prstGeom prst="rect">
            <a:avLst/>
          </a:prstGeom>
          <a:solidFill>
            <a:schemeClr val="accent1"/>
          </a:solidFill>
          <a:ln w="9525">
            <a:solidFill>
              <a:schemeClr val="tx1"/>
            </a:solidFill>
            <a:miter lim="800000"/>
            <a:headEnd/>
            <a:tailEnd/>
          </a:ln>
        </p:spPr>
        <p:txBody>
          <a:bodyPr wrap="none" anchor="ctr"/>
          <a:lstStyle/>
          <a:p>
            <a:pPr algn="ctr" fontAlgn="base">
              <a:spcBef>
                <a:spcPct val="0"/>
              </a:spcBef>
              <a:spcAft>
                <a:spcPct val="0"/>
              </a:spcAft>
            </a:pPr>
            <a:r>
              <a:rPr lang="en-US" dirty="0">
                <a:solidFill>
                  <a:srgbClr val="FFFFFF"/>
                </a:solidFill>
              </a:rPr>
              <a:t>20</a:t>
            </a:r>
          </a:p>
        </p:txBody>
      </p:sp>
      <p:sp>
        <p:nvSpPr>
          <p:cNvPr id="51209" name="Rectangle 11"/>
          <p:cNvSpPr>
            <a:spLocks noChangeArrowheads="1"/>
          </p:cNvSpPr>
          <p:nvPr/>
        </p:nvSpPr>
        <p:spPr bwMode="auto">
          <a:xfrm>
            <a:off x="1457898" y="3158169"/>
            <a:ext cx="381000" cy="381000"/>
          </a:xfrm>
          <a:prstGeom prst="rect">
            <a:avLst/>
          </a:prstGeom>
          <a:solidFill>
            <a:schemeClr val="accent1"/>
          </a:solidFill>
          <a:ln w="9525">
            <a:solidFill>
              <a:schemeClr val="tx1"/>
            </a:solidFill>
            <a:miter lim="800000"/>
            <a:headEnd/>
            <a:tailEnd/>
          </a:ln>
        </p:spPr>
        <p:txBody>
          <a:bodyPr wrap="none" anchor="ctr"/>
          <a:lstStyle/>
          <a:p>
            <a:pPr algn="ctr" fontAlgn="base">
              <a:spcBef>
                <a:spcPct val="0"/>
              </a:spcBef>
              <a:spcAft>
                <a:spcPct val="0"/>
              </a:spcAft>
            </a:pPr>
            <a:r>
              <a:rPr lang="en-US" dirty="0">
                <a:solidFill>
                  <a:srgbClr val="FFFFFF"/>
                </a:solidFill>
              </a:rPr>
              <a:t>8</a:t>
            </a:r>
          </a:p>
        </p:txBody>
      </p:sp>
      <p:sp>
        <p:nvSpPr>
          <p:cNvPr id="51210" name="Text Box 12"/>
          <p:cNvSpPr txBox="1">
            <a:spLocks noChangeArrowheads="1"/>
          </p:cNvSpPr>
          <p:nvPr/>
        </p:nvSpPr>
        <p:spPr bwMode="auto">
          <a:xfrm>
            <a:off x="5562600" y="2133600"/>
            <a:ext cx="1746250" cy="36671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rPr>
              <a:t>Weapon Power</a:t>
            </a:r>
          </a:p>
        </p:txBody>
      </p:sp>
      <p:sp>
        <p:nvSpPr>
          <p:cNvPr id="51211" name="Text Box 13"/>
          <p:cNvSpPr txBox="1">
            <a:spLocks noChangeArrowheads="1"/>
          </p:cNvSpPr>
          <p:nvPr/>
        </p:nvSpPr>
        <p:spPr bwMode="auto">
          <a:xfrm>
            <a:off x="4860925" y="2779713"/>
            <a:ext cx="2874963" cy="611187"/>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rPr>
              <a:t>Path Degradation</a:t>
            </a:r>
          </a:p>
          <a:p>
            <a:pPr fontAlgn="base">
              <a:spcBef>
                <a:spcPct val="0"/>
              </a:spcBef>
              <a:spcAft>
                <a:spcPct val="0"/>
              </a:spcAft>
            </a:pPr>
            <a:r>
              <a:rPr lang="en-US" sz="1600" dirty="0">
                <a:solidFill>
                  <a:srgbClr val="FFFFFF"/>
                </a:solidFill>
              </a:rPr>
              <a:t>(range, shelters, obstructions)</a:t>
            </a:r>
          </a:p>
        </p:txBody>
      </p:sp>
      <p:sp>
        <p:nvSpPr>
          <p:cNvPr id="51212" name="Text Box 14"/>
          <p:cNvSpPr txBox="1">
            <a:spLocks noChangeArrowheads="1"/>
          </p:cNvSpPr>
          <p:nvPr/>
        </p:nvSpPr>
        <p:spPr bwMode="auto">
          <a:xfrm>
            <a:off x="2155365" y="2516035"/>
            <a:ext cx="8445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rPr>
              <a:t>Health</a:t>
            </a:r>
          </a:p>
        </p:txBody>
      </p:sp>
      <p:sp>
        <p:nvSpPr>
          <p:cNvPr id="51213" name="Text Box 15"/>
          <p:cNvSpPr txBox="1">
            <a:spLocks noChangeArrowheads="1"/>
          </p:cNvSpPr>
          <p:nvPr/>
        </p:nvSpPr>
        <p:spPr bwMode="auto">
          <a:xfrm>
            <a:off x="1823023" y="3158169"/>
            <a:ext cx="806450" cy="36671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rPr>
              <a:t>Armor</a:t>
            </a:r>
          </a:p>
        </p:txBody>
      </p:sp>
    </p:spTree>
    <p:extLst>
      <p:ext uri="{BB962C8B-B14F-4D97-AF65-F5344CB8AC3E}">
        <p14:creationId xmlns:p14="http://schemas.microsoft.com/office/powerpoint/2010/main" val="13664563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lide Number Placeholder 3"/>
          <p:cNvSpPr>
            <a:spLocks noGrp="1"/>
          </p:cNvSpPr>
          <p:nvPr>
            <p:ph type="sldNum" sz="quarter" idx="10"/>
          </p:nvPr>
        </p:nvSpPr>
        <p:spPr/>
        <p:txBody>
          <a:bodyPr/>
          <a:lstStyle/>
          <a:p>
            <a:pPr>
              <a:defRPr/>
            </a:pPr>
            <a:fld id="{89B035CE-86F9-4505-B6D9-8E38733E0D14}" type="slidenum">
              <a:rPr lang="en-US">
                <a:solidFill>
                  <a:srgbClr val="FFFFFF"/>
                </a:solidFill>
              </a:rPr>
              <a:pPr>
                <a:defRPr/>
              </a:pPr>
              <a:t>27</a:t>
            </a:fld>
            <a:endParaRPr lang="en-US" dirty="0">
              <a:solidFill>
                <a:srgbClr val="FFFFFF"/>
              </a:solidFill>
            </a:endParaRPr>
          </a:p>
        </p:txBody>
      </p:sp>
      <p:sp>
        <p:nvSpPr>
          <p:cNvPr id="16386" name="Rectangle 2"/>
          <p:cNvSpPr>
            <a:spLocks noGrp="1" noChangeArrowheads="1"/>
          </p:cNvSpPr>
          <p:nvPr>
            <p:ph type="title"/>
          </p:nvPr>
        </p:nvSpPr>
        <p:spPr/>
        <p:txBody>
          <a:bodyPr/>
          <a:lstStyle/>
          <a:p>
            <a:pPr eaLnBrk="1" hangingPunct="1">
              <a:defRPr/>
            </a:pPr>
            <a:r>
              <a:rPr lang="en-US" dirty="0" smtClean="0"/>
              <a:t>Markov P</a:t>
            </a:r>
            <a:r>
              <a:rPr lang="en-US" baseline="-25000" dirty="0" smtClean="0"/>
              <a:t>k</a:t>
            </a:r>
            <a:r>
              <a:rPr lang="en-US" dirty="0" smtClean="0"/>
              <a:t> Table</a:t>
            </a:r>
          </a:p>
        </p:txBody>
      </p:sp>
      <p:graphicFrame>
        <p:nvGraphicFramePr>
          <p:cNvPr id="16604" name="Group 220"/>
          <p:cNvGraphicFramePr>
            <a:graphicFrameLocks noGrp="1"/>
          </p:cNvGraphicFramePr>
          <p:nvPr>
            <p:ph type="tbl" idx="1"/>
          </p:nvPr>
        </p:nvGraphicFramePr>
        <p:xfrm>
          <a:off x="1219200" y="2039938"/>
          <a:ext cx="7010400" cy="4094164"/>
        </p:xfrm>
        <a:graphic>
          <a:graphicData uri="http://schemas.openxmlformats.org/drawingml/2006/table">
            <a:tbl>
              <a:tblPr/>
              <a:tblGrid>
                <a:gridCol w="676275">
                  <a:extLst>
                    <a:ext uri="{9D8B030D-6E8A-4147-A177-3AD203B41FA5}">
                      <a16:colId xmlns:a16="http://schemas.microsoft.com/office/drawing/2014/main" val="20000"/>
                    </a:ext>
                  </a:extLst>
                </a:gridCol>
                <a:gridCol w="1054100">
                  <a:extLst>
                    <a:ext uri="{9D8B030D-6E8A-4147-A177-3AD203B41FA5}">
                      <a16:colId xmlns:a16="http://schemas.microsoft.com/office/drawing/2014/main" val="20001"/>
                    </a:ext>
                  </a:extLst>
                </a:gridCol>
                <a:gridCol w="1057275">
                  <a:extLst>
                    <a:ext uri="{9D8B030D-6E8A-4147-A177-3AD203B41FA5}">
                      <a16:colId xmlns:a16="http://schemas.microsoft.com/office/drawing/2014/main" val="20002"/>
                    </a:ext>
                  </a:extLst>
                </a:gridCol>
                <a:gridCol w="1054100">
                  <a:extLst>
                    <a:ext uri="{9D8B030D-6E8A-4147-A177-3AD203B41FA5}">
                      <a16:colId xmlns:a16="http://schemas.microsoft.com/office/drawing/2014/main" val="20003"/>
                    </a:ext>
                  </a:extLst>
                </a:gridCol>
                <a:gridCol w="1057275">
                  <a:extLst>
                    <a:ext uri="{9D8B030D-6E8A-4147-A177-3AD203B41FA5}">
                      <a16:colId xmlns:a16="http://schemas.microsoft.com/office/drawing/2014/main" val="20004"/>
                    </a:ext>
                  </a:extLst>
                </a:gridCol>
                <a:gridCol w="1054100">
                  <a:extLst>
                    <a:ext uri="{9D8B030D-6E8A-4147-A177-3AD203B41FA5}">
                      <a16:colId xmlns:a16="http://schemas.microsoft.com/office/drawing/2014/main" val="20005"/>
                    </a:ext>
                  </a:extLst>
                </a:gridCol>
                <a:gridCol w="1057275">
                  <a:extLst>
                    <a:ext uri="{9D8B030D-6E8A-4147-A177-3AD203B41FA5}">
                      <a16:colId xmlns:a16="http://schemas.microsoft.com/office/drawing/2014/main" val="20006"/>
                    </a:ext>
                  </a:extLst>
                </a:gridCol>
              </a:tblGrid>
              <a:tr h="595313">
                <a:tc rowSpan="2">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1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3200" b="0" i="0" u="none" strike="noStrike" cap="none" normalizeH="0" baseline="0" dirty="0" smtClean="0">
                          <a:ln>
                            <a:noFill/>
                          </a:ln>
                          <a:solidFill>
                            <a:schemeClr val="tx1"/>
                          </a:solidFill>
                          <a:effectLst>
                            <a:outerShdw blurRad="38100" dist="38100" dir="2700000" algn="tl">
                              <a:srgbClr val="000000"/>
                            </a:outerShdw>
                          </a:effectLst>
                          <a:latin typeface="Arial" charset="0"/>
                        </a:rPr>
                        <a:t>P</a:t>
                      </a:r>
                      <a:r>
                        <a:rPr kumimoji="0" lang="en-US" sz="3200" b="0" i="0" u="none" strike="noStrike" cap="none" normalizeH="0" baseline="-25000" dirty="0" smtClean="0">
                          <a:ln>
                            <a:noFill/>
                          </a:ln>
                          <a:solidFill>
                            <a:schemeClr val="tx1"/>
                          </a:solidFill>
                          <a:effectLst>
                            <a:outerShdw blurRad="38100" dist="38100" dir="2700000" algn="tl">
                              <a:srgbClr val="000000"/>
                            </a:outerShdw>
                          </a:effectLst>
                          <a:latin typeface="Arial" charset="0"/>
                        </a:rPr>
                        <a:t>k</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5">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1" i="0" u="none" strike="noStrike" cap="none" normalizeH="0" baseline="0" dirty="0" smtClean="0">
                          <a:ln>
                            <a:noFill/>
                          </a:ln>
                          <a:solidFill>
                            <a:schemeClr val="tx1"/>
                          </a:solidFill>
                          <a:effectLst>
                            <a:outerShdw blurRad="38100" dist="38100" dir="2700000" algn="tl">
                              <a:srgbClr val="000000"/>
                            </a:outerShdw>
                          </a:effectLst>
                          <a:latin typeface="Arial" charset="0"/>
                        </a:rPr>
                        <a:t>Weapon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9690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W1</a:t>
                      </a:r>
                    </a:p>
                  </a:txBody>
                  <a:tcP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W2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W3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W4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a:t>
                      </a:r>
                    </a:p>
                  </a:txBody>
                  <a:tcP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93725">
                <a:tc rowSpan="5">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T1</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0.92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69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T2</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0.4</a:t>
                      </a:r>
                    </a:p>
                  </a:txBody>
                  <a:tcP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0.45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0.76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0.99</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953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T3</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0.31</a:t>
                      </a:r>
                    </a:p>
                  </a:txBody>
                  <a:tcP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0.34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0.56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0.85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96900">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T4</a:t>
                      </a: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0.27</a:t>
                      </a:r>
                    </a:p>
                  </a:txBody>
                  <a:tcP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0.55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0.67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r>
                        <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rPr>
                        <a:t>0.81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19113">
                <a:tc vMerge="1">
                  <a:txBody>
                    <a:bodyPr/>
                    <a:lstStyle/>
                    <a:p>
                      <a:endParaRPr lang="en-US"/>
                    </a:p>
                  </a:txBody>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itchFamily="2" charset="2"/>
                        <a:buNone/>
                        <a:tabLst/>
                      </a:pPr>
                      <a:endParaRPr kumimoji="0" lang="en-US" sz="2000" b="0" i="0" u="none" strike="noStrike" cap="none" normalizeH="0" baseline="0" dirty="0" smtClean="0">
                        <a:ln>
                          <a:noFill/>
                        </a:ln>
                        <a:solidFill>
                          <a:schemeClr val="tx1"/>
                        </a:solidFill>
                        <a:effectLst>
                          <a:outerShdw blurRad="38100" dist="38100" dir="2700000" algn="tl">
                            <a:srgbClr val="000000"/>
                          </a:outerShdw>
                        </a:effectLst>
                        <a:latin typeface="Arial" charset="0"/>
                      </a:endParaRPr>
                    </a:p>
                  </a:txBody>
                  <a:tcPr horzOverflow="overflow">
                    <a:lnL w="12700" cap="flat" cmpd="sng" algn="ctr">
                      <a:solidFill>
                        <a:schemeClr val="bg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2285" name="Text Box 201"/>
          <p:cNvSpPr txBox="1">
            <a:spLocks noChangeArrowheads="1"/>
          </p:cNvSpPr>
          <p:nvPr/>
        </p:nvSpPr>
        <p:spPr bwMode="auto">
          <a:xfrm rot="-5400000">
            <a:off x="1111250" y="4184650"/>
            <a:ext cx="917575" cy="396875"/>
          </a:xfrm>
          <a:prstGeom prst="rect">
            <a:avLst/>
          </a:prstGeom>
          <a:noFill/>
          <a:ln w="9525">
            <a:noFill/>
            <a:miter lim="800000"/>
            <a:headEnd/>
            <a:tailEnd/>
          </a:ln>
        </p:spPr>
        <p:txBody>
          <a:bodyPr wrap="none">
            <a:spAutoFit/>
          </a:bodyPr>
          <a:lstStyle/>
          <a:p>
            <a:pPr fontAlgn="base">
              <a:spcBef>
                <a:spcPct val="0"/>
              </a:spcBef>
              <a:spcAft>
                <a:spcPct val="0"/>
              </a:spcAft>
            </a:pPr>
            <a:r>
              <a:rPr lang="en-US" sz="2000" dirty="0">
                <a:solidFill>
                  <a:srgbClr val="FFFFFF"/>
                </a:solidFill>
              </a:rPr>
              <a:t>Target</a:t>
            </a:r>
          </a:p>
        </p:txBody>
      </p:sp>
      <p:sp>
        <p:nvSpPr>
          <p:cNvPr id="52286" name="Text Box 202"/>
          <p:cNvSpPr txBox="1">
            <a:spLocks noChangeArrowheads="1"/>
          </p:cNvSpPr>
          <p:nvPr/>
        </p:nvSpPr>
        <p:spPr bwMode="auto">
          <a:xfrm rot="5400000">
            <a:off x="2020888" y="5484812"/>
            <a:ext cx="438150" cy="396875"/>
          </a:xfrm>
          <a:prstGeom prst="rect">
            <a:avLst/>
          </a:prstGeom>
          <a:noFill/>
          <a:ln w="9525">
            <a:noFill/>
            <a:miter lim="800000"/>
            <a:headEnd/>
            <a:tailEnd/>
          </a:ln>
        </p:spPr>
        <p:txBody>
          <a:bodyPr wrap="none">
            <a:spAutoFit/>
          </a:bodyPr>
          <a:lstStyle/>
          <a:p>
            <a:pPr fontAlgn="base">
              <a:spcBef>
                <a:spcPct val="0"/>
              </a:spcBef>
              <a:spcAft>
                <a:spcPct val="0"/>
              </a:spcAft>
            </a:pPr>
            <a:r>
              <a:rPr lang="en-US" sz="2000" b="1" dirty="0">
                <a:solidFill>
                  <a:srgbClr val="FFFFFF"/>
                </a:solidFill>
              </a:rPr>
              <a:t>…</a:t>
            </a:r>
          </a:p>
        </p:txBody>
      </p:sp>
      <p:sp>
        <p:nvSpPr>
          <p:cNvPr id="52287" name="Text Box 213"/>
          <p:cNvSpPr txBox="1">
            <a:spLocks noChangeArrowheads="1"/>
          </p:cNvSpPr>
          <p:nvPr/>
        </p:nvSpPr>
        <p:spPr bwMode="auto">
          <a:xfrm>
            <a:off x="3124200" y="6156325"/>
            <a:ext cx="3673475" cy="400050"/>
          </a:xfrm>
          <a:prstGeom prst="rect">
            <a:avLst/>
          </a:prstGeom>
          <a:noFill/>
          <a:ln w="9525">
            <a:noFill/>
            <a:miter lim="800000"/>
            <a:headEnd/>
            <a:tailEnd/>
          </a:ln>
        </p:spPr>
        <p:txBody>
          <a:bodyPr wrap="none">
            <a:spAutoFit/>
          </a:bodyPr>
          <a:lstStyle/>
          <a:p>
            <a:pPr fontAlgn="base">
              <a:spcBef>
                <a:spcPct val="0"/>
              </a:spcBef>
              <a:spcAft>
                <a:spcPct val="0"/>
              </a:spcAft>
            </a:pPr>
            <a:r>
              <a:rPr lang="en-US" sz="2000" dirty="0">
                <a:solidFill>
                  <a:srgbClr val="FFFFFF"/>
                </a:solidFill>
              </a:rPr>
              <a:t>P</a:t>
            </a:r>
            <a:r>
              <a:rPr lang="en-US" sz="2000" baseline="-25000" dirty="0">
                <a:solidFill>
                  <a:srgbClr val="FFFFFF"/>
                </a:solidFill>
              </a:rPr>
              <a:t>hit</a:t>
            </a:r>
            <a:r>
              <a:rPr lang="en-US" sz="2000" dirty="0">
                <a:solidFill>
                  <a:srgbClr val="FFFFFF"/>
                </a:solidFill>
              </a:rPr>
              <a:t> is rolled into the overall P</a:t>
            </a:r>
            <a:r>
              <a:rPr lang="en-US" sz="2000" baseline="-25000" dirty="0">
                <a:solidFill>
                  <a:srgbClr val="FFFFFF"/>
                </a:solidFill>
              </a:rPr>
              <a:t>kill</a:t>
            </a:r>
            <a:endParaRPr lang="en-US" sz="2000" dirty="0">
              <a:solidFill>
                <a:srgbClr val="FFFFFF"/>
              </a:solidFill>
            </a:endParaRPr>
          </a:p>
        </p:txBody>
      </p:sp>
      <p:sp>
        <p:nvSpPr>
          <p:cNvPr id="52288" name="Text Box 214"/>
          <p:cNvSpPr txBox="1">
            <a:spLocks noChangeArrowheads="1"/>
          </p:cNvSpPr>
          <p:nvPr/>
        </p:nvSpPr>
        <p:spPr bwMode="auto">
          <a:xfrm>
            <a:off x="1676400" y="1295400"/>
            <a:ext cx="5894388" cy="701675"/>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rPr>
              <a:t>Damage</a:t>
            </a:r>
            <a:r>
              <a:rPr lang="en-US" sz="2000" dirty="0">
                <a:solidFill>
                  <a:srgbClr val="FFFFFF"/>
                </a:solidFill>
              </a:rPr>
              <a:t>	= 1, where Random Number &lt;= P</a:t>
            </a:r>
            <a:r>
              <a:rPr lang="en-US" sz="2000" baseline="-25000" dirty="0">
                <a:solidFill>
                  <a:srgbClr val="FFFFFF"/>
                </a:solidFill>
              </a:rPr>
              <a:t>k</a:t>
            </a:r>
          </a:p>
          <a:p>
            <a:pPr fontAlgn="base">
              <a:spcBef>
                <a:spcPct val="0"/>
              </a:spcBef>
              <a:spcAft>
                <a:spcPct val="0"/>
              </a:spcAft>
            </a:pPr>
            <a:r>
              <a:rPr lang="en-US" sz="2000" dirty="0">
                <a:solidFill>
                  <a:srgbClr val="FFFFFF"/>
                </a:solidFill>
              </a:rPr>
              <a:t>		= 0, where Random Number  &gt; P</a:t>
            </a:r>
            <a:r>
              <a:rPr lang="en-US" sz="2000" baseline="-25000" dirty="0">
                <a:solidFill>
                  <a:srgbClr val="FFFFFF"/>
                </a:solidFill>
              </a:rPr>
              <a:t>k</a:t>
            </a:r>
          </a:p>
        </p:txBody>
      </p:sp>
      <p:sp>
        <p:nvSpPr>
          <p:cNvPr id="52289" name="AutoShape 218"/>
          <p:cNvSpPr>
            <a:spLocks noChangeArrowheads="1"/>
          </p:cNvSpPr>
          <p:nvPr/>
        </p:nvSpPr>
        <p:spPr bwMode="auto">
          <a:xfrm>
            <a:off x="1752600" y="2209800"/>
            <a:ext cx="914400" cy="838200"/>
          </a:xfrm>
          <a:prstGeom prst="star16">
            <a:avLst>
              <a:gd name="adj" fmla="val 37500"/>
            </a:avLst>
          </a:prstGeom>
          <a:no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Tree>
    <p:extLst>
      <p:ext uri="{BB962C8B-B14F-4D97-AF65-F5344CB8AC3E}">
        <p14:creationId xmlns:p14="http://schemas.microsoft.com/office/powerpoint/2010/main" val="12534037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pPr>
              <a:defRPr/>
            </a:pPr>
            <a:fld id="{42237B24-55ED-4673-B56F-DA067D414247}" type="slidenum">
              <a:rPr lang="en-US">
                <a:solidFill>
                  <a:srgbClr val="FFFFFF"/>
                </a:solidFill>
              </a:rPr>
              <a:pPr>
                <a:defRPr/>
              </a:pPr>
              <a:t>28</a:t>
            </a:fld>
            <a:endParaRPr lang="en-US" dirty="0">
              <a:solidFill>
                <a:srgbClr val="FFFFFF"/>
              </a:solidFill>
            </a:endParaRPr>
          </a:p>
        </p:txBody>
      </p:sp>
      <p:sp>
        <p:nvSpPr>
          <p:cNvPr id="17410" name="Rectangle 2"/>
          <p:cNvSpPr>
            <a:spLocks noGrp="1" noChangeArrowheads="1"/>
          </p:cNvSpPr>
          <p:nvPr>
            <p:ph type="title"/>
          </p:nvPr>
        </p:nvSpPr>
        <p:spPr/>
        <p:txBody>
          <a:bodyPr/>
          <a:lstStyle/>
          <a:p>
            <a:pPr eaLnBrk="1" hangingPunct="1">
              <a:defRPr/>
            </a:pPr>
            <a:r>
              <a:rPr lang="en-US" dirty="0" smtClean="0"/>
              <a:t>Random Numbers</a:t>
            </a:r>
          </a:p>
        </p:txBody>
      </p:sp>
      <p:sp>
        <p:nvSpPr>
          <p:cNvPr id="17411" name="Rectangle 3"/>
          <p:cNvSpPr>
            <a:spLocks noGrp="1" noChangeArrowheads="1"/>
          </p:cNvSpPr>
          <p:nvPr>
            <p:ph type="body" sz="half" idx="1"/>
          </p:nvPr>
        </p:nvSpPr>
        <p:spPr>
          <a:xfrm>
            <a:off x="457200" y="1295400"/>
            <a:ext cx="8001000" cy="4525963"/>
          </a:xfrm>
        </p:spPr>
        <p:txBody>
          <a:bodyPr/>
          <a:lstStyle/>
          <a:p>
            <a:pPr eaLnBrk="1" hangingPunct="1">
              <a:defRPr/>
            </a:pPr>
            <a:r>
              <a:rPr lang="en-US" sz="2400" dirty="0" smtClean="0"/>
              <a:t>Generated by a recursive function</a:t>
            </a:r>
          </a:p>
          <a:p>
            <a:pPr eaLnBrk="1" hangingPunct="1">
              <a:defRPr/>
            </a:pPr>
            <a:r>
              <a:rPr lang="en-US" sz="2400" dirty="0" smtClean="0"/>
              <a:t>Evenly distributed between 0 and 1 ~ Unif(0,1)</a:t>
            </a:r>
          </a:p>
          <a:p>
            <a:pPr eaLnBrk="1" hangingPunct="1">
              <a:defRPr/>
            </a:pPr>
            <a:r>
              <a:rPr lang="en-US" sz="2400" dirty="0" smtClean="0"/>
              <a:t>Perfect for P</a:t>
            </a:r>
            <a:r>
              <a:rPr lang="en-US" sz="2400" baseline="-25000" dirty="0" smtClean="0"/>
              <a:t>k</a:t>
            </a:r>
            <a:r>
              <a:rPr lang="en-US" sz="2400" dirty="0" smtClean="0"/>
              <a:t> evaluations</a:t>
            </a:r>
          </a:p>
        </p:txBody>
      </p:sp>
      <p:graphicFrame>
        <p:nvGraphicFramePr>
          <p:cNvPr id="2050" name="Object 295"/>
          <p:cNvGraphicFramePr>
            <a:graphicFrameLocks noGrp="1" noChangeAspect="1"/>
          </p:cNvGraphicFramePr>
          <p:nvPr>
            <p:ph sz="half" idx="2"/>
          </p:nvPr>
        </p:nvGraphicFramePr>
        <p:xfrm>
          <a:off x="2208213" y="2698750"/>
          <a:ext cx="4929187" cy="3802063"/>
        </p:xfrm>
        <a:graphic>
          <a:graphicData uri="http://schemas.openxmlformats.org/presentationml/2006/ole">
            <mc:AlternateContent xmlns:mc="http://schemas.openxmlformats.org/markup-compatibility/2006">
              <mc:Choice xmlns:v="urn:schemas-microsoft-com:vml" Requires="v">
                <p:oleObj spid="_x0000_s5154" name="Worksheet" r:id="rId4" imgW="4276725" imgH="3248025" progId="Excel.Sheet.8">
                  <p:embed/>
                </p:oleObj>
              </mc:Choice>
              <mc:Fallback>
                <p:oleObj name="Worksheet" r:id="rId4" imgW="4276725" imgH="3248025" progId="Excel.Shee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8213" y="2698750"/>
                        <a:ext cx="4929187" cy="3802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296815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
          <p:cNvSpPr>
            <a:spLocks noGrp="1"/>
          </p:cNvSpPr>
          <p:nvPr>
            <p:ph type="sldNum" sz="quarter" idx="10"/>
          </p:nvPr>
        </p:nvSpPr>
        <p:spPr/>
        <p:txBody>
          <a:bodyPr/>
          <a:lstStyle/>
          <a:p>
            <a:pPr>
              <a:defRPr/>
            </a:pPr>
            <a:fld id="{705D8344-9B55-420C-B73B-51E33D5BFF4D}" type="slidenum">
              <a:rPr lang="en-US">
                <a:solidFill>
                  <a:srgbClr val="FFFFFF"/>
                </a:solidFill>
              </a:rPr>
              <a:pPr>
                <a:defRPr/>
              </a:pPr>
              <a:t>29</a:t>
            </a:fld>
            <a:endParaRPr lang="en-US" dirty="0">
              <a:solidFill>
                <a:srgbClr val="FFFFFF"/>
              </a:solidFill>
            </a:endParaRPr>
          </a:p>
        </p:txBody>
      </p:sp>
      <p:sp>
        <p:nvSpPr>
          <p:cNvPr id="18434" name="Rectangle 2"/>
          <p:cNvSpPr>
            <a:spLocks noGrp="1" noChangeArrowheads="1"/>
          </p:cNvSpPr>
          <p:nvPr>
            <p:ph type="title" idx="4294967295"/>
          </p:nvPr>
        </p:nvSpPr>
        <p:spPr>
          <a:xfrm>
            <a:off x="0" y="274638"/>
            <a:ext cx="8229600" cy="1143000"/>
          </a:xfrm>
        </p:spPr>
        <p:txBody>
          <a:bodyPr/>
          <a:lstStyle/>
          <a:p>
            <a:pPr eaLnBrk="1" hangingPunct="1">
              <a:defRPr/>
            </a:pPr>
            <a:r>
              <a:rPr lang="en-US" dirty="0" smtClean="0"/>
              <a:t>Pk’s and Random Numbers</a:t>
            </a:r>
          </a:p>
        </p:txBody>
      </p:sp>
      <p:sp>
        <p:nvSpPr>
          <p:cNvPr id="53252" name="Rectangle 4"/>
          <p:cNvSpPr>
            <a:spLocks noChangeArrowheads="1"/>
          </p:cNvSpPr>
          <p:nvPr/>
        </p:nvSpPr>
        <p:spPr bwMode="auto">
          <a:xfrm>
            <a:off x="1609725" y="2590800"/>
            <a:ext cx="4038600" cy="685800"/>
          </a:xfrm>
          <a:prstGeom prst="rect">
            <a:avLst/>
          </a:prstGeom>
          <a:solidFill>
            <a:srgbClr val="CC3300"/>
          </a:solidFill>
          <a:ln w="9525">
            <a:solidFill>
              <a:schemeClr val="tx1"/>
            </a:solidFill>
            <a:miter lim="800000"/>
            <a:headEnd/>
            <a:tailEnd/>
          </a:ln>
        </p:spPr>
        <p:txBody>
          <a:bodyPr wrap="none" anchor="ctr"/>
          <a:lstStyle/>
          <a:p>
            <a:pPr algn="ctr" fontAlgn="base">
              <a:spcBef>
                <a:spcPct val="0"/>
              </a:spcBef>
              <a:spcAft>
                <a:spcPct val="0"/>
              </a:spcAft>
            </a:pPr>
            <a:r>
              <a:rPr lang="en-US" sz="2000" b="1" dirty="0">
                <a:solidFill>
                  <a:srgbClr val="FFFFFF"/>
                </a:solidFill>
              </a:rPr>
              <a:t>Kill Area</a:t>
            </a:r>
          </a:p>
        </p:txBody>
      </p:sp>
      <p:sp>
        <p:nvSpPr>
          <p:cNvPr id="53253" name="Rectangle 6"/>
          <p:cNvSpPr>
            <a:spLocks noChangeArrowheads="1"/>
          </p:cNvSpPr>
          <p:nvPr/>
        </p:nvSpPr>
        <p:spPr bwMode="auto">
          <a:xfrm>
            <a:off x="5648325" y="2590800"/>
            <a:ext cx="1524000" cy="685800"/>
          </a:xfrm>
          <a:prstGeom prst="rect">
            <a:avLst/>
          </a:prstGeom>
          <a:solidFill>
            <a:schemeClr val="bg1"/>
          </a:solidFill>
          <a:ln w="9525">
            <a:solidFill>
              <a:schemeClr val="tx1"/>
            </a:solidFill>
            <a:miter lim="800000"/>
            <a:headEnd/>
            <a:tailEnd/>
          </a:ln>
        </p:spPr>
        <p:txBody>
          <a:bodyPr wrap="none" anchor="ctr"/>
          <a:lstStyle/>
          <a:p>
            <a:pPr algn="ctr" fontAlgn="base">
              <a:spcBef>
                <a:spcPct val="0"/>
              </a:spcBef>
              <a:spcAft>
                <a:spcPct val="0"/>
              </a:spcAft>
            </a:pPr>
            <a:r>
              <a:rPr lang="en-US" sz="2000" dirty="0">
                <a:solidFill>
                  <a:srgbClr val="FFFFFF"/>
                </a:solidFill>
              </a:rPr>
              <a:t>No-Kill Area</a:t>
            </a:r>
          </a:p>
        </p:txBody>
      </p:sp>
      <p:sp>
        <p:nvSpPr>
          <p:cNvPr id="53254" name="Text Box 8"/>
          <p:cNvSpPr txBox="1">
            <a:spLocks noChangeArrowheads="1"/>
          </p:cNvSpPr>
          <p:nvPr/>
        </p:nvSpPr>
        <p:spPr bwMode="auto">
          <a:xfrm>
            <a:off x="1517650" y="2170113"/>
            <a:ext cx="5143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rPr>
              <a:t>0%</a:t>
            </a:r>
          </a:p>
        </p:txBody>
      </p:sp>
      <p:sp>
        <p:nvSpPr>
          <p:cNvPr id="53255" name="Text Box 9"/>
          <p:cNvSpPr txBox="1">
            <a:spLocks noChangeArrowheads="1"/>
          </p:cNvSpPr>
          <p:nvPr/>
        </p:nvSpPr>
        <p:spPr bwMode="auto">
          <a:xfrm>
            <a:off x="5327650" y="2170113"/>
            <a:ext cx="6413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rPr>
              <a:t>75%</a:t>
            </a:r>
          </a:p>
        </p:txBody>
      </p:sp>
      <p:sp>
        <p:nvSpPr>
          <p:cNvPr id="53256" name="Text Box 10"/>
          <p:cNvSpPr txBox="1">
            <a:spLocks noChangeArrowheads="1"/>
          </p:cNvSpPr>
          <p:nvPr/>
        </p:nvSpPr>
        <p:spPr bwMode="auto">
          <a:xfrm>
            <a:off x="6775450" y="2170113"/>
            <a:ext cx="7683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FFFFFF"/>
                </a:solidFill>
              </a:rPr>
              <a:t>100%</a:t>
            </a:r>
          </a:p>
        </p:txBody>
      </p:sp>
      <p:sp>
        <p:nvSpPr>
          <p:cNvPr id="53257" name="Text Box 11"/>
          <p:cNvSpPr txBox="1">
            <a:spLocks noChangeArrowheads="1"/>
          </p:cNvSpPr>
          <p:nvPr/>
        </p:nvSpPr>
        <p:spPr bwMode="auto">
          <a:xfrm>
            <a:off x="3209925" y="3657600"/>
            <a:ext cx="2898775" cy="396875"/>
          </a:xfrm>
          <a:prstGeom prst="rect">
            <a:avLst/>
          </a:prstGeom>
          <a:noFill/>
          <a:ln w="9525">
            <a:noFill/>
            <a:miter lim="800000"/>
            <a:headEnd/>
            <a:tailEnd/>
          </a:ln>
        </p:spPr>
        <p:txBody>
          <a:bodyPr wrap="none">
            <a:spAutoFit/>
          </a:bodyPr>
          <a:lstStyle/>
          <a:p>
            <a:pPr fontAlgn="base">
              <a:spcBef>
                <a:spcPct val="0"/>
              </a:spcBef>
              <a:spcAft>
                <a:spcPct val="0"/>
              </a:spcAft>
            </a:pPr>
            <a:r>
              <a:rPr lang="en-US" sz="2000" dirty="0">
                <a:solidFill>
                  <a:srgbClr val="FFFFFF"/>
                </a:solidFill>
              </a:rPr>
              <a:t>Random Number = 0.63</a:t>
            </a:r>
          </a:p>
        </p:txBody>
      </p:sp>
      <p:sp>
        <p:nvSpPr>
          <p:cNvPr id="53258" name="AutoShape 12"/>
          <p:cNvSpPr>
            <a:spLocks noChangeArrowheads="1"/>
          </p:cNvSpPr>
          <p:nvPr/>
        </p:nvSpPr>
        <p:spPr bwMode="auto">
          <a:xfrm>
            <a:off x="4657725" y="3352800"/>
            <a:ext cx="228600" cy="228600"/>
          </a:xfrm>
          <a:prstGeom prst="triangle">
            <a:avLst>
              <a:gd name="adj" fmla="val 50000"/>
            </a:avLst>
          </a:prstGeom>
          <a:solidFill>
            <a:schemeClr val="tx2"/>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3259" name="Text Box 13"/>
          <p:cNvSpPr txBox="1">
            <a:spLocks noChangeArrowheads="1"/>
          </p:cNvSpPr>
          <p:nvPr/>
        </p:nvSpPr>
        <p:spPr bwMode="auto">
          <a:xfrm>
            <a:off x="2828925" y="1524000"/>
            <a:ext cx="2012950" cy="396875"/>
          </a:xfrm>
          <a:prstGeom prst="rect">
            <a:avLst/>
          </a:prstGeom>
          <a:noFill/>
          <a:ln w="9525">
            <a:noFill/>
            <a:miter lim="800000"/>
            <a:headEnd/>
            <a:tailEnd/>
          </a:ln>
        </p:spPr>
        <p:txBody>
          <a:bodyPr wrap="none">
            <a:spAutoFit/>
          </a:bodyPr>
          <a:lstStyle/>
          <a:p>
            <a:pPr fontAlgn="base">
              <a:spcBef>
                <a:spcPct val="0"/>
              </a:spcBef>
              <a:spcAft>
                <a:spcPct val="0"/>
              </a:spcAft>
            </a:pPr>
            <a:r>
              <a:rPr lang="en-US" sz="2000" dirty="0">
                <a:solidFill>
                  <a:srgbClr val="FFFFFF"/>
                </a:solidFill>
              </a:rPr>
              <a:t>P</a:t>
            </a:r>
            <a:r>
              <a:rPr lang="en-US" sz="2000" baseline="-25000" dirty="0">
                <a:solidFill>
                  <a:srgbClr val="FFFFFF"/>
                </a:solidFill>
              </a:rPr>
              <a:t>k</a:t>
            </a:r>
            <a:r>
              <a:rPr lang="en-US" sz="2000" dirty="0">
                <a:solidFill>
                  <a:srgbClr val="FFFFFF"/>
                </a:solidFill>
              </a:rPr>
              <a:t> = 75% = 0.75</a:t>
            </a:r>
          </a:p>
        </p:txBody>
      </p:sp>
      <p:cxnSp>
        <p:nvCxnSpPr>
          <p:cNvPr id="53260" name="AutoShape 14"/>
          <p:cNvCxnSpPr>
            <a:cxnSpLocks noChangeShapeType="1"/>
            <a:stCxn id="53259" idx="3"/>
            <a:endCxn id="53255" idx="0"/>
          </p:cNvCxnSpPr>
          <p:nvPr/>
        </p:nvCxnSpPr>
        <p:spPr bwMode="auto">
          <a:xfrm>
            <a:off x="4841875" y="1722438"/>
            <a:ext cx="806450" cy="447675"/>
          </a:xfrm>
          <a:prstGeom prst="curvedConnector2">
            <a:avLst/>
          </a:prstGeom>
          <a:noFill/>
          <a:ln w="9525">
            <a:solidFill>
              <a:schemeClr val="tx1"/>
            </a:solidFill>
            <a:round/>
            <a:headEnd/>
            <a:tailEnd type="triangle" w="med" len="med"/>
          </a:ln>
        </p:spPr>
      </p:cxnSp>
      <p:pic>
        <p:nvPicPr>
          <p:cNvPr id="53261" name="Picture 15" descr="35257"/>
          <p:cNvPicPr>
            <a:picLocks noChangeAspect="1" noChangeArrowheads="1"/>
          </p:cNvPicPr>
          <p:nvPr/>
        </p:nvPicPr>
        <p:blipFill>
          <a:blip r:embed="rId3" cstate="print"/>
          <a:srcRect/>
          <a:stretch>
            <a:fillRect/>
          </a:stretch>
        </p:blipFill>
        <p:spPr bwMode="auto">
          <a:xfrm>
            <a:off x="2514600" y="4678363"/>
            <a:ext cx="3200400" cy="960437"/>
          </a:xfrm>
          <a:prstGeom prst="rect">
            <a:avLst/>
          </a:prstGeom>
          <a:noFill/>
          <a:ln w="9525">
            <a:noFill/>
            <a:miter lim="800000"/>
            <a:headEnd/>
            <a:tailEnd/>
          </a:ln>
        </p:spPr>
      </p:pic>
      <p:sp>
        <p:nvSpPr>
          <p:cNvPr id="53262" name="AutoShape 16"/>
          <p:cNvSpPr>
            <a:spLocks noChangeArrowheads="1"/>
          </p:cNvSpPr>
          <p:nvPr/>
        </p:nvSpPr>
        <p:spPr bwMode="auto">
          <a:xfrm>
            <a:off x="3962400" y="4267200"/>
            <a:ext cx="1244600" cy="1044575"/>
          </a:xfrm>
          <a:prstGeom prst="irregularSeal2">
            <a:avLst/>
          </a:prstGeom>
          <a:gradFill rotWithShape="1">
            <a:gsLst>
              <a:gs pos="0">
                <a:srgbClr val="FFFF00"/>
              </a:gs>
              <a:gs pos="100000">
                <a:srgbClr val="FF3300"/>
              </a:gs>
            </a:gsLst>
            <a:path path="shape">
              <a:fillToRect l="50000" t="50000" r="50000" b="50000"/>
            </a:path>
          </a:gradFill>
          <a:ln w="12700">
            <a:solidFill>
              <a:srgbClr val="FF3300"/>
            </a:solidFill>
            <a:miter lim="800000"/>
            <a:headEnd/>
            <a:tailEnd/>
          </a:ln>
        </p:spPr>
        <p:txBody>
          <a:bodyPr wrap="none" anchor="ctr"/>
          <a:lstStyle/>
          <a:p>
            <a:pPr algn="ctr" eaLnBrk="0" fontAlgn="base" hangingPunct="0">
              <a:spcBef>
                <a:spcPct val="0"/>
              </a:spcBef>
              <a:spcAft>
                <a:spcPct val="0"/>
              </a:spcAft>
            </a:pPr>
            <a:endParaRPr lang="en-US" sz="3200" b="1" dirty="0">
              <a:solidFill>
                <a:srgbClr val="FFFFFF"/>
              </a:solidFill>
              <a:latin typeface="Helvetica" pitchFamily="34" charset="0"/>
            </a:endParaRPr>
          </a:p>
        </p:txBody>
      </p:sp>
    </p:spTree>
    <p:extLst>
      <p:ext uri="{BB962C8B-B14F-4D97-AF65-F5344CB8AC3E}">
        <p14:creationId xmlns:p14="http://schemas.microsoft.com/office/powerpoint/2010/main" val="10930636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pPr eaLnBrk="1" hangingPunct="1"/>
            <a:r>
              <a:rPr lang="en-US" altLang="vi-VN" sz="2400" b="1" dirty="0" err="1" smtClean="0">
                <a:solidFill>
                  <a:schemeClr val="tx1"/>
                </a:solidFill>
                <a:latin typeface="Times New Roman" panose="02020603050405020304" pitchFamily="18" charset="0"/>
                <a:cs typeface="Times New Roman" panose="02020603050405020304" pitchFamily="18" charset="0"/>
              </a:rPr>
              <a:t>Mô</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phỏng</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các</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thực</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thể</a:t>
            </a:r>
            <a:r>
              <a:rPr lang="en-US" altLang="vi-VN" sz="2400" b="1" dirty="0" smtClean="0">
                <a:solidFill>
                  <a:schemeClr val="tx1"/>
                </a:solidFill>
                <a:latin typeface="Times New Roman" panose="02020603050405020304" pitchFamily="18" charset="0"/>
                <a:cs typeface="Times New Roman" panose="02020603050405020304" pitchFamily="18" charset="0"/>
              </a:rPr>
              <a:t> </a:t>
            </a:r>
          </a:p>
        </p:txBody>
      </p:sp>
      <p:sp>
        <p:nvSpPr>
          <p:cNvPr id="4" name="Content Placeholder 2"/>
          <p:cNvSpPr>
            <a:spLocks noGrp="1"/>
          </p:cNvSpPr>
          <p:nvPr>
            <p:ph idx="1"/>
          </p:nvPr>
        </p:nvSpPr>
        <p:spPr>
          <a:xfrm>
            <a:off x="668977" y="1600200"/>
            <a:ext cx="7620000" cy="4373563"/>
          </a:xfrm>
        </p:spPr>
        <p:txBody>
          <a:bodyPr/>
          <a:lstStyle/>
          <a:p>
            <a:pPr marL="457200" indent="-457200" eaLnBrk="1" hangingPunct="1">
              <a:buAutoNum type="arabicPeriod"/>
            </a:pPr>
            <a:r>
              <a:rPr lang="en-US" altLang="vi-VN" dirty="0" err="1" smtClean="0">
                <a:solidFill>
                  <a:schemeClr val="tx1"/>
                </a:solidFill>
                <a:latin typeface="Times New Roman" panose="02020603050405020304" pitchFamily="18" charset="0"/>
                <a:cs typeface="Times New Roman" panose="02020603050405020304" pitchFamily="18" charset="0"/>
              </a:rPr>
              <a:t>Mô</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phỏng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môi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trường</a:t>
            </a:r>
            <a:endParaRPr lang="en-US" altLang="vi-VN" dirty="0" smtClean="0">
              <a:solidFill>
                <a:schemeClr val="tx1"/>
              </a:solidFill>
              <a:latin typeface="Times New Roman" panose="02020603050405020304" pitchFamily="18" charset="0"/>
              <a:cs typeface="Times New Roman" panose="02020603050405020304" pitchFamily="18" charset="0"/>
            </a:endParaRPr>
          </a:p>
          <a:p>
            <a:pPr marL="457200" indent="-457200" eaLnBrk="1" hangingPunct="1">
              <a:buAutoNum type="arabicPeriod"/>
            </a:pPr>
            <a:r>
              <a:rPr lang="en-US" altLang="vi-VN" dirty="0" err="1" smtClean="0">
                <a:solidFill>
                  <a:schemeClr val="tx1"/>
                </a:solidFill>
                <a:latin typeface="Times New Roman" panose="02020603050405020304" pitchFamily="18" charset="0"/>
                <a:cs typeface="Times New Roman" panose="02020603050405020304" pitchFamily="18" charset="0"/>
              </a:rPr>
              <a:t>Mô</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phỏng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chuyển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động</a:t>
            </a:r>
            <a:endParaRPr lang="en-US" altLang="vi-VN" dirty="0" smtClean="0">
              <a:solidFill>
                <a:schemeClr val="tx1"/>
              </a:solidFill>
              <a:latin typeface="Times New Roman" panose="02020603050405020304" pitchFamily="18" charset="0"/>
              <a:cs typeface="Times New Roman" panose="02020603050405020304" pitchFamily="18" charset="0"/>
            </a:endParaRPr>
          </a:p>
          <a:p>
            <a:pPr marL="457200" indent="-457200" eaLnBrk="1" hangingPunct="1">
              <a:buAutoNum type="arabicPeriod"/>
            </a:pPr>
            <a:r>
              <a:rPr lang="en-US" altLang="vi-VN" dirty="0" err="1" smtClean="0">
                <a:solidFill>
                  <a:schemeClr val="tx1"/>
                </a:solidFill>
                <a:latin typeface="Times New Roman" panose="02020603050405020304" pitchFamily="18" charset="0"/>
                <a:cs typeface="Times New Roman" panose="02020603050405020304" pitchFamily="18" charset="0"/>
              </a:rPr>
              <a:t>Mô</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phỏng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việc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phát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hiện</a:t>
            </a:r>
            <a:r>
              <a:rPr lang="en-US" altLang="vi-VN" dirty="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đối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tượng</a:t>
            </a:r>
            <a:endParaRPr lang="en-US" altLang="vi-VN" dirty="0" smtClean="0">
              <a:solidFill>
                <a:schemeClr val="tx1"/>
              </a:solidFill>
              <a:latin typeface="Times New Roman" panose="02020603050405020304" pitchFamily="18" charset="0"/>
              <a:cs typeface="Times New Roman" panose="02020603050405020304" pitchFamily="18" charset="0"/>
            </a:endParaRPr>
          </a:p>
          <a:p>
            <a:pPr marL="457200" indent="-457200" eaLnBrk="1" hangingPunct="1">
              <a:buAutoNum type="arabicPeriod"/>
            </a:pPr>
            <a:r>
              <a:rPr lang="en-US" altLang="vi-VN" dirty="0" err="1" smtClean="0">
                <a:solidFill>
                  <a:schemeClr val="tx1"/>
                </a:solidFill>
                <a:latin typeface="Times New Roman" panose="02020603050405020304" pitchFamily="18" charset="0"/>
                <a:cs typeface="Times New Roman" panose="02020603050405020304" pitchFamily="18" charset="0"/>
              </a:rPr>
              <a:t>Mô</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phỏng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việc</a:t>
            </a:r>
            <a:r>
              <a:rPr lang="en-US" altLang="vi-VN" dirty="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truyền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thông</a:t>
            </a:r>
            <a:r>
              <a:rPr lang="en-US" altLang="vi-VN" dirty="0" smtClean="0">
                <a:solidFill>
                  <a:schemeClr val="tx1"/>
                </a:solidFill>
                <a:latin typeface="Times New Roman" panose="02020603050405020304" pitchFamily="18" charset="0"/>
                <a:cs typeface="Times New Roman" panose="02020603050405020304" pitchFamily="18" charset="0"/>
              </a:rPr>
              <a:t> tin</a:t>
            </a:r>
          </a:p>
          <a:p>
            <a:pPr marL="457200" indent="-457200" eaLnBrk="1" hangingPunct="1">
              <a:buAutoNum type="arabicPeriod"/>
            </a:pPr>
            <a:r>
              <a:rPr lang="en-US" altLang="vi-VN" dirty="0" err="1" smtClean="0">
                <a:solidFill>
                  <a:schemeClr val="tx1"/>
                </a:solidFill>
                <a:latin typeface="Times New Roman" panose="02020603050405020304" pitchFamily="18" charset="0"/>
                <a:cs typeface="Times New Roman" panose="02020603050405020304" pitchFamily="18" charset="0"/>
              </a:rPr>
              <a:t>Mô</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phỏng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trận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đánh</a:t>
            </a:r>
            <a:endParaRPr lang="en-US" altLang="vi-VN" dirty="0" smtClean="0">
              <a:solidFill>
                <a:schemeClr val="tx1"/>
              </a:solidFill>
              <a:latin typeface="Times New Roman" panose="02020603050405020304" pitchFamily="18" charset="0"/>
              <a:cs typeface="Times New Roman" panose="02020603050405020304" pitchFamily="18" charset="0"/>
            </a:endParaRPr>
          </a:p>
          <a:p>
            <a:pPr marL="457200" indent="-457200" eaLnBrk="1" hangingPunct="1">
              <a:buAutoNum type="arabicPeriod"/>
            </a:pPr>
            <a:endParaRPr lang="en-US" altLang="vi-VN" dirty="0" smtClean="0">
              <a:solidFill>
                <a:schemeClr val="tx1"/>
              </a:solidFill>
              <a:latin typeface="Times New Roman" panose="02020603050405020304" pitchFamily="18" charset="0"/>
              <a:cs typeface="Times New Roman" panose="02020603050405020304" pitchFamily="18" charset="0"/>
            </a:endParaRPr>
          </a:p>
          <a:p>
            <a:pPr marL="457200" indent="-457200" eaLnBrk="1" hangingPunct="1">
              <a:buAutoNum type="arabicPeriod"/>
            </a:pPr>
            <a:endParaRPr lang="en-US" altLang="vi-VN"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62658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2"/>
          <p:cNvSpPr>
            <a:spLocks noGrp="1"/>
          </p:cNvSpPr>
          <p:nvPr>
            <p:ph type="sldNum" sz="quarter" idx="10"/>
          </p:nvPr>
        </p:nvSpPr>
        <p:spPr/>
        <p:txBody>
          <a:bodyPr/>
          <a:lstStyle/>
          <a:p>
            <a:pPr>
              <a:defRPr/>
            </a:pPr>
            <a:fld id="{E264D57C-0A73-4D61-9776-E355A85AFC78}" type="slidenum">
              <a:rPr lang="en-US">
                <a:solidFill>
                  <a:srgbClr val="FFFFFF"/>
                </a:solidFill>
              </a:rPr>
              <a:pPr>
                <a:defRPr/>
              </a:pPr>
              <a:t>30</a:t>
            </a:fld>
            <a:endParaRPr lang="en-US" dirty="0">
              <a:solidFill>
                <a:srgbClr val="FFFFFF"/>
              </a:solidFill>
            </a:endParaRPr>
          </a:p>
        </p:txBody>
      </p:sp>
      <p:sp>
        <p:nvSpPr>
          <p:cNvPr id="20482" name="Rectangle 2"/>
          <p:cNvSpPr>
            <a:spLocks noGrp="1" noChangeArrowheads="1"/>
          </p:cNvSpPr>
          <p:nvPr>
            <p:ph type="title"/>
          </p:nvPr>
        </p:nvSpPr>
        <p:spPr>
          <a:xfrm>
            <a:off x="457200" y="76200"/>
            <a:ext cx="8229600" cy="1143000"/>
          </a:xfrm>
        </p:spPr>
        <p:txBody>
          <a:bodyPr/>
          <a:lstStyle/>
          <a:p>
            <a:pPr eaLnBrk="1" hangingPunct="1">
              <a:defRPr/>
            </a:pPr>
            <a:r>
              <a:rPr lang="en-US" dirty="0" smtClean="0"/>
              <a:t>Precision Engagements</a:t>
            </a:r>
          </a:p>
        </p:txBody>
      </p:sp>
      <p:grpSp>
        <p:nvGrpSpPr>
          <p:cNvPr id="54276" name="Group 4"/>
          <p:cNvGrpSpPr>
            <a:grpSpLocks/>
          </p:cNvGrpSpPr>
          <p:nvPr/>
        </p:nvGrpSpPr>
        <p:grpSpPr bwMode="auto">
          <a:xfrm>
            <a:off x="731838" y="2252663"/>
            <a:ext cx="8001000" cy="4175125"/>
            <a:chOff x="365" y="1490"/>
            <a:chExt cx="5040" cy="2630"/>
          </a:xfrm>
        </p:grpSpPr>
        <p:sp>
          <p:nvSpPr>
            <p:cNvPr id="54309" name="Rectangle 5"/>
            <p:cNvSpPr>
              <a:spLocks noChangeArrowheads="1"/>
            </p:cNvSpPr>
            <p:nvPr/>
          </p:nvSpPr>
          <p:spPr bwMode="auto">
            <a:xfrm>
              <a:off x="365" y="1490"/>
              <a:ext cx="5040" cy="2630"/>
            </a:xfrm>
            <a:prstGeom prst="rect">
              <a:avLst/>
            </a:prstGeom>
            <a:solidFill>
              <a:srgbClr val="3F8583"/>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pic>
          <p:nvPicPr>
            <p:cNvPr id="54310" name="Picture 6" descr="t-90-0013"/>
            <p:cNvPicPr>
              <a:picLocks noChangeAspect="1" noChangeArrowheads="1"/>
            </p:cNvPicPr>
            <p:nvPr/>
          </p:nvPicPr>
          <p:blipFill>
            <a:blip r:embed="rId3" cstate="print">
              <a:lum/>
            </a:blip>
            <a:srcRect/>
            <a:stretch>
              <a:fillRect/>
            </a:stretch>
          </p:blipFill>
          <p:spPr bwMode="auto">
            <a:xfrm>
              <a:off x="377" y="1513"/>
              <a:ext cx="3462" cy="2586"/>
            </a:xfrm>
            <a:prstGeom prst="rect">
              <a:avLst/>
            </a:prstGeom>
            <a:noFill/>
            <a:ln w="9525">
              <a:noFill/>
              <a:miter lim="800000"/>
              <a:headEnd/>
              <a:tailEnd/>
            </a:ln>
          </p:spPr>
        </p:pic>
      </p:grpSp>
      <p:pic>
        <p:nvPicPr>
          <p:cNvPr id="43" name="Picture 42" descr="Tank.png"/>
          <p:cNvPicPr>
            <a:picLocks noChangeAspect="1"/>
          </p:cNvPicPr>
          <p:nvPr/>
        </p:nvPicPr>
        <p:blipFill>
          <a:blip r:embed="rId4" cstate="print">
            <a:lum bright="-20000" contrast="-60000"/>
          </a:blip>
          <a:stretch>
            <a:fillRect/>
          </a:stretch>
        </p:blipFill>
        <p:spPr>
          <a:xfrm>
            <a:off x="726419" y="2243500"/>
            <a:ext cx="8021673" cy="4199797"/>
          </a:xfrm>
          <a:prstGeom prst="rect">
            <a:avLst/>
          </a:prstGeom>
        </p:spPr>
      </p:pic>
      <p:sp>
        <p:nvSpPr>
          <p:cNvPr id="20487" name="Rectangle 7"/>
          <p:cNvSpPr>
            <a:spLocks noChangeArrowheads="1"/>
          </p:cNvSpPr>
          <p:nvPr/>
        </p:nvSpPr>
        <p:spPr bwMode="auto">
          <a:xfrm>
            <a:off x="6626225" y="3686175"/>
            <a:ext cx="2100263" cy="33337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600" b="1" dirty="0">
                <a:solidFill>
                  <a:srgbClr val="FFFFFF"/>
                </a:solidFill>
                <a:latin typeface="Helvetica" pitchFamily="34" charset="0"/>
              </a:rPr>
              <a:t>Round Impact Point</a:t>
            </a:r>
          </a:p>
        </p:txBody>
      </p:sp>
      <p:sp>
        <p:nvSpPr>
          <p:cNvPr id="20488" name="Rectangle 8"/>
          <p:cNvSpPr>
            <a:spLocks noChangeArrowheads="1"/>
          </p:cNvSpPr>
          <p:nvPr/>
        </p:nvSpPr>
        <p:spPr bwMode="auto">
          <a:xfrm rot="-1876362">
            <a:off x="6370638" y="4759325"/>
            <a:ext cx="1516062" cy="33337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600" b="1" dirty="0">
                <a:solidFill>
                  <a:srgbClr val="FFFFFF"/>
                </a:solidFill>
                <a:latin typeface="Helvetica" pitchFamily="34" charset="0"/>
              </a:rPr>
              <a:t>Ballistic Error</a:t>
            </a:r>
          </a:p>
        </p:txBody>
      </p:sp>
      <p:sp>
        <p:nvSpPr>
          <p:cNvPr id="20489" name="Line 9"/>
          <p:cNvSpPr>
            <a:spLocks noChangeShapeType="1"/>
          </p:cNvSpPr>
          <p:nvPr/>
        </p:nvSpPr>
        <p:spPr bwMode="auto">
          <a:xfrm flipH="1">
            <a:off x="4152900" y="4221163"/>
            <a:ext cx="317500" cy="506412"/>
          </a:xfrm>
          <a:prstGeom prst="line">
            <a:avLst/>
          </a:prstGeom>
          <a:noFill/>
          <a:ln w="76200">
            <a:solidFill>
              <a:srgbClr val="FF0000"/>
            </a:solidFill>
            <a:round/>
            <a:headEn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0490" name="Line 10"/>
          <p:cNvSpPr>
            <a:spLocks noChangeShapeType="1"/>
          </p:cNvSpPr>
          <p:nvPr/>
        </p:nvSpPr>
        <p:spPr bwMode="auto">
          <a:xfrm>
            <a:off x="4298950" y="4843463"/>
            <a:ext cx="1662113" cy="355600"/>
          </a:xfrm>
          <a:prstGeom prst="line">
            <a:avLst/>
          </a:prstGeom>
          <a:noFill/>
          <a:ln w="76200">
            <a:solidFill>
              <a:srgbClr val="FFFF00"/>
            </a:solidFill>
            <a:round/>
            <a:headEn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0491" name="Line 11"/>
          <p:cNvSpPr>
            <a:spLocks noChangeShapeType="1"/>
          </p:cNvSpPr>
          <p:nvPr/>
        </p:nvSpPr>
        <p:spPr bwMode="auto">
          <a:xfrm flipV="1">
            <a:off x="6115050" y="4189413"/>
            <a:ext cx="1712913" cy="976312"/>
          </a:xfrm>
          <a:prstGeom prst="line">
            <a:avLst/>
          </a:prstGeom>
          <a:noFill/>
          <a:ln w="76200">
            <a:solidFill>
              <a:srgbClr val="66FF33"/>
            </a:solidFill>
            <a:round/>
            <a:headEn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20492" name="Rectangle 12"/>
          <p:cNvSpPr>
            <a:spLocks noChangeArrowheads="1"/>
          </p:cNvSpPr>
          <p:nvPr/>
        </p:nvSpPr>
        <p:spPr bwMode="auto">
          <a:xfrm>
            <a:off x="576263" y="1106488"/>
            <a:ext cx="8278812" cy="4191000"/>
          </a:xfrm>
          <a:prstGeom prst="rect">
            <a:avLst/>
          </a:prstGeom>
          <a:noFill/>
          <a:ln w="12700">
            <a:noFill/>
            <a:miter lim="800000"/>
            <a:headEnd/>
            <a:tailEnd/>
          </a:ln>
          <a:effectLst/>
        </p:spPr>
        <p:txBody>
          <a:bodyPr lIns="90488" tIns="44450" rIns="90488" bIns="44450"/>
          <a:lstStyle/>
          <a:p>
            <a:pPr marL="342900" indent="-342900" fontAlgn="base">
              <a:spcBef>
                <a:spcPct val="20000"/>
              </a:spcBef>
              <a:spcAft>
                <a:spcPct val="0"/>
              </a:spcAft>
              <a:buClr>
                <a:srgbClr val="9999FF"/>
              </a:buClr>
              <a:buFont typeface="Wingdings" pitchFamily="2" charset="2"/>
              <a:buBlip>
                <a:blip r:embed="rId5"/>
              </a:buBlip>
              <a:defRPr/>
            </a:pPr>
            <a:r>
              <a:rPr lang="en-US" dirty="0">
                <a:solidFill>
                  <a:srgbClr val="FFFFFF"/>
                </a:solidFill>
                <a:effectLst>
                  <a:outerShdw blurRad="38100" dist="38100" dir="2700000" algn="tl">
                    <a:srgbClr val="000000"/>
                  </a:outerShdw>
                </a:effectLst>
              </a:rPr>
              <a:t>PROBLEM: Find point of impact (if any) of round on its target.</a:t>
            </a:r>
          </a:p>
          <a:p>
            <a:pPr marL="342900" indent="-342900" fontAlgn="base">
              <a:spcBef>
                <a:spcPct val="20000"/>
              </a:spcBef>
              <a:spcAft>
                <a:spcPct val="0"/>
              </a:spcAft>
              <a:buClr>
                <a:srgbClr val="9999FF"/>
              </a:buClr>
              <a:buFont typeface="Wingdings" pitchFamily="2" charset="2"/>
              <a:buBlip>
                <a:blip r:embed="rId5"/>
              </a:buBlip>
              <a:defRPr/>
            </a:pPr>
            <a:r>
              <a:rPr lang="en-US" dirty="0">
                <a:solidFill>
                  <a:srgbClr val="FFFFFF"/>
                </a:solidFill>
                <a:effectLst>
                  <a:outerShdw blurRad="38100" dist="38100" dir="2700000" algn="tl">
                    <a:srgbClr val="000000"/>
                  </a:outerShdw>
                </a:effectLst>
              </a:rPr>
              <a:t>ASSUMPTION: The projectile impact point is a random variable with a normal probability distribution (empirically shown to be a good assumption).</a:t>
            </a:r>
          </a:p>
        </p:txBody>
      </p:sp>
      <p:grpSp>
        <p:nvGrpSpPr>
          <p:cNvPr id="3" name="Group 13"/>
          <p:cNvGrpSpPr>
            <a:grpSpLocks/>
          </p:cNvGrpSpPr>
          <p:nvPr/>
        </p:nvGrpSpPr>
        <p:grpSpPr bwMode="auto">
          <a:xfrm>
            <a:off x="7808913" y="4029075"/>
            <a:ext cx="187325" cy="196850"/>
            <a:chOff x="4235" y="3652"/>
            <a:chExt cx="118" cy="124"/>
          </a:xfrm>
        </p:grpSpPr>
        <p:sp>
          <p:nvSpPr>
            <p:cNvPr id="54307" name="Line 14"/>
            <p:cNvSpPr>
              <a:spLocks noChangeShapeType="1"/>
            </p:cNvSpPr>
            <p:nvPr/>
          </p:nvSpPr>
          <p:spPr bwMode="auto">
            <a:xfrm>
              <a:off x="4293" y="3652"/>
              <a:ext cx="2" cy="124"/>
            </a:xfrm>
            <a:prstGeom prst="line">
              <a:avLst/>
            </a:prstGeom>
            <a:noFill/>
            <a:ln w="38100">
              <a:solidFill>
                <a:srgbClr val="66FFFF"/>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4308" name="Line 15"/>
            <p:cNvSpPr>
              <a:spLocks noChangeShapeType="1"/>
            </p:cNvSpPr>
            <p:nvPr/>
          </p:nvSpPr>
          <p:spPr bwMode="auto">
            <a:xfrm>
              <a:off x="4235" y="3714"/>
              <a:ext cx="118" cy="0"/>
            </a:xfrm>
            <a:prstGeom prst="line">
              <a:avLst/>
            </a:prstGeom>
            <a:noFill/>
            <a:ln w="38100">
              <a:solidFill>
                <a:srgbClr val="66FFFF"/>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grpSp>
      <p:grpSp>
        <p:nvGrpSpPr>
          <p:cNvPr id="4" name="Group 16"/>
          <p:cNvGrpSpPr>
            <a:grpSpLocks/>
          </p:cNvGrpSpPr>
          <p:nvPr/>
        </p:nvGrpSpPr>
        <p:grpSpPr bwMode="auto">
          <a:xfrm>
            <a:off x="5910263" y="5146675"/>
            <a:ext cx="187325" cy="196850"/>
            <a:chOff x="4235" y="3652"/>
            <a:chExt cx="118" cy="124"/>
          </a:xfrm>
        </p:grpSpPr>
        <p:sp>
          <p:nvSpPr>
            <p:cNvPr id="54305" name="Line 17"/>
            <p:cNvSpPr>
              <a:spLocks noChangeShapeType="1"/>
            </p:cNvSpPr>
            <p:nvPr/>
          </p:nvSpPr>
          <p:spPr bwMode="auto">
            <a:xfrm>
              <a:off x="4293" y="3652"/>
              <a:ext cx="2" cy="124"/>
            </a:xfrm>
            <a:prstGeom prst="line">
              <a:avLst/>
            </a:prstGeom>
            <a:noFill/>
            <a:ln w="38100">
              <a:solidFill>
                <a:srgbClr val="66FF33"/>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4306" name="Line 18"/>
            <p:cNvSpPr>
              <a:spLocks noChangeShapeType="1"/>
            </p:cNvSpPr>
            <p:nvPr/>
          </p:nvSpPr>
          <p:spPr bwMode="auto">
            <a:xfrm>
              <a:off x="4235" y="3714"/>
              <a:ext cx="118" cy="0"/>
            </a:xfrm>
            <a:prstGeom prst="line">
              <a:avLst/>
            </a:prstGeom>
            <a:noFill/>
            <a:ln w="38100">
              <a:solidFill>
                <a:srgbClr val="66FF33"/>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grpSp>
      <p:grpSp>
        <p:nvGrpSpPr>
          <p:cNvPr id="5" name="Group 19"/>
          <p:cNvGrpSpPr>
            <a:grpSpLocks/>
          </p:cNvGrpSpPr>
          <p:nvPr/>
        </p:nvGrpSpPr>
        <p:grpSpPr bwMode="auto">
          <a:xfrm>
            <a:off x="3286125" y="3454400"/>
            <a:ext cx="3355975" cy="1093788"/>
            <a:chOff x="1394" y="2297"/>
            <a:chExt cx="2114" cy="689"/>
          </a:xfrm>
        </p:grpSpPr>
        <p:sp>
          <p:nvSpPr>
            <p:cNvPr id="54299" name="Rectangle 20"/>
            <p:cNvSpPr>
              <a:spLocks noChangeArrowheads="1"/>
            </p:cNvSpPr>
            <p:nvPr/>
          </p:nvSpPr>
          <p:spPr bwMode="auto">
            <a:xfrm>
              <a:off x="1584" y="2544"/>
              <a:ext cx="1119" cy="442"/>
            </a:xfrm>
            <a:prstGeom prst="rect">
              <a:avLst/>
            </a:prstGeom>
            <a:noFill/>
            <a:ln w="28575">
              <a:solidFill>
                <a:srgbClr val="FF0000"/>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4300" name="Rectangle 21"/>
            <p:cNvSpPr>
              <a:spLocks noChangeArrowheads="1"/>
            </p:cNvSpPr>
            <p:nvPr/>
          </p:nvSpPr>
          <p:spPr bwMode="auto">
            <a:xfrm>
              <a:off x="1394" y="2297"/>
              <a:ext cx="1499" cy="210"/>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600" b="1" dirty="0">
                  <a:solidFill>
                    <a:srgbClr val="FFFFFF"/>
                  </a:solidFill>
                  <a:latin typeface="Helvetica" pitchFamily="34" charset="0"/>
                </a:rPr>
                <a:t>Actual Target Location</a:t>
              </a:r>
            </a:p>
          </p:txBody>
        </p:sp>
        <p:sp>
          <p:nvSpPr>
            <p:cNvPr id="54301" name="Rectangle 22"/>
            <p:cNvSpPr>
              <a:spLocks noChangeArrowheads="1"/>
            </p:cNvSpPr>
            <p:nvPr/>
          </p:nvSpPr>
          <p:spPr bwMode="auto">
            <a:xfrm>
              <a:off x="2207" y="2641"/>
              <a:ext cx="1301" cy="210"/>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600" b="1" dirty="0">
                  <a:solidFill>
                    <a:srgbClr val="FFFFFF"/>
                  </a:solidFill>
                  <a:latin typeface="Helvetica" pitchFamily="34" charset="0"/>
                </a:rPr>
                <a:t>Doctrinal Aim Point</a:t>
              </a:r>
            </a:p>
          </p:txBody>
        </p:sp>
        <p:grpSp>
          <p:nvGrpSpPr>
            <p:cNvPr id="54302" name="Group 23"/>
            <p:cNvGrpSpPr>
              <a:grpSpLocks/>
            </p:cNvGrpSpPr>
            <p:nvPr/>
          </p:nvGrpSpPr>
          <p:grpSpPr bwMode="auto">
            <a:xfrm>
              <a:off x="2113" y="2685"/>
              <a:ext cx="118" cy="124"/>
              <a:chOff x="4235" y="3652"/>
              <a:chExt cx="118" cy="124"/>
            </a:xfrm>
          </p:grpSpPr>
          <p:sp>
            <p:nvSpPr>
              <p:cNvPr id="54303" name="Line 24"/>
              <p:cNvSpPr>
                <a:spLocks noChangeShapeType="1"/>
              </p:cNvSpPr>
              <p:nvPr/>
            </p:nvSpPr>
            <p:spPr bwMode="auto">
              <a:xfrm>
                <a:off x="4293" y="3652"/>
                <a:ext cx="2" cy="124"/>
              </a:xfrm>
              <a:prstGeom prst="line">
                <a:avLst/>
              </a:prstGeom>
              <a:noFill/>
              <a:ln w="38100">
                <a:solidFill>
                  <a:srgbClr val="FF3300"/>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4304" name="Line 25"/>
              <p:cNvSpPr>
                <a:spLocks noChangeShapeType="1"/>
              </p:cNvSpPr>
              <p:nvPr/>
            </p:nvSpPr>
            <p:spPr bwMode="auto">
              <a:xfrm>
                <a:off x="4235" y="3714"/>
                <a:ext cx="118" cy="0"/>
              </a:xfrm>
              <a:prstGeom prst="line">
                <a:avLst/>
              </a:prstGeom>
              <a:noFill/>
              <a:ln w="38100">
                <a:solidFill>
                  <a:srgbClr val="FF3300"/>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grpSp>
      </p:grpSp>
      <p:sp>
        <p:nvSpPr>
          <p:cNvPr id="20506" name="Text Box 26"/>
          <p:cNvSpPr txBox="1">
            <a:spLocks noChangeArrowheads="1"/>
          </p:cNvSpPr>
          <p:nvPr/>
        </p:nvSpPr>
        <p:spPr bwMode="auto">
          <a:xfrm>
            <a:off x="5424488" y="5472113"/>
            <a:ext cx="1130300" cy="336550"/>
          </a:xfrm>
          <a:prstGeom prst="rect">
            <a:avLst/>
          </a:prstGeom>
          <a:noFill/>
          <a:ln w="12700">
            <a:noFill/>
            <a:miter lim="800000"/>
            <a:headEnd/>
            <a:tailEnd/>
          </a:ln>
        </p:spPr>
        <p:txBody>
          <a:bodyPr wrap="none">
            <a:spAutoFit/>
          </a:bodyPr>
          <a:lstStyle/>
          <a:p>
            <a:pPr eaLnBrk="0" fontAlgn="base" hangingPunct="0">
              <a:spcBef>
                <a:spcPct val="0"/>
              </a:spcBef>
              <a:spcAft>
                <a:spcPct val="0"/>
              </a:spcAft>
            </a:pPr>
            <a:r>
              <a:rPr lang="en-US" sz="1600" b="1" dirty="0">
                <a:solidFill>
                  <a:srgbClr val="FFFFFF"/>
                </a:solidFill>
                <a:latin typeface="Helvetica" pitchFamily="34" charset="0"/>
              </a:rPr>
              <a:t>Aim Point</a:t>
            </a:r>
          </a:p>
        </p:txBody>
      </p:sp>
      <p:grpSp>
        <p:nvGrpSpPr>
          <p:cNvPr id="7" name="Group 27"/>
          <p:cNvGrpSpPr>
            <a:grpSpLocks/>
          </p:cNvGrpSpPr>
          <p:nvPr/>
        </p:nvGrpSpPr>
        <p:grpSpPr bwMode="auto">
          <a:xfrm>
            <a:off x="4406900" y="2347913"/>
            <a:ext cx="4489450" cy="1206500"/>
            <a:chOff x="2320" y="1580"/>
            <a:chExt cx="2828" cy="760"/>
          </a:xfrm>
        </p:grpSpPr>
        <p:sp>
          <p:nvSpPr>
            <p:cNvPr id="54297" name="Rectangle 28"/>
            <p:cNvSpPr>
              <a:spLocks noChangeArrowheads="1"/>
            </p:cNvSpPr>
            <p:nvPr/>
          </p:nvSpPr>
          <p:spPr bwMode="auto">
            <a:xfrm>
              <a:off x="2320" y="1670"/>
              <a:ext cx="2828" cy="632"/>
            </a:xfrm>
            <a:prstGeom prst="rect">
              <a:avLst/>
            </a:prstGeom>
            <a:noFill/>
            <a:ln w="12700">
              <a:noFill/>
              <a:miter lim="800000"/>
              <a:headEnd/>
              <a:tailEnd/>
            </a:ln>
          </p:spPr>
          <p:txBody>
            <a:bodyPr lIns="90488" tIns="44450" rIns="90488" bIns="44450">
              <a:spAutoFit/>
            </a:bodyPr>
            <a:lstStyle/>
            <a:p>
              <a:pPr algn="ctr" eaLnBrk="0" fontAlgn="base" hangingPunct="0">
                <a:spcBef>
                  <a:spcPct val="0"/>
                </a:spcBef>
                <a:spcAft>
                  <a:spcPct val="0"/>
                </a:spcAft>
              </a:pPr>
              <a:r>
                <a:rPr lang="en-US" sz="2000" dirty="0">
                  <a:solidFill>
                    <a:srgbClr val="FFFF00"/>
                  </a:solidFill>
                  <a:latin typeface="Helvetica" pitchFamily="34" charset="0"/>
                </a:rPr>
                <a:t>“Bias” : Systematic Errors</a:t>
              </a:r>
            </a:p>
            <a:p>
              <a:pPr algn="ctr" eaLnBrk="0" fontAlgn="base" hangingPunct="0">
                <a:spcBef>
                  <a:spcPct val="0"/>
                </a:spcBef>
                <a:spcAft>
                  <a:spcPct val="0"/>
                </a:spcAft>
              </a:pPr>
              <a:r>
                <a:rPr lang="en-US" sz="2000" dirty="0">
                  <a:solidFill>
                    <a:srgbClr val="FFFF00"/>
                  </a:solidFill>
                  <a:latin typeface="Helvetica" pitchFamily="34" charset="0"/>
                </a:rPr>
                <a:t>“Dispersion” : Round-to-Round Independent Errors</a:t>
              </a:r>
            </a:p>
          </p:txBody>
        </p:sp>
        <p:sp>
          <p:nvSpPr>
            <p:cNvPr id="54298" name="Oval 29"/>
            <p:cNvSpPr>
              <a:spLocks noChangeArrowheads="1"/>
            </p:cNvSpPr>
            <p:nvPr/>
          </p:nvSpPr>
          <p:spPr bwMode="auto">
            <a:xfrm>
              <a:off x="2489" y="1580"/>
              <a:ext cx="2488" cy="760"/>
            </a:xfrm>
            <a:prstGeom prst="ellipse">
              <a:avLst/>
            </a:prstGeom>
            <a:noFill/>
            <a:ln w="19050">
              <a:solidFill>
                <a:srgbClr val="FFFF00"/>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grpSp>
      <p:sp>
        <p:nvSpPr>
          <p:cNvPr id="20510" name="Rectangle 30"/>
          <p:cNvSpPr>
            <a:spLocks noChangeArrowheads="1"/>
          </p:cNvSpPr>
          <p:nvPr/>
        </p:nvSpPr>
        <p:spPr bwMode="auto">
          <a:xfrm rot="840000">
            <a:off x="4694238" y="4668838"/>
            <a:ext cx="1116012" cy="33337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600" b="1" dirty="0">
                <a:solidFill>
                  <a:srgbClr val="FFFFFF"/>
                </a:solidFill>
                <a:latin typeface="Helvetica" pitchFamily="34" charset="0"/>
              </a:rPr>
              <a:t>Aim Error</a:t>
            </a:r>
          </a:p>
        </p:txBody>
      </p:sp>
      <p:grpSp>
        <p:nvGrpSpPr>
          <p:cNvPr id="8" name="Group 31"/>
          <p:cNvGrpSpPr>
            <a:grpSpLocks/>
          </p:cNvGrpSpPr>
          <p:nvPr/>
        </p:nvGrpSpPr>
        <p:grpSpPr bwMode="auto">
          <a:xfrm>
            <a:off x="1924050" y="4427538"/>
            <a:ext cx="3638550" cy="1114425"/>
            <a:chOff x="536" y="2910"/>
            <a:chExt cx="2292" cy="702"/>
          </a:xfrm>
        </p:grpSpPr>
        <p:sp>
          <p:nvSpPr>
            <p:cNvPr id="54291" name="Rectangle 32"/>
            <p:cNvSpPr>
              <a:spLocks noChangeArrowheads="1"/>
            </p:cNvSpPr>
            <p:nvPr/>
          </p:nvSpPr>
          <p:spPr bwMode="auto">
            <a:xfrm>
              <a:off x="536" y="3060"/>
              <a:ext cx="1307" cy="364"/>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600" b="1" dirty="0">
                  <a:solidFill>
                    <a:srgbClr val="FFFFFF"/>
                  </a:solidFill>
                  <a:latin typeface="Helvetica" pitchFamily="34" charset="0"/>
                </a:rPr>
                <a:t>Perceived Doctrinal</a:t>
              </a:r>
            </a:p>
            <a:p>
              <a:pPr eaLnBrk="0" fontAlgn="base" hangingPunct="0">
                <a:spcBef>
                  <a:spcPct val="0"/>
                </a:spcBef>
                <a:spcAft>
                  <a:spcPct val="0"/>
                </a:spcAft>
              </a:pPr>
              <a:r>
                <a:rPr lang="en-US" sz="1600" b="1" dirty="0">
                  <a:solidFill>
                    <a:srgbClr val="FFFFFF"/>
                  </a:solidFill>
                  <a:latin typeface="Helvetica" pitchFamily="34" charset="0"/>
                </a:rPr>
                <a:t>Aim Point</a:t>
              </a:r>
            </a:p>
          </p:txBody>
        </p:sp>
        <p:sp>
          <p:nvSpPr>
            <p:cNvPr id="54292" name="Rectangle 33"/>
            <p:cNvSpPr>
              <a:spLocks noChangeArrowheads="1"/>
            </p:cNvSpPr>
            <p:nvPr/>
          </p:nvSpPr>
          <p:spPr bwMode="auto">
            <a:xfrm>
              <a:off x="1391" y="2910"/>
              <a:ext cx="1138" cy="441"/>
            </a:xfrm>
            <a:prstGeom prst="rect">
              <a:avLst/>
            </a:prstGeom>
            <a:noFill/>
            <a:ln w="28575">
              <a:solidFill>
                <a:srgbClr val="FFFF00"/>
              </a:solidFill>
              <a:prstDash val="lgDash"/>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4293" name="Rectangle 34"/>
            <p:cNvSpPr>
              <a:spLocks noChangeArrowheads="1"/>
            </p:cNvSpPr>
            <p:nvPr/>
          </p:nvSpPr>
          <p:spPr bwMode="auto">
            <a:xfrm>
              <a:off x="1116" y="3402"/>
              <a:ext cx="1712" cy="210"/>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600" b="1" dirty="0">
                  <a:solidFill>
                    <a:srgbClr val="FFFFFF"/>
                  </a:solidFill>
                  <a:latin typeface="Helvetica" pitchFamily="34" charset="0"/>
                </a:rPr>
                <a:t>Perceived Target Location</a:t>
              </a:r>
            </a:p>
          </p:txBody>
        </p:sp>
        <p:grpSp>
          <p:nvGrpSpPr>
            <p:cNvPr id="54294" name="Group 35"/>
            <p:cNvGrpSpPr>
              <a:grpSpLocks/>
            </p:cNvGrpSpPr>
            <p:nvPr/>
          </p:nvGrpSpPr>
          <p:grpSpPr bwMode="auto">
            <a:xfrm>
              <a:off x="1866" y="3115"/>
              <a:ext cx="118" cy="124"/>
              <a:chOff x="4235" y="3652"/>
              <a:chExt cx="118" cy="124"/>
            </a:xfrm>
          </p:grpSpPr>
          <p:sp>
            <p:nvSpPr>
              <p:cNvPr id="54295" name="Line 36"/>
              <p:cNvSpPr>
                <a:spLocks noChangeShapeType="1"/>
              </p:cNvSpPr>
              <p:nvPr/>
            </p:nvSpPr>
            <p:spPr bwMode="auto">
              <a:xfrm>
                <a:off x="4293" y="3652"/>
                <a:ext cx="2" cy="124"/>
              </a:xfrm>
              <a:prstGeom prst="line">
                <a:avLst/>
              </a:prstGeom>
              <a:noFill/>
              <a:ln w="38100">
                <a:solidFill>
                  <a:srgbClr val="FFFF00"/>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4296" name="Line 37"/>
              <p:cNvSpPr>
                <a:spLocks noChangeShapeType="1"/>
              </p:cNvSpPr>
              <p:nvPr/>
            </p:nvSpPr>
            <p:spPr bwMode="auto">
              <a:xfrm>
                <a:off x="4235" y="3714"/>
                <a:ext cx="118" cy="0"/>
              </a:xfrm>
              <a:prstGeom prst="line">
                <a:avLst/>
              </a:prstGeom>
              <a:noFill/>
              <a:ln w="38100">
                <a:solidFill>
                  <a:srgbClr val="FFFF00"/>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grpSp>
      </p:grpSp>
      <p:sp>
        <p:nvSpPr>
          <p:cNvPr id="20518" name="Rectangle 38"/>
          <p:cNvSpPr>
            <a:spLocks noChangeArrowheads="1"/>
          </p:cNvSpPr>
          <p:nvPr/>
        </p:nvSpPr>
        <p:spPr bwMode="auto">
          <a:xfrm rot="-3780000">
            <a:off x="3353594" y="3807619"/>
            <a:ext cx="1027113" cy="822325"/>
          </a:xfrm>
          <a:prstGeom prst="rect">
            <a:avLst/>
          </a:prstGeom>
          <a:noFill/>
          <a:ln w="12700">
            <a:noFill/>
            <a:miter lim="800000"/>
            <a:headEnd/>
            <a:tailEnd/>
          </a:ln>
        </p:spPr>
        <p:txBody>
          <a:bodyPr wrap="none" lIns="90488" tIns="44450" rIns="90488" bIns="44450">
            <a:spAutoFit/>
          </a:bodyPr>
          <a:lstStyle/>
          <a:p>
            <a:pPr algn="ctr" eaLnBrk="0" fontAlgn="base" hangingPunct="0">
              <a:spcBef>
                <a:spcPct val="0"/>
              </a:spcBef>
              <a:spcAft>
                <a:spcPct val="0"/>
              </a:spcAft>
            </a:pPr>
            <a:r>
              <a:rPr lang="en-US" sz="1600" b="1" dirty="0">
                <a:solidFill>
                  <a:srgbClr val="FFFFFF"/>
                </a:solidFill>
                <a:latin typeface="Helvetica" pitchFamily="34" charset="0"/>
              </a:rPr>
              <a:t>Target</a:t>
            </a:r>
          </a:p>
          <a:p>
            <a:pPr algn="ctr" eaLnBrk="0" fontAlgn="base" hangingPunct="0">
              <a:spcBef>
                <a:spcPct val="0"/>
              </a:spcBef>
              <a:spcAft>
                <a:spcPct val="0"/>
              </a:spcAft>
            </a:pPr>
            <a:r>
              <a:rPr lang="en-US" sz="1600" b="1" dirty="0">
                <a:solidFill>
                  <a:srgbClr val="FFFFFF"/>
                </a:solidFill>
                <a:latin typeface="Helvetica" pitchFamily="34" charset="0"/>
              </a:rPr>
              <a:t>Location</a:t>
            </a:r>
          </a:p>
          <a:p>
            <a:pPr algn="ctr" eaLnBrk="0" fontAlgn="base" hangingPunct="0">
              <a:spcBef>
                <a:spcPct val="0"/>
              </a:spcBef>
              <a:spcAft>
                <a:spcPct val="0"/>
              </a:spcAft>
            </a:pPr>
            <a:r>
              <a:rPr lang="en-US" sz="1600" b="1" dirty="0">
                <a:solidFill>
                  <a:srgbClr val="FFFFFF"/>
                </a:solidFill>
                <a:latin typeface="Helvetica" pitchFamily="34" charset="0"/>
              </a:rPr>
              <a:t>Error</a:t>
            </a:r>
          </a:p>
        </p:txBody>
      </p:sp>
    </p:spTree>
    <p:extLst>
      <p:ext uri="{BB962C8B-B14F-4D97-AF65-F5344CB8AC3E}">
        <p14:creationId xmlns:p14="http://schemas.microsoft.com/office/powerpoint/2010/main" val="403523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0489"/>
                                        </p:tgtEl>
                                        <p:attrNameLst>
                                          <p:attrName>style.visibility</p:attrName>
                                        </p:attrNameLst>
                                      </p:cBhvr>
                                      <p:to>
                                        <p:strVal val="visible"/>
                                      </p:to>
                                    </p:set>
                                    <p:animEffect transition="in" filter="wipe(up)">
                                      <p:cBhvr>
                                        <p:cTn id="13" dur="500"/>
                                        <p:tgtEl>
                                          <p:spTgt spid="20489"/>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05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490"/>
                                        </p:tgtEl>
                                        <p:attrNameLst>
                                          <p:attrName>style.visibility</p:attrName>
                                        </p:attrNameLst>
                                      </p:cBhvr>
                                      <p:to>
                                        <p:strVal val="visible"/>
                                      </p:to>
                                    </p:set>
                                    <p:animEffect transition="in" filter="wipe(left)">
                                      <p:cBhvr>
                                        <p:cTn id="25" dur="500"/>
                                        <p:tgtEl>
                                          <p:spTgt spid="20490"/>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205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2050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20491"/>
                                        </p:tgtEl>
                                        <p:attrNameLst>
                                          <p:attrName>style.visibility</p:attrName>
                                        </p:attrNameLst>
                                      </p:cBhvr>
                                      <p:to>
                                        <p:strVal val="visible"/>
                                      </p:to>
                                    </p:set>
                                    <p:animEffect transition="in" filter="wipe(down)">
                                      <p:cBhvr>
                                        <p:cTn id="40" dur="500"/>
                                        <p:tgtEl>
                                          <p:spTgt spid="20491"/>
                                        </p:tgtEl>
                                      </p:cBhvr>
                                    </p:animEffect>
                                  </p:childTnLst>
                                </p:cTn>
                              </p:par>
                            </p:childTnLst>
                          </p:cTn>
                        </p:par>
                        <p:par>
                          <p:cTn id="41" fill="hold">
                            <p:stCondLst>
                              <p:cond delay="500"/>
                            </p:stCondLst>
                            <p:childTnLst>
                              <p:par>
                                <p:cTn id="42" presetID="1" presetClass="entr" presetSubtype="0" fill="hold" grpId="0" nodeType="afterEffect">
                                  <p:stCondLst>
                                    <p:cond delay="0"/>
                                  </p:stCondLst>
                                  <p:childTnLst>
                                    <p:set>
                                      <p:cBhvr>
                                        <p:cTn id="43" dur="1" fill="hold">
                                          <p:stCondLst>
                                            <p:cond delay="0"/>
                                          </p:stCondLst>
                                        </p:cTn>
                                        <p:tgtEl>
                                          <p:spTgt spid="2048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2048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6" presetClass="entr" presetSubtype="37" fill="hold"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barn(outVertical)">
                                      <p:cBhvr>
                                        <p:cTn id="5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p:bldP spid="20488" grpId="0"/>
      <p:bldP spid="20489" grpId="0" animBg="1"/>
      <p:bldP spid="20490" grpId="0" animBg="1"/>
      <p:bldP spid="20491" grpId="0" animBg="1"/>
      <p:bldP spid="20506" grpId="0"/>
      <p:bldP spid="20510" grpId="0"/>
      <p:bldP spid="205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2"/>
          <p:cNvSpPr>
            <a:spLocks noGrp="1"/>
          </p:cNvSpPr>
          <p:nvPr>
            <p:ph type="sldNum" sz="quarter" idx="10"/>
          </p:nvPr>
        </p:nvSpPr>
        <p:spPr/>
        <p:txBody>
          <a:bodyPr/>
          <a:lstStyle/>
          <a:p>
            <a:pPr>
              <a:defRPr/>
            </a:pPr>
            <a:fld id="{5B5855F4-7608-4533-8F3F-2C6F13A2E8E1}" type="slidenum">
              <a:rPr lang="en-US">
                <a:solidFill>
                  <a:srgbClr val="FFFFFF"/>
                </a:solidFill>
              </a:rPr>
              <a:pPr>
                <a:defRPr/>
              </a:pPr>
              <a:t>31</a:t>
            </a:fld>
            <a:endParaRPr lang="en-US" dirty="0">
              <a:solidFill>
                <a:srgbClr val="FFFFFF"/>
              </a:solidFill>
            </a:endParaRPr>
          </a:p>
        </p:txBody>
      </p:sp>
      <p:sp>
        <p:nvSpPr>
          <p:cNvPr id="21506" name="Rectangle 2"/>
          <p:cNvSpPr>
            <a:spLocks noGrp="1" noChangeArrowheads="1"/>
          </p:cNvSpPr>
          <p:nvPr>
            <p:ph type="title"/>
          </p:nvPr>
        </p:nvSpPr>
        <p:spPr/>
        <p:txBody>
          <a:bodyPr/>
          <a:lstStyle/>
          <a:p>
            <a:pPr eaLnBrk="1" hangingPunct="1">
              <a:defRPr/>
            </a:pPr>
            <a:r>
              <a:rPr lang="en-US" dirty="0" smtClean="0"/>
              <a:t>Linear Target P</a:t>
            </a:r>
            <a:r>
              <a:rPr lang="en-US" baseline="-25000" dirty="0" smtClean="0"/>
              <a:t>hit</a:t>
            </a:r>
          </a:p>
        </p:txBody>
      </p:sp>
      <p:sp>
        <p:nvSpPr>
          <p:cNvPr id="21508" name="Rectangle 4"/>
          <p:cNvSpPr>
            <a:spLocks noChangeArrowheads="1"/>
          </p:cNvSpPr>
          <p:nvPr/>
        </p:nvSpPr>
        <p:spPr bwMode="auto">
          <a:xfrm>
            <a:off x="800100" y="1303338"/>
            <a:ext cx="7010400" cy="4362450"/>
          </a:xfrm>
          <a:prstGeom prst="rect">
            <a:avLst/>
          </a:prstGeom>
          <a:noFill/>
          <a:ln w="12700">
            <a:noFill/>
            <a:miter lim="800000"/>
            <a:headEnd/>
            <a:tailEnd/>
          </a:ln>
          <a:effectLst/>
        </p:spPr>
        <p:txBody>
          <a:bodyPr lIns="90488" tIns="44450" rIns="90488" bIns="44450"/>
          <a:lstStyle/>
          <a:p>
            <a:pPr marL="342900" indent="-342900" fontAlgn="base">
              <a:lnSpc>
                <a:spcPct val="80000"/>
              </a:lnSpc>
              <a:spcBef>
                <a:spcPct val="20000"/>
              </a:spcBef>
              <a:spcAft>
                <a:spcPct val="0"/>
              </a:spcAft>
              <a:buClr>
                <a:srgbClr val="9999FF"/>
              </a:buClr>
              <a:buFont typeface="Wingdings" pitchFamily="2" charset="2"/>
              <a:buBlip>
                <a:blip r:embed="rId3"/>
              </a:buBlip>
              <a:defRPr/>
            </a:pPr>
            <a:r>
              <a:rPr lang="en-US" sz="2400" dirty="0">
                <a:solidFill>
                  <a:srgbClr val="FFFFFF"/>
                </a:solidFill>
                <a:effectLst>
                  <a:outerShdw blurRad="38100" dist="38100" dir="2700000" algn="tl">
                    <a:srgbClr val="000000"/>
                  </a:outerShdw>
                </a:effectLst>
              </a:rPr>
              <a:t>Normal </a:t>
            </a:r>
            <a:r>
              <a:rPr lang="en-US" sz="2400" dirty="0" smtClean="0">
                <a:solidFill>
                  <a:srgbClr val="FFFFFF"/>
                </a:solidFill>
                <a:effectLst>
                  <a:outerShdw blurRad="38100" dist="38100" dir="2700000" algn="tl">
                    <a:srgbClr val="000000"/>
                  </a:outerShdw>
                </a:effectLst>
              </a:rPr>
              <a:t>parameters for </a:t>
            </a:r>
            <a:r>
              <a:rPr lang="en-US" sz="2400" dirty="0">
                <a:solidFill>
                  <a:srgbClr val="FFFFFF"/>
                </a:solidFill>
                <a:effectLst>
                  <a:outerShdw blurRad="38100" dist="38100" dir="2700000" algn="tl">
                    <a:srgbClr val="000000"/>
                  </a:outerShdw>
                </a:effectLst>
              </a:rPr>
              <a:t>1D target:</a:t>
            </a:r>
          </a:p>
          <a:p>
            <a:pPr marL="742950" lvl="1" indent="-285750" fontAlgn="base">
              <a:lnSpc>
                <a:spcPct val="80000"/>
              </a:lnSpc>
              <a:spcBef>
                <a:spcPct val="20000"/>
              </a:spcBef>
              <a:spcAft>
                <a:spcPct val="0"/>
              </a:spcAft>
              <a:buClr>
                <a:srgbClr val="CCCCFF"/>
              </a:buClr>
              <a:buSzPct val="50000"/>
              <a:buFont typeface="Wingdings" pitchFamily="2" charset="2"/>
              <a:buChar char="n"/>
              <a:defRPr/>
            </a:pPr>
            <a:r>
              <a:rPr lang="en-US" sz="2000" dirty="0">
                <a:solidFill>
                  <a:srgbClr val="FFFFFF"/>
                </a:solidFill>
                <a:effectLst>
                  <a:outerShdw blurRad="38100" dist="38100" dir="2700000" algn="tl">
                    <a:srgbClr val="000000"/>
                  </a:outerShdw>
                </a:effectLst>
              </a:rPr>
              <a:t>“Front </a:t>
            </a:r>
            <a:r>
              <a:rPr lang="en-US" sz="2000" dirty="0" smtClean="0">
                <a:solidFill>
                  <a:srgbClr val="FFFFFF"/>
                </a:solidFill>
                <a:effectLst>
                  <a:outerShdw blurRad="38100" dist="38100" dir="2700000" algn="tl">
                    <a:srgbClr val="000000"/>
                  </a:outerShdw>
                </a:effectLst>
              </a:rPr>
              <a:t>view</a:t>
            </a:r>
            <a:r>
              <a:rPr lang="en-US" sz="2000" dirty="0">
                <a:solidFill>
                  <a:srgbClr val="FFFFFF"/>
                </a:solidFill>
                <a:effectLst>
                  <a:outerShdw blurRad="38100" dist="38100" dir="2700000" algn="tl">
                    <a:srgbClr val="000000"/>
                  </a:outerShdw>
                </a:effectLst>
              </a:rPr>
              <a:t>"  (i.e., direct-fire weapon)</a:t>
            </a:r>
          </a:p>
          <a:p>
            <a:pPr marL="1143000" lvl="2" indent="-228600" fontAlgn="base">
              <a:lnSpc>
                <a:spcPct val="80000"/>
              </a:lnSpc>
              <a:spcBef>
                <a:spcPct val="20000"/>
              </a:spcBef>
              <a:spcAft>
                <a:spcPct val="0"/>
              </a:spcAft>
              <a:buClr>
                <a:srgbClr val="9999FF"/>
              </a:buClr>
              <a:buFont typeface="Wingdings" pitchFamily="2" charset="2"/>
              <a:buBlip>
                <a:blip r:embed="rId3"/>
              </a:buBlip>
              <a:defRPr/>
            </a:pPr>
            <a:r>
              <a:rPr lang="en-US" dirty="0">
                <a:solidFill>
                  <a:srgbClr val="FFFFFF"/>
                </a:solidFill>
                <a:effectLst>
                  <a:outerShdw blurRad="38100" dist="38100" dir="2700000" algn="tl">
                    <a:srgbClr val="000000"/>
                  </a:outerShdw>
                </a:effectLst>
              </a:rPr>
              <a:t>Deflection error</a:t>
            </a:r>
          </a:p>
          <a:p>
            <a:pPr marL="742950" lvl="1" indent="-285750" fontAlgn="base">
              <a:lnSpc>
                <a:spcPct val="80000"/>
              </a:lnSpc>
              <a:spcBef>
                <a:spcPct val="20000"/>
              </a:spcBef>
              <a:spcAft>
                <a:spcPct val="0"/>
              </a:spcAft>
              <a:buClr>
                <a:srgbClr val="CCCCFF"/>
              </a:buClr>
              <a:buSzPct val="50000"/>
              <a:buFont typeface="Wingdings" pitchFamily="2" charset="2"/>
              <a:buChar char="n"/>
              <a:defRPr/>
            </a:pPr>
            <a:r>
              <a:rPr lang="en-US" sz="2000" dirty="0">
                <a:solidFill>
                  <a:srgbClr val="FFFFFF"/>
                </a:solidFill>
                <a:effectLst>
                  <a:outerShdw blurRad="38100" dist="38100" dir="2700000" algn="tl">
                    <a:srgbClr val="000000"/>
                  </a:outerShdw>
                </a:effectLst>
              </a:rPr>
              <a:t>"Top </a:t>
            </a:r>
            <a:r>
              <a:rPr lang="en-US" sz="2000" dirty="0" smtClean="0">
                <a:solidFill>
                  <a:srgbClr val="FFFFFF"/>
                </a:solidFill>
                <a:effectLst>
                  <a:outerShdw blurRad="38100" dist="38100" dir="2700000" algn="tl">
                    <a:srgbClr val="000000"/>
                  </a:outerShdw>
                </a:effectLst>
              </a:rPr>
              <a:t>view</a:t>
            </a:r>
            <a:r>
              <a:rPr lang="en-US" sz="2000" dirty="0">
                <a:solidFill>
                  <a:srgbClr val="FFFFFF"/>
                </a:solidFill>
                <a:effectLst>
                  <a:outerShdw blurRad="38100" dist="38100" dir="2700000" algn="tl">
                    <a:srgbClr val="000000"/>
                  </a:outerShdw>
                </a:effectLst>
              </a:rPr>
              <a:t>" (i.e., indirect-fire weapon)</a:t>
            </a:r>
          </a:p>
          <a:p>
            <a:pPr marL="1143000" lvl="2" indent="-228600" fontAlgn="base">
              <a:lnSpc>
                <a:spcPct val="80000"/>
              </a:lnSpc>
              <a:spcBef>
                <a:spcPct val="20000"/>
              </a:spcBef>
              <a:spcAft>
                <a:spcPct val="0"/>
              </a:spcAft>
              <a:buClr>
                <a:srgbClr val="9999FF"/>
              </a:buClr>
              <a:buFont typeface="Wingdings" pitchFamily="2" charset="2"/>
              <a:buBlip>
                <a:blip r:embed="rId3"/>
              </a:buBlip>
              <a:defRPr/>
            </a:pPr>
            <a:r>
              <a:rPr lang="en-US" dirty="0">
                <a:solidFill>
                  <a:srgbClr val="FFFFFF"/>
                </a:solidFill>
                <a:effectLst>
                  <a:outerShdw blurRad="38100" dist="38100" dir="2700000" algn="tl">
                    <a:srgbClr val="000000"/>
                  </a:outerShdw>
                </a:effectLst>
              </a:rPr>
              <a:t>Range error</a:t>
            </a:r>
          </a:p>
          <a:p>
            <a:pPr marL="742950" lvl="1" indent="-285750" fontAlgn="base">
              <a:lnSpc>
                <a:spcPct val="80000"/>
              </a:lnSpc>
              <a:spcBef>
                <a:spcPct val="20000"/>
              </a:spcBef>
              <a:spcAft>
                <a:spcPct val="0"/>
              </a:spcAft>
              <a:buClr>
                <a:srgbClr val="CCCCFF"/>
              </a:buClr>
              <a:buSzPct val="50000"/>
              <a:buFont typeface="Wingdings" pitchFamily="2" charset="2"/>
              <a:buChar char="n"/>
              <a:defRPr/>
            </a:pPr>
            <a:r>
              <a:rPr lang="en-US" sz="2000" dirty="0">
                <a:solidFill>
                  <a:srgbClr val="FFFFFF"/>
                </a:solidFill>
                <a:effectLst>
                  <a:outerShdw blurRad="38100" dist="38100" dir="2700000" algn="tl">
                    <a:srgbClr val="000000"/>
                  </a:outerShdw>
                </a:effectLst>
              </a:rPr>
              <a:t>DEFINE:</a:t>
            </a:r>
          </a:p>
          <a:p>
            <a:pPr marL="1143000" lvl="2" indent="-228600" fontAlgn="base">
              <a:lnSpc>
                <a:spcPct val="80000"/>
              </a:lnSpc>
              <a:spcBef>
                <a:spcPct val="20000"/>
              </a:spcBef>
              <a:spcAft>
                <a:spcPct val="0"/>
              </a:spcAft>
              <a:buClr>
                <a:srgbClr val="9999FF"/>
              </a:buClr>
              <a:buFont typeface="Wingdings" pitchFamily="2" charset="2"/>
              <a:buBlip>
                <a:blip r:embed="rId3"/>
              </a:buBlip>
              <a:defRPr/>
            </a:pPr>
            <a:r>
              <a:rPr lang="en-US" dirty="0">
                <a:solidFill>
                  <a:srgbClr val="FFFFFF"/>
                </a:solidFill>
                <a:effectLst>
                  <a:outerShdw blurRad="38100" dist="38100" dir="2700000" algn="tl">
                    <a:srgbClr val="000000"/>
                  </a:outerShdw>
                </a:effectLst>
              </a:rPr>
              <a:t>Bias = </a:t>
            </a:r>
            <a:r>
              <a:rPr lang="en-US" dirty="0">
                <a:solidFill>
                  <a:srgbClr val="FFFFFF"/>
                </a:solidFill>
                <a:effectLst>
                  <a:outerShdw blurRad="38100" dist="38100" dir="2700000" algn="tl">
                    <a:srgbClr val="000000"/>
                  </a:outerShdw>
                </a:effectLst>
                <a:latin typeface="Symbol" pitchFamily="18" charset="2"/>
              </a:rPr>
              <a:t></a:t>
            </a:r>
            <a:endParaRPr lang="en-US" dirty="0">
              <a:solidFill>
                <a:srgbClr val="FFFFFF"/>
              </a:solidFill>
              <a:effectLst>
                <a:outerShdw blurRad="38100" dist="38100" dir="2700000" algn="tl">
                  <a:srgbClr val="000000"/>
                </a:outerShdw>
              </a:effectLst>
            </a:endParaRPr>
          </a:p>
          <a:p>
            <a:pPr marL="1143000" lvl="2" indent="-228600" fontAlgn="base">
              <a:lnSpc>
                <a:spcPct val="80000"/>
              </a:lnSpc>
              <a:spcBef>
                <a:spcPct val="20000"/>
              </a:spcBef>
              <a:spcAft>
                <a:spcPct val="0"/>
              </a:spcAft>
              <a:buClr>
                <a:srgbClr val="9999FF"/>
              </a:buClr>
              <a:buFont typeface="Wingdings" pitchFamily="2" charset="2"/>
              <a:buBlip>
                <a:blip r:embed="rId3"/>
              </a:buBlip>
              <a:defRPr/>
            </a:pPr>
            <a:r>
              <a:rPr lang="en-US" dirty="0">
                <a:solidFill>
                  <a:srgbClr val="FFFFFF"/>
                </a:solidFill>
                <a:effectLst>
                  <a:outerShdw blurRad="38100" dist="38100" dir="2700000" algn="tl">
                    <a:srgbClr val="000000"/>
                  </a:outerShdw>
                </a:effectLst>
              </a:rPr>
              <a:t>Dispersion = </a:t>
            </a:r>
            <a:r>
              <a:rPr lang="en-US" dirty="0">
                <a:solidFill>
                  <a:srgbClr val="FFFFFF"/>
                </a:solidFill>
                <a:effectLst>
                  <a:outerShdw blurRad="38100" dist="38100" dir="2700000" algn="tl">
                    <a:srgbClr val="000000"/>
                  </a:outerShdw>
                </a:effectLst>
                <a:latin typeface="Symbol" pitchFamily="18" charset="2"/>
              </a:rPr>
              <a:t></a:t>
            </a:r>
            <a:endParaRPr lang="en-US" dirty="0">
              <a:solidFill>
                <a:srgbClr val="FFFFFF"/>
              </a:solidFill>
              <a:effectLst>
                <a:outerShdw blurRad="38100" dist="38100" dir="2700000" algn="tl">
                  <a:srgbClr val="000000"/>
                </a:outerShdw>
              </a:effectLst>
            </a:endParaRPr>
          </a:p>
          <a:p>
            <a:pPr marL="342900" indent="-342900" fontAlgn="base">
              <a:lnSpc>
                <a:spcPct val="85000"/>
              </a:lnSpc>
              <a:spcBef>
                <a:spcPct val="50000"/>
              </a:spcBef>
              <a:spcAft>
                <a:spcPct val="0"/>
              </a:spcAft>
              <a:buClr>
                <a:srgbClr val="9999FF"/>
              </a:buClr>
              <a:buFont typeface="Wingdings" pitchFamily="2" charset="2"/>
              <a:buBlip>
                <a:blip r:embed="rId3"/>
              </a:buBlip>
              <a:defRPr/>
            </a:pPr>
            <a:endParaRPr lang="en-US" sz="2400" i="1" dirty="0">
              <a:solidFill>
                <a:srgbClr val="FFFFFF"/>
              </a:solidFill>
              <a:effectLst>
                <a:outerShdw blurRad="38100" dist="38100" dir="2700000" algn="tl">
                  <a:srgbClr val="000000"/>
                </a:outerShdw>
              </a:effectLst>
            </a:endParaRPr>
          </a:p>
          <a:p>
            <a:pPr marL="342900" indent="-342900" fontAlgn="base">
              <a:lnSpc>
                <a:spcPct val="85000"/>
              </a:lnSpc>
              <a:spcBef>
                <a:spcPct val="50000"/>
              </a:spcBef>
              <a:spcAft>
                <a:spcPct val="0"/>
              </a:spcAft>
              <a:buClr>
                <a:srgbClr val="9999FF"/>
              </a:buClr>
              <a:buFont typeface="Wingdings" pitchFamily="2" charset="2"/>
              <a:buBlip>
                <a:blip r:embed="rId3"/>
              </a:buBlip>
              <a:defRPr/>
            </a:pPr>
            <a:endParaRPr lang="en-US" sz="2400" i="1" dirty="0">
              <a:solidFill>
                <a:srgbClr val="FFFFFF"/>
              </a:solidFill>
              <a:effectLst>
                <a:outerShdw blurRad="38100" dist="38100" dir="2700000" algn="tl">
                  <a:srgbClr val="000000"/>
                </a:outerShdw>
              </a:effectLst>
            </a:endParaRPr>
          </a:p>
          <a:p>
            <a:pPr marL="342900" indent="-342900" fontAlgn="base">
              <a:lnSpc>
                <a:spcPct val="85000"/>
              </a:lnSpc>
              <a:spcBef>
                <a:spcPct val="50000"/>
              </a:spcBef>
              <a:spcAft>
                <a:spcPct val="0"/>
              </a:spcAft>
              <a:buClr>
                <a:srgbClr val="9999FF"/>
              </a:buClr>
              <a:buFont typeface="Wingdings" pitchFamily="2" charset="2"/>
              <a:buBlip>
                <a:blip r:embed="rId3"/>
              </a:buBlip>
              <a:defRPr/>
            </a:pPr>
            <a:r>
              <a:rPr lang="en-US" sz="2400" i="1" dirty="0">
                <a:solidFill>
                  <a:srgbClr val="FFFFFF"/>
                </a:solidFill>
                <a:effectLst>
                  <a:outerShdw blurRad="38100" dist="38100" dir="2700000" algn="tl">
                    <a:srgbClr val="000000"/>
                  </a:outerShdw>
                </a:effectLst>
              </a:rPr>
              <a:t>Error Probable</a:t>
            </a:r>
            <a:r>
              <a:rPr lang="en-US" sz="2400" dirty="0">
                <a:solidFill>
                  <a:srgbClr val="FFFFFF"/>
                </a:solidFill>
                <a:effectLst>
                  <a:outerShdw blurRad="38100" dist="38100" dir="2700000" algn="tl">
                    <a:srgbClr val="000000"/>
                  </a:outerShdw>
                </a:effectLst>
              </a:rPr>
              <a:t> - </a:t>
            </a:r>
            <a:r>
              <a:rPr lang="en-US" dirty="0">
                <a:solidFill>
                  <a:srgbClr val="FFFFFF"/>
                </a:solidFill>
                <a:effectLst>
                  <a:outerShdw blurRad="38100" dist="38100" dir="2700000" algn="tl">
                    <a:srgbClr val="000000"/>
                  </a:outerShdw>
                </a:effectLst>
              </a:rPr>
              <a:t>distance in deflection (for x) within which half of rounds will land.</a:t>
            </a:r>
          </a:p>
          <a:p>
            <a:pPr marL="342900" indent="-342900" fontAlgn="base">
              <a:lnSpc>
                <a:spcPct val="85000"/>
              </a:lnSpc>
              <a:spcBef>
                <a:spcPct val="50000"/>
              </a:spcBef>
              <a:spcAft>
                <a:spcPct val="0"/>
              </a:spcAft>
              <a:buClr>
                <a:srgbClr val="9999FF"/>
              </a:buClr>
              <a:buFont typeface="Wingdings" pitchFamily="2" charset="2"/>
              <a:buBlip>
                <a:blip r:embed="rId3"/>
              </a:buBlip>
              <a:defRPr/>
            </a:pPr>
            <a:r>
              <a:rPr lang="en-US" sz="2400" i="1" dirty="0">
                <a:solidFill>
                  <a:srgbClr val="FFFFFF"/>
                </a:solidFill>
                <a:effectLst>
                  <a:outerShdw blurRad="38100" dist="38100" dir="2700000" algn="tl">
                    <a:srgbClr val="000000"/>
                  </a:outerShdw>
                </a:effectLst>
              </a:rPr>
              <a:t>Linear Error Probable</a:t>
            </a:r>
            <a:r>
              <a:rPr lang="en-US" sz="2400" dirty="0">
                <a:solidFill>
                  <a:srgbClr val="FFFFFF"/>
                </a:solidFill>
                <a:effectLst>
                  <a:outerShdw blurRad="38100" dist="38100" dir="2700000" algn="tl">
                    <a:srgbClr val="000000"/>
                  </a:outerShdw>
                </a:effectLst>
              </a:rPr>
              <a:t> (LEP) - </a:t>
            </a:r>
            <a:r>
              <a:rPr lang="en-US" dirty="0">
                <a:solidFill>
                  <a:srgbClr val="FFFFFF"/>
                </a:solidFill>
                <a:effectLst>
                  <a:outerShdw blurRad="38100" dist="38100" dir="2700000" algn="tl">
                    <a:srgbClr val="000000"/>
                  </a:outerShdw>
                </a:effectLst>
              </a:rPr>
              <a:t>linear distance from aim point within which half of rounds will land, based on the error probable (details to follow).</a:t>
            </a:r>
          </a:p>
        </p:txBody>
      </p:sp>
      <p:grpSp>
        <p:nvGrpSpPr>
          <p:cNvPr id="2" name="Group 21"/>
          <p:cNvGrpSpPr>
            <a:grpSpLocks/>
          </p:cNvGrpSpPr>
          <p:nvPr/>
        </p:nvGrpSpPr>
        <p:grpSpPr bwMode="auto">
          <a:xfrm>
            <a:off x="2055813" y="3294043"/>
            <a:ext cx="5457691" cy="1485920"/>
            <a:chOff x="1177" y="2267"/>
            <a:chExt cx="3102" cy="726"/>
          </a:xfrm>
        </p:grpSpPr>
        <p:sp>
          <p:nvSpPr>
            <p:cNvPr id="55302" name="AutoShape 6"/>
            <p:cNvSpPr>
              <a:spLocks noChangeAspect="1" noChangeArrowheads="1"/>
            </p:cNvSpPr>
            <p:nvPr/>
          </p:nvSpPr>
          <p:spPr bwMode="auto">
            <a:xfrm>
              <a:off x="1177" y="2280"/>
              <a:ext cx="3102" cy="701"/>
            </a:xfrm>
            <a:prstGeom prst="rect">
              <a:avLst/>
            </a:prstGeom>
            <a:noFill/>
            <a:ln w="9525">
              <a:noFill/>
              <a:miter lim="800000"/>
              <a:headEnd/>
              <a:tailEnd/>
            </a:ln>
          </p:spPr>
          <p:txBody>
            <a:bodyPr/>
            <a:lstStyle/>
            <a:p>
              <a:pPr eaLnBrk="0" fontAlgn="base" hangingPunct="0">
                <a:spcBef>
                  <a:spcPct val="0"/>
                </a:spcBef>
                <a:spcAft>
                  <a:spcPct val="0"/>
                </a:spcAft>
              </a:pPr>
              <a:endParaRPr lang="en-US" dirty="0">
                <a:solidFill>
                  <a:srgbClr val="FFFFFF"/>
                </a:solidFill>
              </a:endParaRPr>
            </a:p>
          </p:txBody>
        </p:sp>
        <p:sp>
          <p:nvSpPr>
            <p:cNvPr id="55303" name="Line 7"/>
            <p:cNvSpPr>
              <a:spLocks noChangeShapeType="1"/>
            </p:cNvSpPr>
            <p:nvPr/>
          </p:nvSpPr>
          <p:spPr bwMode="auto">
            <a:xfrm>
              <a:off x="1231" y="2681"/>
              <a:ext cx="2934" cy="0"/>
            </a:xfrm>
            <a:prstGeom prst="line">
              <a:avLst/>
            </a:prstGeom>
            <a:noFill/>
            <a:ln w="12700">
              <a:solidFill>
                <a:schemeClr val="tx2"/>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55304" name="Freeform 8"/>
            <p:cNvSpPr>
              <a:spLocks/>
            </p:cNvSpPr>
            <p:nvPr/>
          </p:nvSpPr>
          <p:spPr bwMode="auto">
            <a:xfrm>
              <a:off x="3007" y="2447"/>
              <a:ext cx="900" cy="215"/>
            </a:xfrm>
            <a:custGeom>
              <a:avLst/>
              <a:gdLst>
                <a:gd name="T0" fmla="*/ 0 w 6240"/>
                <a:gd name="T1" fmla="*/ 0 h 1350"/>
                <a:gd name="T2" fmla="*/ 0 w 6240"/>
                <a:gd name="T3" fmla="*/ 0 h 1350"/>
                <a:gd name="T4" fmla="*/ 0 w 6240"/>
                <a:gd name="T5" fmla="*/ 0 h 1350"/>
                <a:gd name="T6" fmla="*/ 0 w 6240"/>
                <a:gd name="T7" fmla="*/ 0 h 1350"/>
                <a:gd name="T8" fmla="*/ 0 w 6240"/>
                <a:gd name="T9" fmla="*/ 0 h 1350"/>
                <a:gd name="T10" fmla="*/ 0 w 6240"/>
                <a:gd name="T11" fmla="*/ 0 h 1350"/>
                <a:gd name="T12" fmla="*/ 0 60000 65536"/>
                <a:gd name="T13" fmla="*/ 0 60000 65536"/>
                <a:gd name="T14" fmla="*/ 0 60000 65536"/>
                <a:gd name="T15" fmla="*/ 0 60000 65536"/>
                <a:gd name="T16" fmla="*/ 0 60000 65536"/>
                <a:gd name="T17" fmla="*/ 0 60000 65536"/>
                <a:gd name="T18" fmla="*/ 0 w 6240"/>
                <a:gd name="T19" fmla="*/ 0 h 1350"/>
                <a:gd name="T20" fmla="*/ 6240 w 6240"/>
                <a:gd name="T21" fmla="*/ 1350 h 1350"/>
              </a:gdLst>
              <a:ahLst/>
              <a:cxnLst>
                <a:cxn ang="T12">
                  <a:pos x="T0" y="T1"/>
                </a:cxn>
                <a:cxn ang="T13">
                  <a:pos x="T2" y="T3"/>
                </a:cxn>
                <a:cxn ang="T14">
                  <a:pos x="T4" y="T5"/>
                </a:cxn>
                <a:cxn ang="T15">
                  <a:pos x="T6" y="T7"/>
                </a:cxn>
                <a:cxn ang="T16">
                  <a:pos x="T8" y="T9"/>
                </a:cxn>
                <a:cxn ang="T17">
                  <a:pos x="T10" y="T11"/>
                </a:cxn>
              </a:cxnLst>
              <a:rect l="T18" t="T19" r="T20" b="T21"/>
              <a:pathLst>
                <a:path w="6240" h="1350">
                  <a:moveTo>
                    <a:pt x="0" y="1335"/>
                  </a:moveTo>
                  <a:cubicBezTo>
                    <a:pt x="626" y="1246"/>
                    <a:pt x="1252" y="1158"/>
                    <a:pt x="1710" y="960"/>
                  </a:cubicBezTo>
                  <a:cubicBezTo>
                    <a:pt x="2168" y="762"/>
                    <a:pt x="2440" y="287"/>
                    <a:pt x="2745" y="150"/>
                  </a:cubicBezTo>
                  <a:cubicBezTo>
                    <a:pt x="3050" y="13"/>
                    <a:pt x="3240" y="0"/>
                    <a:pt x="3540" y="135"/>
                  </a:cubicBezTo>
                  <a:cubicBezTo>
                    <a:pt x="3840" y="270"/>
                    <a:pt x="4095" y="757"/>
                    <a:pt x="4545" y="960"/>
                  </a:cubicBezTo>
                  <a:cubicBezTo>
                    <a:pt x="4995" y="1163"/>
                    <a:pt x="5617" y="1256"/>
                    <a:pt x="6240" y="1350"/>
                  </a:cubicBezTo>
                </a:path>
              </a:pathLst>
            </a:custGeom>
            <a:noFill/>
            <a:ln w="19050" cmpd="sng">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55305" name="Text Box 9"/>
            <p:cNvSpPr txBox="1">
              <a:spLocks noChangeArrowheads="1"/>
            </p:cNvSpPr>
            <p:nvPr/>
          </p:nvSpPr>
          <p:spPr bwMode="auto">
            <a:xfrm>
              <a:off x="3355" y="2662"/>
              <a:ext cx="111" cy="331"/>
            </a:xfrm>
            <a:prstGeom prst="rect">
              <a:avLst/>
            </a:prstGeom>
            <a:noFill/>
            <a:ln w="9525">
              <a:noFill/>
              <a:miter lim="800000"/>
              <a:headEnd/>
              <a:tailEnd/>
            </a:ln>
          </p:spPr>
          <p:txBody>
            <a:bodyPr wrap="none">
              <a:spAutoFit/>
            </a:bodyPr>
            <a:lstStyle/>
            <a:p>
              <a:pPr eaLnBrk="0" fontAlgn="base" hangingPunct="0">
                <a:spcBef>
                  <a:spcPct val="0"/>
                </a:spcBef>
                <a:spcAft>
                  <a:spcPct val="0"/>
                </a:spcAft>
              </a:pPr>
              <a:endParaRPr lang="en-US" sz="3200" b="1" dirty="0">
                <a:solidFill>
                  <a:srgbClr val="FFFFFF"/>
                </a:solidFill>
                <a:latin typeface="Helvetica" pitchFamily="34" charset="0"/>
              </a:endParaRPr>
            </a:p>
          </p:txBody>
        </p:sp>
        <p:sp>
          <p:nvSpPr>
            <p:cNvPr id="55306" name="Text Box 10"/>
            <p:cNvSpPr txBox="1">
              <a:spLocks noChangeArrowheads="1"/>
            </p:cNvSpPr>
            <p:nvPr/>
          </p:nvSpPr>
          <p:spPr bwMode="auto">
            <a:xfrm>
              <a:off x="3937" y="2651"/>
              <a:ext cx="234" cy="161"/>
            </a:xfrm>
            <a:prstGeom prst="rect">
              <a:avLst/>
            </a:prstGeom>
            <a:noFill/>
            <a:ln w="9525">
              <a:noFill/>
              <a:miter lim="800000"/>
              <a:headEnd/>
              <a:tailEnd/>
            </a:ln>
          </p:spPr>
          <p:txBody>
            <a:bodyPr/>
            <a:lstStyle/>
            <a:p>
              <a:pPr eaLnBrk="0" fontAlgn="base" hangingPunct="0">
                <a:spcBef>
                  <a:spcPct val="0"/>
                </a:spcBef>
                <a:spcAft>
                  <a:spcPct val="0"/>
                </a:spcAft>
              </a:pPr>
              <a:r>
                <a:rPr lang="en-US" altLang="ko-KR" i="1" dirty="0">
                  <a:solidFill>
                    <a:srgbClr val="FFFFFF"/>
                  </a:solidFill>
                  <a:latin typeface="Times New Roman" pitchFamily="18" charset="0"/>
                  <a:ea typeface="Gulim" pitchFamily="34" charset="-127"/>
                </a:rPr>
                <a:t>x</a:t>
              </a:r>
              <a:endParaRPr lang="en-US" sz="4400" dirty="0">
                <a:solidFill>
                  <a:srgbClr val="FFFFFF"/>
                </a:solidFill>
                <a:latin typeface="Helvetica" pitchFamily="34" charset="0"/>
              </a:endParaRPr>
            </a:p>
          </p:txBody>
        </p:sp>
        <p:sp>
          <p:nvSpPr>
            <p:cNvPr id="55307" name="Text Box 11"/>
            <p:cNvSpPr txBox="1">
              <a:spLocks noChangeArrowheads="1"/>
            </p:cNvSpPr>
            <p:nvPr/>
          </p:nvSpPr>
          <p:spPr bwMode="auto">
            <a:xfrm>
              <a:off x="3499" y="2267"/>
              <a:ext cx="606" cy="192"/>
            </a:xfrm>
            <a:prstGeom prst="rect">
              <a:avLst/>
            </a:prstGeom>
            <a:noFill/>
            <a:ln w="9525">
              <a:noFill/>
              <a:miter lim="800000"/>
              <a:headEnd/>
              <a:tailEnd/>
            </a:ln>
          </p:spPr>
          <p:txBody>
            <a:bodyPr/>
            <a:lstStyle/>
            <a:p>
              <a:pPr algn="ctr" eaLnBrk="0" fontAlgn="base" hangingPunct="0">
                <a:spcBef>
                  <a:spcPct val="0"/>
                </a:spcBef>
                <a:spcAft>
                  <a:spcPct val="0"/>
                </a:spcAft>
              </a:pPr>
              <a:r>
                <a:rPr lang="en-US" altLang="ko-KR" i="1" dirty="0">
                  <a:solidFill>
                    <a:srgbClr val="FFFFFF"/>
                  </a:solidFill>
                  <a:latin typeface="Times New Roman" pitchFamily="18" charset="0"/>
                  <a:ea typeface="Gulim" pitchFamily="34" charset="-127"/>
                </a:rPr>
                <a:t>p</a:t>
              </a:r>
              <a:r>
                <a:rPr lang="en-US" altLang="ko-KR" dirty="0">
                  <a:solidFill>
                    <a:srgbClr val="FFFFFF"/>
                  </a:solidFill>
                  <a:latin typeface="Times New Roman" pitchFamily="18" charset="0"/>
                  <a:ea typeface="Gulim" pitchFamily="34" charset="-127"/>
                </a:rPr>
                <a:t>(</a:t>
              </a:r>
              <a:r>
                <a:rPr lang="en-US" altLang="ko-KR" i="1" dirty="0">
                  <a:solidFill>
                    <a:srgbClr val="FFFFFF"/>
                  </a:solidFill>
                  <a:latin typeface="Times New Roman" pitchFamily="18" charset="0"/>
                  <a:ea typeface="Gulim" pitchFamily="34" charset="-127"/>
                </a:rPr>
                <a:t>x</a:t>
              </a:r>
              <a:r>
                <a:rPr lang="en-US" altLang="ko-KR" dirty="0">
                  <a:solidFill>
                    <a:srgbClr val="FFFFFF"/>
                  </a:solidFill>
                  <a:latin typeface="Times New Roman" pitchFamily="18" charset="0"/>
                  <a:ea typeface="Gulim" pitchFamily="34" charset="-127"/>
                </a:rPr>
                <a:t>)</a:t>
              </a:r>
              <a:endParaRPr lang="en-US" sz="4400" dirty="0">
                <a:solidFill>
                  <a:srgbClr val="FFFFFF"/>
                </a:solidFill>
                <a:latin typeface="Helvetica" pitchFamily="34" charset="0"/>
              </a:endParaRPr>
            </a:p>
          </p:txBody>
        </p:sp>
        <p:sp>
          <p:nvSpPr>
            <p:cNvPr id="55308" name="Line 12"/>
            <p:cNvSpPr>
              <a:spLocks noChangeShapeType="1"/>
            </p:cNvSpPr>
            <p:nvPr/>
          </p:nvSpPr>
          <p:spPr bwMode="auto">
            <a:xfrm flipH="1">
              <a:off x="3600" y="2471"/>
              <a:ext cx="150" cy="78"/>
            </a:xfrm>
            <a:prstGeom prst="line">
              <a:avLst/>
            </a:prstGeom>
            <a:noFill/>
            <a:ln w="9525">
              <a:solidFill>
                <a:schemeClr val="tx2"/>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55309" name="Line 13"/>
            <p:cNvSpPr>
              <a:spLocks noChangeShapeType="1"/>
            </p:cNvSpPr>
            <p:nvPr/>
          </p:nvSpPr>
          <p:spPr bwMode="auto">
            <a:xfrm flipH="1" flipV="1">
              <a:off x="3451" y="2386"/>
              <a:ext cx="1" cy="295"/>
            </a:xfrm>
            <a:prstGeom prst="line">
              <a:avLst/>
            </a:prstGeom>
            <a:noFill/>
            <a:ln w="9525">
              <a:solidFill>
                <a:schemeClr val="tx2"/>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55310" name="Text Box 14"/>
            <p:cNvSpPr txBox="1">
              <a:spLocks noChangeArrowheads="1"/>
            </p:cNvSpPr>
            <p:nvPr/>
          </p:nvSpPr>
          <p:spPr bwMode="auto">
            <a:xfrm>
              <a:off x="3273" y="2818"/>
              <a:ext cx="400" cy="163"/>
            </a:xfrm>
            <a:prstGeom prst="rect">
              <a:avLst/>
            </a:prstGeom>
            <a:noFill/>
            <a:ln w="9525">
              <a:noFill/>
              <a:miter lim="800000"/>
              <a:headEnd/>
              <a:tailEnd/>
            </a:ln>
          </p:spPr>
          <p:txBody>
            <a:bodyPr/>
            <a:lstStyle/>
            <a:p>
              <a:pPr eaLnBrk="0" fontAlgn="base" hangingPunct="0">
                <a:spcBef>
                  <a:spcPct val="0"/>
                </a:spcBef>
                <a:spcAft>
                  <a:spcPct val="0"/>
                </a:spcAft>
              </a:pPr>
              <a:r>
                <a:rPr lang="en-US" altLang="ko-KR" sz="1600" dirty="0" smtClean="0">
                  <a:solidFill>
                    <a:srgbClr val="FFFFFF"/>
                  </a:solidFill>
                  <a:latin typeface="Times New Roman" pitchFamily="18" charset="0"/>
                  <a:ea typeface="Gulim" pitchFamily="34" charset="-127"/>
                </a:rPr>
                <a:t>25 </a:t>
              </a:r>
              <a:r>
                <a:rPr lang="en-US" altLang="ko-KR" sz="1600" dirty="0">
                  <a:solidFill>
                    <a:srgbClr val="FFFFFF"/>
                  </a:solidFill>
                  <a:latin typeface="Times New Roman" pitchFamily="18" charset="0"/>
                  <a:ea typeface="Gulim" pitchFamily="34" charset="-127"/>
                </a:rPr>
                <a:t>m</a:t>
              </a:r>
              <a:endParaRPr lang="en-US" sz="4000" dirty="0">
                <a:solidFill>
                  <a:srgbClr val="FFFFFF"/>
                </a:solidFill>
                <a:latin typeface="Helvetica" pitchFamily="34" charset="0"/>
              </a:endParaRPr>
            </a:p>
          </p:txBody>
        </p:sp>
        <p:sp>
          <p:nvSpPr>
            <p:cNvPr id="55311" name="Rectangle 15"/>
            <p:cNvSpPr>
              <a:spLocks noChangeArrowheads="1"/>
            </p:cNvSpPr>
            <p:nvPr/>
          </p:nvSpPr>
          <p:spPr bwMode="auto">
            <a:xfrm>
              <a:off x="3313" y="2610"/>
              <a:ext cx="276" cy="72"/>
            </a:xfrm>
            <a:prstGeom prst="rect">
              <a:avLst/>
            </a:prstGeom>
            <a:noFill/>
            <a:ln w="9525">
              <a:solidFill>
                <a:schemeClr val="hlink"/>
              </a:solidFill>
              <a:miter lim="800000"/>
              <a:headEnd/>
              <a:tailEnd/>
            </a:ln>
          </p:spPr>
          <p:txBody>
            <a:bodyPr/>
            <a:lstStyle/>
            <a:p>
              <a:pPr eaLnBrk="0" fontAlgn="base" hangingPunct="0">
                <a:spcBef>
                  <a:spcPct val="0"/>
                </a:spcBef>
                <a:spcAft>
                  <a:spcPct val="0"/>
                </a:spcAft>
              </a:pPr>
              <a:endParaRPr lang="en-US" dirty="0">
                <a:solidFill>
                  <a:srgbClr val="FFFFFF"/>
                </a:solidFill>
              </a:endParaRPr>
            </a:p>
          </p:txBody>
        </p:sp>
        <p:sp>
          <p:nvSpPr>
            <p:cNvPr id="55312" name="Line 16"/>
            <p:cNvSpPr>
              <a:spLocks noChangeShapeType="1"/>
            </p:cNvSpPr>
            <p:nvPr/>
          </p:nvSpPr>
          <p:spPr bwMode="auto">
            <a:xfrm>
              <a:off x="3307" y="2683"/>
              <a:ext cx="0" cy="198"/>
            </a:xfrm>
            <a:prstGeom prst="line">
              <a:avLst/>
            </a:prstGeom>
            <a:noFill/>
            <a:ln w="9525">
              <a:solidFill>
                <a:schemeClr val="tx2"/>
              </a:solidFill>
              <a:prstDash val="sysDot"/>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55313" name="Line 17"/>
            <p:cNvSpPr>
              <a:spLocks noChangeShapeType="1"/>
            </p:cNvSpPr>
            <p:nvPr/>
          </p:nvSpPr>
          <p:spPr bwMode="auto">
            <a:xfrm>
              <a:off x="3589" y="2684"/>
              <a:ext cx="0" cy="198"/>
            </a:xfrm>
            <a:prstGeom prst="line">
              <a:avLst/>
            </a:prstGeom>
            <a:noFill/>
            <a:ln w="9525">
              <a:solidFill>
                <a:schemeClr val="tx2"/>
              </a:solidFill>
              <a:prstDash val="sysDot"/>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55314" name="Line 18"/>
            <p:cNvSpPr>
              <a:spLocks noChangeShapeType="1"/>
            </p:cNvSpPr>
            <p:nvPr/>
          </p:nvSpPr>
          <p:spPr bwMode="auto">
            <a:xfrm>
              <a:off x="3313" y="2820"/>
              <a:ext cx="276" cy="0"/>
            </a:xfrm>
            <a:prstGeom prst="line">
              <a:avLst/>
            </a:prstGeom>
            <a:noFill/>
            <a:ln w="9525">
              <a:solidFill>
                <a:schemeClr val="tx2"/>
              </a:solidFill>
              <a:round/>
              <a:headEnd type="triangle" w="sm" len="sm"/>
              <a:tailEnd type="triangle" w="sm" len="sm"/>
            </a:ln>
          </p:spPr>
          <p:txBody>
            <a:bodyPr/>
            <a:lstStyle/>
            <a:p>
              <a:pPr eaLnBrk="0" fontAlgn="base" hangingPunct="0">
                <a:spcBef>
                  <a:spcPct val="0"/>
                </a:spcBef>
                <a:spcAft>
                  <a:spcPct val="0"/>
                </a:spcAft>
              </a:pPr>
              <a:endParaRPr lang="en-US" dirty="0">
                <a:solidFill>
                  <a:srgbClr val="FFFFFF"/>
                </a:solidFill>
              </a:endParaRPr>
            </a:p>
          </p:txBody>
        </p:sp>
        <p:pic>
          <p:nvPicPr>
            <p:cNvPr id="55315" name="Picture 19" descr="m1-la"/>
            <p:cNvPicPr>
              <a:picLocks noChangeAspect="1" noChangeArrowheads="1"/>
            </p:cNvPicPr>
            <p:nvPr/>
          </p:nvPicPr>
          <p:blipFill>
            <a:blip r:embed="rId4" cstate="print">
              <a:clrChange>
                <a:clrFrom>
                  <a:srgbClr val="FFFFFF"/>
                </a:clrFrom>
                <a:clrTo>
                  <a:srgbClr val="FFFFFF">
                    <a:alpha val="0"/>
                  </a:srgbClr>
                </a:clrTo>
              </a:clrChange>
              <a:lum bright="20000" contrast="10000"/>
            </a:blip>
            <a:srcRect/>
            <a:stretch>
              <a:fillRect/>
            </a:stretch>
          </p:blipFill>
          <p:spPr bwMode="auto">
            <a:xfrm>
              <a:off x="1263" y="2486"/>
              <a:ext cx="552" cy="198"/>
            </a:xfrm>
            <a:prstGeom prst="rect">
              <a:avLst/>
            </a:prstGeom>
            <a:noFill/>
            <a:ln w="9525">
              <a:noFill/>
              <a:miter lim="800000"/>
              <a:headEnd/>
              <a:tailEnd/>
            </a:ln>
          </p:spPr>
        </p:pic>
        <p:sp>
          <p:nvSpPr>
            <p:cNvPr id="55316" name="Freeform 20"/>
            <p:cNvSpPr>
              <a:spLocks/>
            </p:cNvSpPr>
            <p:nvPr/>
          </p:nvSpPr>
          <p:spPr bwMode="auto">
            <a:xfrm>
              <a:off x="1801" y="2503"/>
              <a:ext cx="1656" cy="173"/>
            </a:xfrm>
            <a:custGeom>
              <a:avLst/>
              <a:gdLst>
                <a:gd name="T0" fmla="*/ 0 w 4140"/>
                <a:gd name="T1" fmla="*/ 0 h 433"/>
                <a:gd name="T2" fmla="*/ 2 w 4140"/>
                <a:gd name="T3" fmla="*/ 0 h 433"/>
                <a:gd name="T4" fmla="*/ 3 w 4140"/>
                <a:gd name="T5" fmla="*/ 0 h 433"/>
                <a:gd name="T6" fmla="*/ 0 60000 65536"/>
                <a:gd name="T7" fmla="*/ 0 60000 65536"/>
                <a:gd name="T8" fmla="*/ 0 60000 65536"/>
                <a:gd name="T9" fmla="*/ 0 w 4140"/>
                <a:gd name="T10" fmla="*/ 0 h 433"/>
                <a:gd name="T11" fmla="*/ 4140 w 4140"/>
                <a:gd name="T12" fmla="*/ 433 h 433"/>
              </a:gdLst>
              <a:ahLst/>
              <a:cxnLst>
                <a:cxn ang="T6">
                  <a:pos x="T0" y="T1"/>
                </a:cxn>
                <a:cxn ang="T7">
                  <a:pos x="T2" y="T3"/>
                </a:cxn>
                <a:cxn ang="T8">
                  <a:pos x="T4" y="T5"/>
                </a:cxn>
              </a:cxnLst>
              <a:rect l="T9" t="T10" r="T11" b="T12"/>
              <a:pathLst>
                <a:path w="4140" h="433">
                  <a:moveTo>
                    <a:pt x="0" y="178"/>
                  </a:moveTo>
                  <a:cubicBezTo>
                    <a:pt x="1297" y="89"/>
                    <a:pt x="2595" y="0"/>
                    <a:pt x="3285" y="43"/>
                  </a:cubicBezTo>
                  <a:cubicBezTo>
                    <a:pt x="3975" y="86"/>
                    <a:pt x="4057" y="259"/>
                    <a:pt x="4140" y="433"/>
                  </a:cubicBezTo>
                </a:path>
              </a:pathLst>
            </a:custGeom>
            <a:noFill/>
            <a:ln w="9525" cap="flat">
              <a:solidFill>
                <a:schemeClr val="tx2"/>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grpSp>
    </p:spTree>
    <p:extLst>
      <p:ext uri="{BB962C8B-B14F-4D97-AF65-F5344CB8AC3E}">
        <p14:creationId xmlns:p14="http://schemas.microsoft.com/office/powerpoint/2010/main" val="149397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50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0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50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50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508">
                                            <p:txEl>
                                              <p:pRg st="7" end="7"/>
                                            </p:txEl>
                                          </p:spTgt>
                                        </p:tgtEl>
                                        <p:attrNameLst>
                                          <p:attrName>style.visibility</p:attrName>
                                        </p:attrNameLst>
                                      </p:cBhvr>
                                      <p:to>
                                        <p:strVal val="visible"/>
                                      </p:to>
                                    </p:set>
                                  </p:childTnLst>
                                </p:cTn>
                              </p:par>
                            </p:childTnLst>
                          </p:cTn>
                        </p:par>
                        <p:par>
                          <p:cTn id="27" fill="hold">
                            <p:stCondLst>
                              <p:cond delay="0"/>
                            </p:stCondLst>
                            <p:childTnLst>
                              <p:par>
                                <p:cTn id="28" presetID="23" presetClass="entr" presetSubtype="272"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strVal val="2/3*#ppt_w"/>
                                          </p:val>
                                        </p:tav>
                                        <p:tav tm="100000">
                                          <p:val>
                                            <p:strVal val="#ppt_w"/>
                                          </p:val>
                                        </p:tav>
                                      </p:tavLst>
                                    </p:anim>
                                    <p:anim calcmode="lin" valueType="num">
                                      <p:cBhvr>
                                        <p:cTn id="31" dur="500" fill="hold"/>
                                        <p:tgtEl>
                                          <p:spTgt spid="2"/>
                                        </p:tgtEl>
                                        <p:attrNameLst>
                                          <p:attrName>ppt_h</p:attrName>
                                        </p:attrNameLst>
                                      </p:cBhvr>
                                      <p:tavLst>
                                        <p:tav tm="0">
                                          <p:val>
                                            <p:strVal val="2/3*#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1508">
                                            <p:txEl>
                                              <p:pRg st="10" end="1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50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build="p" bldLvl="2"/>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Number Placeholder 4"/>
          <p:cNvSpPr>
            <a:spLocks noGrp="1"/>
          </p:cNvSpPr>
          <p:nvPr>
            <p:ph type="sldNum" sz="quarter" idx="10"/>
          </p:nvPr>
        </p:nvSpPr>
        <p:spPr/>
        <p:txBody>
          <a:bodyPr/>
          <a:lstStyle/>
          <a:p>
            <a:pPr>
              <a:defRPr/>
            </a:pPr>
            <a:fld id="{F1C2753C-8D71-446A-998D-09883F3A4083}" type="slidenum">
              <a:rPr lang="en-US">
                <a:solidFill>
                  <a:srgbClr val="FFFFFF"/>
                </a:solidFill>
              </a:rPr>
              <a:pPr>
                <a:defRPr/>
              </a:pPr>
              <a:t>32</a:t>
            </a:fld>
            <a:endParaRPr lang="en-US" dirty="0">
              <a:solidFill>
                <a:srgbClr val="FFFFFF"/>
              </a:solidFill>
            </a:endParaRPr>
          </a:p>
        </p:txBody>
      </p:sp>
      <p:sp>
        <p:nvSpPr>
          <p:cNvPr id="135170" name="Rectangle 2"/>
          <p:cNvSpPr>
            <a:spLocks noGrp="1" noChangeArrowheads="1"/>
          </p:cNvSpPr>
          <p:nvPr>
            <p:ph type="body" sz="half" idx="2"/>
          </p:nvPr>
        </p:nvSpPr>
        <p:spPr>
          <a:xfrm>
            <a:off x="422275" y="1193800"/>
            <a:ext cx="8248650" cy="4572000"/>
          </a:xfrm>
        </p:spPr>
        <p:txBody>
          <a:bodyPr/>
          <a:lstStyle/>
          <a:p>
            <a:pPr eaLnBrk="1" hangingPunct="1">
              <a:buFont typeface="Wingdings" pitchFamily="2" charset="2"/>
              <a:buChar char="§"/>
              <a:defRPr/>
            </a:pPr>
            <a:r>
              <a:rPr lang="en-US" sz="2400" dirty="0" smtClean="0"/>
              <a:t>Assume no systematic error.</a:t>
            </a:r>
          </a:p>
        </p:txBody>
      </p:sp>
      <p:graphicFrame>
        <p:nvGraphicFramePr>
          <p:cNvPr id="3074" name="Object 3">
            <a:hlinkClick r:id="" action="ppaction://ole?verb=0"/>
          </p:cNvPr>
          <p:cNvGraphicFramePr>
            <a:graphicFrameLocks/>
          </p:cNvGraphicFramePr>
          <p:nvPr/>
        </p:nvGraphicFramePr>
        <p:xfrm>
          <a:off x="608013" y="5819775"/>
          <a:ext cx="5029200" cy="365125"/>
        </p:xfrm>
        <a:graphic>
          <a:graphicData uri="http://schemas.openxmlformats.org/presentationml/2006/ole">
            <mc:AlternateContent xmlns:mc="http://schemas.openxmlformats.org/markup-compatibility/2006">
              <mc:Choice xmlns:v="urn:schemas-microsoft-com:vml" Requires="v">
                <p:oleObj spid="_x0000_s6208" name="Equation" r:id="rId4" imgW="5041800" imgH="368280" progId="Equation.3">
                  <p:embed/>
                </p:oleObj>
              </mc:Choice>
              <mc:Fallback>
                <p:oleObj name="Equation" r:id="rId4" imgW="5041800" imgH="36828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013" y="5819775"/>
                        <a:ext cx="502920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8" name="Rectangle 4"/>
          <p:cNvSpPr>
            <a:spLocks noChangeArrowheads="1"/>
          </p:cNvSpPr>
          <p:nvPr/>
        </p:nvSpPr>
        <p:spPr bwMode="auto">
          <a:xfrm>
            <a:off x="6057900" y="5576888"/>
            <a:ext cx="2790825" cy="8223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600" dirty="0">
                <a:solidFill>
                  <a:srgbClr val="FFFFFF"/>
                </a:solidFill>
                <a:latin typeface="Helvetica" pitchFamily="34" charset="0"/>
              </a:rPr>
              <a:t>NOTE: “</a:t>
            </a:r>
            <a:r>
              <a:rPr lang="en-US" sz="1600" dirty="0">
                <a:solidFill>
                  <a:srgbClr val="FFFFFF"/>
                </a:solidFill>
                <a:latin typeface="Symbol" pitchFamily="18" charset="2"/>
              </a:rPr>
              <a:t>F</a:t>
            </a:r>
            <a:r>
              <a:rPr lang="en-US" sz="1600" dirty="0">
                <a:solidFill>
                  <a:srgbClr val="FFFFFF"/>
                </a:solidFill>
                <a:latin typeface="Helvetica" pitchFamily="34" charset="0"/>
              </a:rPr>
              <a:t>” is available in</a:t>
            </a:r>
          </a:p>
          <a:p>
            <a:pPr eaLnBrk="0" fontAlgn="base" hangingPunct="0">
              <a:spcBef>
                <a:spcPct val="0"/>
              </a:spcBef>
              <a:spcAft>
                <a:spcPct val="0"/>
              </a:spcAft>
            </a:pPr>
            <a:r>
              <a:rPr lang="en-US" sz="1600" dirty="0">
                <a:solidFill>
                  <a:srgbClr val="FFFFFF"/>
                </a:solidFill>
                <a:latin typeface="Helvetica" pitchFamily="34" charset="0"/>
              </a:rPr>
              <a:t>tabular form in any Statistics</a:t>
            </a:r>
          </a:p>
          <a:p>
            <a:pPr eaLnBrk="0" fontAlgn="base" hangingPunct="0">
              <a:spcBef>
                <a:spcPct val="0"/>
              </a:spcBef>
              <a:spcAft>
                <a:spcPct val="0"/>
              </a:spcAft>
            </a:pPr>
            <a:r>
              <a:rPr lang="en-US" sz="1600" dirty="0">
                <a:solidFill>
                  <a:srgbClr val="FFFFFF"/>
                </a:solidFill>
                <a:latin typeface="Helvetica" pitchFamily="34" charset="0"/>
              </a:rPr>
              <a:t>text: see Normal Distribution.</a:t>
            </a:r>
          </a:p>
        </p:txBody>
      </p:sp>
      <p:sp>
        <p:nvSpPr>
          <p:cNvPr id="135173" name="Rectangle 5"/>
          <p:cNvSpPr>
            <a:spLocks noGrp="1" noChangeArrowheads="1"/>
          </p:cNvSpPr>
          <p:nvPr>
            <p:ph type="title"/>
          </p:nvPr>
        </p:nvSpPr>
        <p:spPr>
          <a:xfrm>
            <a:off x="871538" y="152400"/>
            <a:ext cx="7527925" cy="985838"/>
          </a:xfrm>
        </p:spPr>
        <p:txBody>
          <a:bodyPr lIns="90488" tIns="44450" rIns="90488" bIns="44450"/>
          <a:lstStyle/>
          <a:p>
            <a:pPr eaLnBrk="1" hangingPunct="1">
              <a:defRPr/>
            </a:pPr>
            <a:r>
              <a:rPr lang="en-US" dirty="0" smtClean="0"/>
              <a:t>Single-Shot Accuracy</a:t>
            </a:r>
            <a:r>
              <a:rPr lang="en-US" sz="3600" dirty="0" smtClean="0"/>
              <a:t/>
            </a:r>
            <a:br>
              <a:rPr lang="en-US" sz="3600" dirty="0" smtClean="0"/>
            </a:br>
            <a:r>
              <a:rPr lang="en-US" sz="2400" dirty="0" smtClean="0">
                <a:solidFill>
                  <a:schemeClr val="tx1"/>
                </a:solidFill>
              </a:rPr>
              <a:t>1D Target Example 1</a:t>
            </a:r>
          </a:p>
        </p:txBody>
      </p:sp>
      <p:graphicFrame>
        <p:nvGraphicFramePr>
          <p:cNvPr id="3075" name="Object 6"/>
          <p:cNvGraphicFramePr>
            <a:graphicFrameLocks noChangeAspect="1"/>
          </p:cNvGraphicFramePr>
          <p:nvPr/>
        </p:nvGraphicFramePr>
        <p:xfrm>
          <a:off x="874713" y="1670050"/>
          <a:ext cx="6192837" cy="1258888"/>
        </p:xfrm>
        <a:graphic>
          <a:graphicData uri="http://schemas.openxmlformats.org/presentationml/2006/ole">
            <mc:AlternateContent xmlns:mc="http://schemas.openxmlformats.org/markup-compatibility/2006">
              <mc:Choice xmlns:v="urn:schemas-microsoft-com:vml" Requires="v">
                <p:oleObj spid="_x0000_s6209" name="Equation" r:id="rId6" imgW="3314520" imgH="672840" progId="Equation.3">
                  <p:embed/>
                </p:oleObj>
              </mc:Choice>
              <mc:Fallback>
                <p:oleObj name="Equation" r:id="rId6" imgW="3314520" imgH="6728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713" y="1670050"/>
                        <a:ext cx="6192837" cy="1258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080" name="Group 24"/>
          <p:cNvGrpSpPr>
            <a:grpSpLocks/>
          </p:cNvGrpSpPr>
          <p:nvPr/>
        </p:nvGrpSpPr>
        <p:grpSpPr bwMode="auto">
          <a:xfrm>
            <a:off x="381000" y="2905125"/>
            <a:ext cx="8362950" cy="2705100"/>
            <a:chOff x="240" y="1872"/>
            <a:chExt cx="5268" cy="1704"/>
          </a:xfrm>
        </p:grpSpPr>
        <p:pic>
          <p:nvPicPr>
            <p:cNvPr id="3082" name="Picture 22"/>
            <p:cNvPicPr>
              <a:picLocks noChangeAspect="1" noChangeArrowheads="1"/>
            </p:cNvPicPr>
            <p:nvPr/>
          </p:nvPicPr>
          <p:blipFill>
            <a:blip r:embed="rId8" cstate="print">
              <a:clrChange>
                <a:clrFrom>
                  <a:srgbClr val="FFFFFF"/>
                </a:clrFrom>
                <a:clrTo>
                  <a:srgbClr val="FFFFFF">
                    <a:alpha val="0"/>
                  </a:srgbClr>
                </a:clrTo>
              </a:clrChange>
              <a:duotone>
                <a:schemeClr val="accent3">
                  <a:shade val="45000"/>
                  <a:satMod val="135000"/>
                </a:schemeClr>
                <a:prstClr val="white"/>
              </a:duotone>
            </a:blip>
            <a:srcRect l="8414" r="7648"/>
            <a:stretch>
              <a:fillRect/>
            </a:stretch>
          </p:blipFill>
          <p:spPr bwMode="auto">
            <a:xfrm>
              <a:off x="240" y="1872"/>
              <a:ext cx="5268" cy="1518"/>
            </a:xfrm>
            <a:prstGeom prst="rect">
              <a:avLst/>
            </a:prstGeom>
            <a:noFill/>
            <a:ln w="9525">
              <a:noFill/>
              <a:miter lim="800000"/>
              <a:headEnd/>
              <a:tailEnd/>
            </a:ln>
          </p:spPr>
        </p:pic>
        <p:sp>
          <p:nvSpPr>
            <p:cNvPr id="2" name="Freeform 23"/>
            <p:cNvSpPr>
              <a:spLocks/>
            </p:cNvSpPr>
            <p:nvPr/>
          </p:nvSpPr>
          <p:spPr bwMode="auto">
            <a:xfrm>
              <a:off x="2929" y="2068"/>
              <a:ext cx="520" cy="1145"/>
            </a:xfrm>
            <a:custGeom>
              <a:avLst/>
              <a:gdLst>
                <a:gd name="T0" fmla="*/ 0 w 492"/>
                <a:gd name="T1" fmla="*/ 1145 h 1145"/>
                <a:gd name="T2" fmla="*/ 0 w 492"/>
                <a:gd name="T3" fmla="*/ 0 h 1145"/>
                <a:gd name="T4" fmla="*/ 118 w 492"/>
                <a:gd name="T5" fmla="*/ 14 h 1145"/>
                <a:gd name="T6" fmla="*/ 248 w 492"/>
                <a:gd name="T7" fmla="*/ 49 h 1145"/>
                <a:gd name="T8" fmla="*/ 411 w 492"/>
                <a:gd name="T9" fmla="*/ 97 h 1145"/>
                <a:gd name="T10" fmla="*/ 561 w 492"/>
                <a:gd name="T11" fmla="*/ 160 h 1145"/>
                <a:gd name="T12" fmla="*/ 703 w 492"/>
                <a:gd name="T13" fmla="*/ 229 h 1145"/>
                <a:gd name="T14" fmla="*/ 766 w 492"/>
                <a:gd name="T15" fmla="*/ 264 h 1145"/>
                <a:gd name="T16" fmla="*/ 766 w 492"/>
                <a:gd name="T17" fmla="*/ 1145 h 1145"/>
                <a:gd name="T18" fmla="*/ 0 w 492"/>
                <a:gd name="T19" fmla="*/ 1145 h 11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2"/>
                <a:gd name="T31" fmla="*/ 0 h 1145"/>
                <a:gd name="T32" fmla="*/ 492 w 492"/>
                <a:gd name="T33" fmla="*/ 1145 h 11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2" h="1145">
                  <a:moveTo>
                    <a:pt x="0" y="1145"/>
                  </a:moveTo>
                  <a:lnTo>
                    <a:pt x="0" y="0"/>
                  </a:lnTo>
                  <a:lnTo>
                    <a:pt x="76" y="14"/>
                  </a:lnTo>
                  <a:lnTo>
                    <a:pt x="159" y="49"/>
                  </a:lnTo>
                  <a:lnTo>
                    <a:pt x="263" y="97"/>
                  </a:lnTo>
                  <a:lnTo>
                    <a:pt x="360" y="160"/>
                  </a:lnTo>
                  <a:lnTo>
                    <a:pt x="451" y="229"/>
                  </a:lnTo>
                  <a:lnTo>
                    <a:pt x="492" y="264"/>
                  </a:lnTo>
                  <a:lnTo>
                    <a:pt x="492" y="1145"/>
                  </a:lnTo>
                  <a:lnTo>
                    <a:pt x="0" y="1145"/>
                  </a:lnTo>
                  <a:close/>
                </a:path>
              </a:pathLst>
            </a:custGeom>
            <a:solidFill>
              <a:srgbClr val="FF0000"/>
            </a:solidFill>
            <a:ln w="9525">
              <a:solidFill>
                <a:srgbClr val="FF0000"/>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3083" name="Rectangle 11"/>
            <p:cNvSpPr>
              <a:spLocks noChangeArrowheads="1"/>
            </p:cNvSpPr>
            <p:nvPr/>
          </p:nvSpPr>
          <p:spPr bwMode="auto">
            <a:xfrm>
              <a:off x="3008" y="2361"/>
              <a:ext cx="381" cy="210"/>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600" dirty="0">
                  <a:solidFill>
                    <a:srgbClr val="FFFFFF"/>
                  </a:solidFill>
                  <a:latin typeface="Helvetica" pitchFamily="34" charset="0"/>
                </a:rPr>
                <a:t>P</a:t>
              </a:r>
              <a:r>
                <a:rPr lang="en-US" sz="1600" baseline="-25000" dirty="0">
                  <a:solidFill>
                    <a:srgbClr val="FFFFFF"/>
                  </a:solidFill>
                  <a:latin typeface="Helvetica" pitchFamily="34" charset="0"/>
                </a:rPr>
                <a:t>SSH</a:t>
              </a:r>
            </a:p>
          </p:txBody>
        </p:sp>
        <p:sp>
          <p:nvSpPr>
            <p:cNvPr id="3084" name="Rectangle 13"/>
            <p:cNvSpPr>
              <a:spLocks noChangeArrowheads="1"/>
            </p:cNvSpPr>
            <p:nvPr/>
          </p:nvSpPr>
          <p:spPr bwMode="auto">
            <a:xfrm>
              <a:off x="2673" y="3347"/>
              <a:ext cx="348" cy="229"/>
            </a:xfrm>
            <a:prstGeom prst="rect">
              <a:avLst/>
            </a:prstGeom>
            <a:noFill/>
            <a:ln w="12700">
              <a:noFill/>
              <a:miter lim="800000"/>
              <a:headEnd/>
              <a:tailEnd/>
            </a:ln>
          </p:spPr>
          <p:txBody>
            <a:bodyPr wrap="none" lIns="90488" tIns="44450" rIns="90488" bIns="44450">
              <a:spAutoFit/>
            </a:bodyPr>
            <a:lstStyle/>
            <a:p>
              <a:pPr algn="ctr" eaLnBrk="0" fontAlgn="base" hangingPunct="0">
                <a:spcBef>
                  <a:spcPct val="0"/>
                </a:spcBef>
                <a:spcAft>
                  <a:spcPct val="0"/>
                </a:spcAft>
              </a:pPr>
              <a:r>
                <a:rPr lang="en-US" dirty="0">
                  <a:solidFill>
                    <a:srgbClr val="FFFFFF"/>
                  </a:solidFill>
                  <a:latin typeface="Symbol" pitchFamily="18" charset="2"/>
                </a:rPr>
                <a:t>=0</a:t>
              </a:r>
            </a:p>
          </p:txBody>
        </p:sp>
        <p:sp>
          <p:nvSpPr>
            <p:cNvPr id="3085" name="Rectangle 14"/>
            <p:cNvSpPr>
              <a:spLocks noChangeArrowheads="1"/>
            </p:cNvSpPr>
            <p:nvPr/>
          </p:nvSpPr>
          <p:spPr bwMode="auto">
            <a:xfrm>
              <a:off x="3065" y="2526"/>
              <a:ext cx="201" cy="229"/>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dirty="0">
                  <a:solidFill>
                    <a:srgbClr val="FFFFFF"/>
                  </a:solidFill>
                  <a:latin typeface="Symbol" pitchFamily="18" charset="2"/>
                </a:rPr>
                <a:t></a:t>
              </a:r>
            </a:p>
          </p:txBody>
        </p:sp>
        <p:sp>
          <p:nvSpPr>
            <p:cNvPr id="3086" name="Rectangle 15"/>
            <p:cNvSpPr>
              <a:spLocks noChangeArrowheads="1"/>
            </p:cNvSpPr>
            <p:nvPr/>
          </p:nvSpPr>
          <p:spPr bwMode="auto">
            <a:xfrm>
              <a:off x="2786" y="3171"/>
              <a:ext cx="229" cy="229"/>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dirty="0">
                  <a:solidFill>
                    <a:srgbClr val="FFFFFF"/>
                  </a:solidFill>
                  <a:latin typeface="Helvetica" pitchFamily="34" charset="0"/>
                </a:rPr>
                <a:t>-</a:t>
              </a:r>
              <a:r>
                <a:rPr lang="en-US" i="1" dirty="0">
                  <a:solidFill>
                    <a:srgbClr val="FFFFFF"/>
                  </a:solidFill>
                  <a:latin typeface="Helvetica" pitchFamily="34" charset="0"/>
                </a:rPr>
                <a:t>z</a:t>
              </a:r>
            </a:p>
          </p:txBody>
        </p:sp>
        <p:sp>
          <p:nvSpPr>
            <p:cNvPr id="3087" name="Rectangle 16"/>
            <p:cNvSpPr>
              <a:spLocks noChangeArrowheads="1"/>
            </p:cNvSpPr>
            <p:nvPr/>
          </p:nvSpPr>
          <p:spPr bwMode="auto">
            <a:xfrm>
              <a:off x="3347" y="3175"/>
              <a:ext cx="265" cy="229"/>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dirty="0">
                  <a:solidFill>
                    <a:srgbClr val="FFFFFF"/>
                  </a:solidFill>
                  <a:latin typeface="Helvetica" pitchFamily="34" charset="0"/>
                </a:rPr>
                <a:t>+</a:t>
              </a:r>
              <a:r>
                <a:rPr lang="en-US" i="1" dirty="0">
                  <a:solidFill>
                    <a:srgbClr val="FFFFFF"/>
                  </a:solidFill>
                  <a:latin typeface="Helvetica" pitchFamily="34" charset="0"/>
                </a:rPr>
                <a:t>z</a:t>
              </a:r>
            </a:p>
          </p:txBody>
        </p:sp>
        <p:grpSp>
          <p:nvGrpSpPr>
            <p:cNvPr id="3088" name="Group 17"/>
            <p:cNvGrpSpPr>
              <a:grpSpLocks/>
            </p:cNvGrpSpPr>
            <p:nvPr/>
          </p:nvGrpSpPr>
          <p:grpSpPr bwMode="auto">
            <a:xfrm>
              <a:off x="2914" y="2993"/>
              <a:ext cx="583" cy="184"/>
              <a:chOff x="3140" y="2963"/>
              <a:chExt cx="583" cy="184"/>
            </a:xfrm>
          </p:grpSpPr>
          <p:sp>
            <p:nvSpPr>
              <p:cNvPr id="3089" name="AutoShape 18"/>
              <p:cNvSpPr>
                <a:spLocks noChangeArrowheads="1"/>
              </p:cNvSpPr>
              <p:nvPr/>
            </p:nvSpPr>
            <p:spPr bwMode="auto">
              <a:xfrm>
                <a:off x="3140" y="2963"/>
                <a:ext cx="583" cy="184"/>
              </a:xfrm>
              <a:prstGeom prst="cube">
                <a:avLst>
                  <a:gd name="adj" fmla="val 24995"/>
                </a:avLst>
              </a:prstGeom>
              <a:solidFill>
                <a:schemeClr val="bg1"/>
              </a:solid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090" name="Line 19"/>
              <p:cNvSpPr>
                <a:spLocks noChangeShapeType="1"/>
              </p:cNvSpPr>
              <p:nvPr/>
            </p:nvSpPr>
            <p:spPr bwMode="auto">
              <a:xfrm flipV="1">
                <a:off x="3435" y="3010"/>
                <a:ext cx="0" cy="136"/>
              </a:xfrm>
              <a:prstGeom prst="line">
                <a:avLst/>
              </a:prstGeom>
              <a:noFill/>
              <a:ln w="2857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3091" name="Line 20"/>
              <p:cNvSpPr>
                <a:spLocks noChangeShapeType="1"/>
              </p:cNvSpPr>
              <p:nvPr/>
            </p:nvSpPr>
            <p:spPr bwMode="auto">
              <a:xfrm>
                <a:off x="3362" y="3078"/>
                <a:ext cx="148" cy="0"/>
              </a:xfrm>
              <a:prstGeom prst="line">
                <a:avLst/>
              </a:prstGeom>
              <a:noFill/>
              <a:ln w="2857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grpSp>
      </p:grpSp>
    </p:spTree>
    <p:extLst>
      <p:ext uri="{BB962C8B-B14F-4D97-AF65-F5344CB8AC3E}">
        <p14:creationId xmlns:p14="http://schemas.microsoft.com/office/powerpoint/2010/main" val="519755059"/>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2"/>
          <p:cNvSpPr>
            <a:spLocks noGrp="1"/>
          </p:cNvSpPr>
          <p:nvPr>
            <p:ph type="sldNum" sz="quarter" idx="10"/>
          </p:nvPr>
        </p:nvSpPr>
        <p:spPr/>
        <p:txBody>
          <a:bodyPr/>
          <a:lstStyle/>
          <a:p>
            <a:pPr>
              <a:defRPr/>
            </a:pPr>
            <a:fld id="{4B5B08A6-C8DC-4246-BC1F-A4C77A7DD0D5}" type="slidenum">
              <a:rPr lang="en-US">
                <a:solidFill>
                  <a:srgbClr val="FFFFFF"/>
                </a:solidFill>
              </a:rPr>
              <a:pPr>
                <a:defRPr/>
              </a:pPr>
              <a:t>33</a:t>
            </a:fld>
            <a:endParaRPr lang="en-US" dirty="0">
              <a:solidFill>
                <a:srgbClr val="FFFFFF"/>
              </a:solidFill>
            </a:endParaRPr>
          </a:p>
        </p:txBody>
      </p:sp>
      <p:sp>
        <p:nvSpPr>
          <p:cNvPr id="22530" name="Rectangle 2"/>
          <p:cNvSpPr>
            <a:spLocks noGrp="1" noChangeArrowheads="1"/>
          </p:cNvSpPr>
          <p:nvPr>
            <p:ph type="title"/>
          </p:nvPr>
        </p:nvSpPr>
        <p:spPr/>
        <p:txBody>
          <a:bodyPr/>
          <a:lstStyle/>
          <a:p>
            <a:pPr eaLnBrk="1" hangingPunct="1">
              <a:defRPr/>
            </a:pPr>
            <a:r>
              <a:rPr lang="en-US" dirty="0" smtClean="0"/>
              <a:t>Rectangular Target P</a:t>
            </a:r>
            <a:r>
              <a:rPr lang="en-US" baseline="-25000" dirty="0" smtClean="0"/>
              <a:t>hit</a:t>
            </a:r>
          </a:p>
        </p:txBody>
      </p:sp>
      <p:sp>
        <p:nvSpPr>
          <p:cNvPr id="22532" name="Rectangle 4"/>
          <p:cNvSpPr>
            <a:spLocks noChangeArrowheads="1"/>
          </p:cNvSpPr>
          <p:nvPr/>
        </p:nvSpPr>
        <p:spPr bwMode="auto">
          <a:xfrm>
            <a:off x="466725" y="1330325"/>
            <a:ext cx="8170863" cy="5470525"/>
          </a:xfrm>
          <a:prstGeom prst="rect">
            <a:avLst/>
          </a:prstGeom>
          <a:noFill/>
          <a:ln w="12700">
            <a:noFill/>
            <a:miter lim="800000"/>
            <a:headEnd/>
            <a:tailEnd/>
          </a:ln>
          <a:effectLst/>
        </p:spPr>
        <p:txBody>
          <a:bodyPr lIns="90488" tIns="44450" rIns="90488" bIns="44450"/>
          <a:lstStyle/>
          <a:p>
            <a:pPr marL="342900" indent="-342900" fontAlgn="base">
              <a:lnSpc>
                <a:spcPct val="90000"/>
              </a:lnSpc>
              <a:spcBef>
                <a:spcPct val="20000"/>
              </a:spcBef>
              <a:spcAft>
                <a:spcPct val="0"/>
              </a:spcAft>
              <a:buClr>
                <a:srgbClr val="9999FF"/>
              </a:buClr>
              <a:buFont typeface="Wingdings" pitchFamily="2" charset="2"/>
              <a:buBlip>
                <a:blip r:embed="rId3"/>
              </a:buBlip>
              <a:defRPr/>
            </a:pPr>
            <a:r>
              <a:rPr lang="en-US" sz="2400" dirty="0">
                <a:solidFill>
                  <a:srgbClr val="FFFFFF"/>
                </a:solidFill>
                <a:effectLst>
                  <a:outerShdw blurRad="38100" dist="38100" dir="2700000" algn="tl">
                    <a:srgbClr val="000000"/>
                  </a:outerShdw>
                </a:effectLst>
              </a:rPr>
              <a:t>Normal </a:t>
            </a:r>
            <a:r>
              <a:rPr lang="en-US" sz="2400" dirty="0" smtClean="0">
                <a:solidFill>
                  <a:srgbClr val="FFFFFF"/>
                </a:solidFill>
                <a:effectLst>
                  <a:outerShdw blurRad="38100" dist="38100" dir="2700000" algn="tl">
                    <a:srgbClr val="000000"/>
                  </a:outerShdw>
                </a:effectLst>
              </a:rPr>
              <a:t>parameters for </a:t>
            </a:r>
            <a:r>
              <a:rPr lang="en-US" sz="2400" dirty="0">
                <a:solidFill>
                  <a:srgbClr val="FFFFFF"/>
                </a:solidFill>
                <a:effectLst>
                  <a:outerShdw blurRad="38100" dist="38100" dir="2700000" algn="tl">
                    <a:srgbClr val="000000"/>
                  </a:outerShdw>
                </a:effectLst>
              </a:rPr>
              <a:t>2D target:</a:t>
            </a:r>
          </a:p>
          <a:p>
            <a:pPr marL="742950" lvl="1" indent="-285750" fontAlgn="base">
              <a:lnSpc>
                <a:spcPct val="80000"/>
              </a:lnSpc>
              <a:spcBef>
                <a:spcPct val="20000"/>
              </a:spcBef>
              <a:spcAft>
                <a:spcPct val="0"/>
              </a:spcAft>
              <a:buClr>
                <a:srgbClr val="CCCCFF"/>
              </a:buClr>
              <a:buSzPct val="50000"/>
              <a:buFont typeface="Wingdings" pitchFamily="2" charset="2"/>
              <a:buChar char="n"/>
              <a:defRPr/>
            </a:pPr>
            <a:r>
              <a:rPr lang="en-US" sz="2000" dirty="0">
                <a:solidFill>
                  <a:srgbClr val="FFFFFF"/>
                </a:solidFill>
                <a:effectLst>
                  <a:outerShdw blurRad="38100" dist="38100" dir="2700000" algn="tl">
                    <a:srgbClr val="000000"/>
                  </a:outerShdw>
                </a:effectLst>
              </a:rPr>
              <a:t>"Side </a:t>
            </a:r>
            <a:r>
              <a:rPr lang="en-US" sz="2000" dirty="0" smtClean="0">
                <a:solidFill>
                  <a:srgbClr val="FFFFFF"/>
                </a:solidFill>
                <a:effectLst>
                  <a:outerShdw blurRad="38100" dist="38100" dir="2700000" algn="tl">
                    <a:srgbClr val="000000"/>
                  </a:outerShdw>
                </a:effectLst>
              </a:rPr>
              <a:t>view</a:t>
            </a:r>
            <a:r>
              <a:rPr lang="en-US" sz="2000" dirty="0">
                <a:solidFill>
                  <a:srgbClr val="FFFFFF"/>
                </a:solidFill>
                <a:effectLst>
                  <a:outerShdw blurRad="38100" dist="38100" dir="2700000" algn="tl">
                    <a:srgbClr val="000000"/>
                  </a:outerShdw>
                </a:effectLst>
              </a:rPr>
              <a:t>"  (i.e., direct-fire weapon)</a:t>
            </a:r>
          </a:p>
          <a:p>
            <a:pPr marL="1143000" lvl="2" indent="-228600" fontAlgn="base">
              <a:lnSpc>
                <a:spcPct val="80000"/>
              </a:lnSpc>
              <a:spcBef>
                <a:spcPct val="20000"/>
              </a:spcBef>
              <a:spcAft>
                <a:spcPct val="0"/>
              </a:spcAft>
              <a:buClr>
                <a:srgbClr val="9999FF"/>
              </a:buClr>
              <a:buFont typeface="Wingdings" pitchFamily="2" charset="2"/>
              <a:buBlip>
                <a:blip r:embed="rId3"/>
              </a:buBlip>
              <a:defRPr/>
            </a:pPr>
            <a:r>
              <a:rPr lang="en-US" dirty="0">
                <a:solidFill>
                  <a:srgbClr val="FFFFFF"/>
                </a:solidFill>
                <a:effectLst>
                  <a:outerShdw blurRad="38100" dist="38100" dir="2700000" algn="tl">
                    <a:srgbClr val="000000"/>
                  </a:outerShdw>
                </a:effectLst>
              </a:rPr>
              <a:t>Elevation error</a:t>
            </a:r>
          </a:p>
          <a:p>
            <a:pPr marL="1143000" lvl="2" indent="-228600" fontAlgn="base">
              <a:lnSpc>
                <a:spcPct val="80000"/>
              </a:lnSpc>
              <a:spcBef>
                <a:spcPct val="20000"/>
              </a:spcBef>
              <a:spcAft>
                <a:spcPct val="0"/>
              </a:spcAft>
              <a:buClr>
                <a:srgbClr val="9999FF"/>
              </a:buClr>
              <a:buFont typeface="Wingdings" pitchFamily="2" charset="2"/>
              <a:buBlip>
                <a:blip r:embed="rId3"/>
              </a:buBlip>
              <a:defRPr/>
            </a:pPr>
            <a:r>
              <a:rPr lang="en-US" dirty="0">
                <a:solidFill>
                  <a:srgbClr val="FFFFFF"/>
                </a:solidFill>
                <a:effectLst>
                  <a:outerShdw blurRad="38100" dist="38100" dir="2700000" algn="tl">
                    <a:srgbClr val="000000"/>
                  </a:outerShdw>
                </a:effectLst>
              </a:rPr>
              <a:t>Deflection error</a:t>
            </a:r>
          </a:p>
          <a:p>
            <a:pPr marL="742950" lvl="1" indent="-285750" fontAlgn="base">
              <a:lnSpc>
                <a:spcPct val="80000"/>
              </a:lnSpc>
              <a:spcBef>
                <a:spcPct val="20000"/>
              </a:spcBef>
              <a:spcAft>
                <a:spcPct val="0"/>
              </a:spcAft>
              <a:buClr>
                <a:srgbClr val="CCCCFF"/>
              </a:buClr>
              <a:buSzPct val="50000"/>
              <a:buFont typeface="Wingdings" pitchFamily="2" charset="2"/>
              <a:buChar char="n"/>
              <a:defRPr/>
            </a:pPr>
            <a:r>
              <a:rPr lang="en-US" sz="2000" dirty="0">
                <a:solidFill>
                  <a:srgbClr val="FFFFFF"/>
                </a:solidFill>
                <a:effectLst>
                  <a:outerShdw blurRad="38100" dist="38100" dir="2700000" algn="tl">
                    <a:srgbClr val="000000"/>
                  </a:outerShdw>
                </a:effectLst>
              </a:rPr>
              <a:t>"Top </a:t>
            </a:r>
            <a:r>
              <a:rPr lang="en-US" sz="2000" dirty="0" smtClean="0">
                <a:solidFill>
                  <a:srgbClr val="FFFFFF"/>
                </a:solidFill>
                <a:effectLst>
                  <a:outerShdw blurRad="38100" dist="38100" dir="2700000" algn="tl">
                    <a:srgbClr val="000000"/>
                  </a:outerShdw>
                </a:effectLst>
              </a:rPr>
              <a:t>view</a:t>
            </a:r>
            <a:r>
              <a:rPr lang="en-US" sz="2000" dirty="0">
                <a:solidFill>
                  <a:srgbClr val="FFFFFF"/>
                </a:solidFill>
                <a:effectLst>
                  <a:outerShdw blurRad="38100" dist="38100" dir="2700000" algn="tl">
                    <a:srgbClr val="000000"/>
                  </a:outerShdw>
                </a:effectLst>
              </a:rPr>
              <a:t>" (i.e., indirect-fire weapon)</a:t>
            </a:r>
          </a:p>
          <a:p>
            <a:pPr marL="1143000" lvl="2" indent="-228600" fontAlgn="base">
              <a:lnSpc>
                <a:spcPct val="80000"/>
              </a:lnSpc>
              <a:spcBef>
                <a:spcPct val="20000"/>
              </a:spcBef>
              <a:spcAft>
                <a:spcPct val="0"/>
              </a:spcAft>
              <a:buClr>
                <a:srgbClr val="9999FF"/>
              </a:buClr>
              <a:buFont typeface="Wingdings" pitchFamily="2" charset="2"/>
              <a:buBlip>
                <a:blip r:embed="rId3"/>
              </a:buBlip>
              <a:defRPr/>
            </a:pPr>
            <a:r>
              <a:rPr lang="en-US" dirty="0">
                <a:solidFill>
                  <a:srgbClr val="FFFFFF"/>
                </a:solidFill>
                <a:effectLst>
                  <a:outerShdw blurRad="38100" dist="38100" dir="2700000" algn="tl">
                    <a:srgbClr val="000000"/>
                  </a:outerShdw>
                </a:effectLst>
              </a:rPr>
              <a:t>Range error</a:t>
            </a:r>
          </a:p>
          <a:p>
            <a:pPr marL="1143000" lvl="2" indent="-228600" fontAlgn="base">
              <a:lnSpc>
                <a:spcPct val="80000"/>
              </a:lnSpc>
              <a:spcBef>
                <a:spcPct val="20000"/>
              </a:spcBef>
              <a:spcAft>
                <a:spcPct val="0"/>
              </a:spcAft>
              <a:buClr>
                <a:srgbClr val="9999FF"/>
              </a:buClr>
              <a:buFont typeface="Wingdings" pitchFamily="2" charset="2"/>
              <a:buBlip>
                <a:blip r:embed="rId3"/>
              </a:buBlip>
              <a:defRPr/>
            </a:pPr>
            <a:r>
              <a:rPr lang="en-US" dirty="0">
                <a:solidFill>
                  <a:srgbClr val="FFFFFF"/>
                </a:solidFill>
                <a:effectLst>
                  <a:outerShdw blurRad="38100" dist="38100" dir="2700000" algn="tl">
                    <a:srgbClr val="000000"/>
                  </a:outerShdw>
                </a:effectLst>
              </a:rPr>
              <a:t>Deflection error</a:t>
            </a:r>
          </a:p>
          <a:p>
            <a:pPr marL="742950" lvl="1" indent="-285750" fontAlgn="base">
              <a:lnSpc>
                <a:spcPct val="80000"/>
              </a:lnSpc>
              <a:spcBef>
                <a:spcPct val="20000"/>
              </a:spcBef>
              <a:spcAft>
                <a:spcPct val="0"/>
              </a:spcAft>
              <a:buClr>
                <a:srgbClr val="CCCCFF"/>
              </a:buClr>
              <a:buSzPct val="50000"/>
              <a:buFont typeface="Wingdings" pitchFamily="2" charset="2"/>
              <a:buChar char="n"/>
              <a:defRPr/>
            </a:pPr>
            <a:r>
              <a:rPr lang="en-US" sz="2000" dirty="0">
                <a:solidFill>
                  <a:srgbClr val="FFFFFF"/>
                </a:solidFill>
                <a:effectLst>
                  <a:outerShdw blurRad="38100" dist="38100" dir="2700000" algn="tl">
                    <a:srgbClr val="000000"/>
                  </a:outerShdw>
                </a:effectLst>
              </a:rPr>
              <a:t>DEFINE:</a:t>
            </a:r>
          </a:p>
          <a:p>
            <a:pPr marL="1143000" lvl="2" indent="-228600" fontAlgn="base">
              <a:lnSpc>
                <a:spcPct val="80000"/>
              </a:lnSpc>
              <a:spcBef>
                <a:spcPct val="20000"/>
              </a:spcBef>
              <a:spcAft>
                <a:spcPct val="0"/>
              </a:spcAft>
              <a:buClr>
                <a:srgbClr val="9999FF"/>
              </a:buClr>
              <a:buFont typeface="Wingdings" pitchFamily="2" charset="2"/>
              <a:buBlip>
                <a:blip r:embed="rId3"/>
              </a:buBlip>
              <a:defRPr/>
            </a:pPr>
            <a:r>
              <a:rPr lang="en-US" dirty="0">
                <a:solidFill>
                  <a:srgbClr val="FFFFFF"/>
                </a:solidFill>
                <a:effectLst>
                  <a:outerShdw blurRad="38100" dist="38100" dir="2700000" algn="tl">
                    <a:srgbClr val="000000"/>
                  </a:outerShdw>
                </a:effectLst>
              </a:rPr>
              <a:t>Bias = </a:t>
            </a:r>
            <a:r>
              <a:rPr lang="en-US" dirty="0">
                <a:solidFill>
                  <a:srgbClr val="FFFFFF"/>
                </a:solidFill>
                <a:effectLst>
                  <a:outerShdw blurRad="38100" dist="38100" dir="2700000" algn="tl">
                    <a:srgbClr val="000000"/>
                  </a:outerShdw>
                </a:effectLst>
                <a:latin typeface="Symbol" pitchFamily="18" charset="2"/>
              </a:rPr>
              <a:t></a:t>
            </a:r>
            <a:r>
              <a:rPr lang="en-US" baseline="-25000" dirty="0">
                <a:solidFill>
                  <a:srgbClr val="FFFFFF"/>
                </a:solidFill>
                <a:effectLst>
                  <a:outerShdw blurRad="38100" dist="38100" dir="2700000" algn="tl">
                    <a:srgbClr val="000000"/>
                  </a:outerShdw>
                </a:effectLst>
              </a:rPr>
              <a:t>x</a:t>
            </a:r>
            <a:r>
              <a:rPr lang="en-US" dirty="0">
                <a:solidFill>
                  <a:srgbClr val="FFFFFF"/>
                </a:solidFill>
                <a:effectLst>
                  <a:outerShdw blurRad="38100" dist="38100" dir="2700000" algn="tl">
                    <a:srgbClr val="000000"/>
                  </a:outerShdw>
                </a:effectLst>
              </a:rPr>
              <a:t> , </a:t>
            </a:r>
            <a:r>
              <a:rPr lang="en-US" dirty="0">
                <a:solidFill>
                  <a:srgbClr val="FFFFFF"/>
                </a:solidFill>
                <a:effectLst>
                  <a:outerShdw blurRad="38100" dist="38100" dir="2700000" algn="tl">
                    <a:srgbClr val="000000"/>
                  </a:outerShdw>
                </a:effectLst>
                <a:latin typeface="Symbol" pitchFamily="18" charset="2"/>
              </a:rPr>
              <a:t></a:t>
            </a:r>
            <a:r>
              <a:rPr lang="en-US" baseline="-25000" dirty="0">
                <a:solidFill>
                  <a:srgbClr val="FFFFFF"/>
                </a:solidFill>
                <a:effectLst>
                  <a:outerShdw blurRad="38100" dist="38100" dir="2700000" algn="tl">
                    <a:srgbClr val="000000"/>
                  </a:outerShdw>
                </a:effectLst>
              </a:rPr>
              <a:t>y</a:t>
            </a:r>
            <a:endParaRPr lang="en-US" dirty="0">
              <a:solidFill>
                <a:srgbClr val="FFFFFF"/>
              </a:solidFill>
              <a:effectLst>
                <a:outerShdw blurRad="38100" dist="38100" dir="2700000" algn="tl">
                  <a:srgbClr val="000000"/>
                </a:outerShdw>
              </a:effectLst>
            </a:endParaRPr>
          </a:p>
          <a:p>
            <a:pPr marL="1143000" lvl="2" indent="-228600" fontAlgn="base">
              <a:lnSpc>
                <a:spcPct val="80000"/>
              </a:lnSpc>
              <a:spcBef>
                <a:spcPct val="20000"/>
              </a:spcBef>
              <a:spcAft>
                <a:spcPct val="0"/>
              </a:spcAft>
              <a:buClr>
                <a:srgbClr val="9999FF"/>
              </a:buClr>
              <a:buFont typeface="Wingdings" pitchFamily="2" charset="2"/>
              <a:buBlip>
                <a:blip r:embed="rId3"/>
              </a:buBlip>
              <a:defRPr/>
            </a:pPr>
            <a:r>
              <a:rPr lang="en-US" dirty="0">
                <a:solidFill>
                  <a:srgbClr val="FFFFFF"/>
                </a:solidFill>
                <a:effectLst>
                  <a:outerShdw blurRad="38100" dist="38100" dir="2700000" algn="tl">
                    <a:srgbClr val="000000"/>
                  </a:outerShdw>
                </a:effectLst>
              </a:rPr>
              <a:t>Dispersion = </a:t>
            </a:r>
            <a:r>
              <a:rPr lang="en-US" dirty="0">
                <a:solidFill>
                  <a:srgbClr val="FFFFFF"/>
                </a:solidFill>
                <a:effectLst>
                  <a:outerShdw blurRad="38100" dist="38100" dir="2700000" algn="tl">
                    <a:srgbClr val="000000"/>
                  </a:outerShdw>
                </a:effectLst>
                <a:latin typeface="Symbol" pitchFamily="18" charset="2"/>
              </a:rPr>
              <a:t></a:t>
            </a:r>
            <a:r>
              <a:rPr lang="en-US" baseline="-25000" dirty="0">
                <a:solidFill>
                  <a:srgbClr val="FFFFFF"/>
                </a:solidFill>
                <a:effectLst>
                  <a:outerShdw blurRad="38100" dist="38100" dir="2700000" algn="tl">
                    <a:srgbClr val="000000"/>
                  </a:outerShdw>
                </a:effectLst>
              </a:rPr>
              <a:t>x</a:t>
            </a:r>
            <a:r>
              <a:rPr lang="en-US" dirty="0">
                <a:solidFill>
                  <a:srgbClr val="FFFFFF"/>
                </a:solidFill>
                <a:effectLst>
                  <a:outerShdw blurRad="38100" dist="38100" dir="2700000" algn="tl">
                    <a:srgbClr val="000000"/>
                  </a:outerShdw>
                </a:effectLst>
              </a:rPr>
              <a:t> , </a:t>
            </a:r>
            <a:r>
              <a:rPr lang="en-US" dirty="0">
                <a:solidFill>
                  <a:srgbClr val="FFFFFF"/>
                </a:solidFill>
                <a:effectLst>
                  <a:outerShdw blurRad="38100" dist="38100" dir="2700000" algn="tl">
                    <a:srgbClr val="000000"/>
                  </a:outerShdw>
                </a:effectLst>
                <a:latin typeface="Symbol" pitchFamily="18" charset="2"/>
              </a:rPr>
              <a:t></a:t>
            </a:r>
            <a:r>
              <a:rPr lang="en-US" baseline="-25000" dirty="0">
                <a:solidFill>
                  <a:srgbClr val="FFFFFF"/>
                </a:solidFill>
                <a:effectLst>
                  <a:outerShdw blurRad="38100" dist="38100" dir="2700000" algn="tl">
                    <a:srgbClr val="000000"/>
                  </a:outerShdw>
                </a:effectLst>
              </a:rPr>
              <a:t>y</a:t>
            </a:r>
            <a:endParaRPr lang="en-US" dirty="0">
              <a:solidFill>
                <a:srgbClr val="FFFFFF"/>
              </a:solidFill>
              <a:effectLst>
                <a:outerShdw blurRad="38100" dist="38100" dir="2700000" algn="tl">
                  <a:srgbClr val="000000"/>
                </a:outerShdw>
              </a:effectLst>
            </a:endParaRPr>
          </a:p>
          <a:p>
            <a:pPr marL="342900" indent="-342900" fontAlgn="base">
              <a:lnSpc>
                <a:spcPct val="85000"/>
              </a:lnSpc>
              <a:spcBef>
                <a:spcPct val="50000"/>
              </a:spcBef>
              <a:spcAft>
                <a:spcPct val="0"/>
              </a:spcAft>
              <a:buClr>
                <a:srgbClr val="9999FF"/>
              </a:buClr>
              <a:buFont typeface="Wingdings" pitchFamily="2" charset="2"/>
              <a:buBlip>
                <a:blip r:embed="rId3"/>
              </a:buBlip>
              <a:defRPr/>
            </a:pPr>
            <a:r>
              <a:rPr lang="en-US" sz="2400" i="1" dirty="0">
                <a:solidFill>
                  <a:srgbClr val="FFFFFF"/>
                </a:solidFill>
                <a:effectLst>
                  <a:outerShdw blurRad="38100" dist="38100" dir="2700000" algn="tl">
                    <a:srgbClr val="000000"/>
                  </a:outerShdw>
                </a:effectLst>
              </a:rPr>
              <a:t>Range Error Probable</a:t>
            </a:r>
            <a:r>
              <a:rPr lang="en-US" sz="2400" dirty="0">
                <a:solidFill>
                  <a:srgbClr val="FFFFFF"/>
                </a:solidFill>
                <a:effectLst>
                  <a:outerShdw blurRad="38100" dist="38100" dir="2700000" algn="tl">
                    <a:srgbClr val="000000"/>
                  </a:outerShdw>
                </a:effectLst>
              </a:rPr>
              <a:t> (REP) – </a:t>
            </a:r>
            <a:r>
              <a:rPr lang="en-US" dirty="0">
                <a:solidFill>
                  <a:srgbClr val="FFFFFF"/>
                </a:solidFill>
                <a:effectLst>
                  <a:outerShdw blurRad="38100" dist="38100" dir="2700000" algn="tl">
                    <a:srgbClr val="000000"/>
                  </a:outerShdw>
                </a:effectLst>
              </a:rPr>
              <a:t>linear distance from aim point within which half of rounds will land, x-coordinate</a:t>
            </a:r>
            <a:endParaRPr lang="en-US" sz="2400" dirty="0">
              <a:solidFill>
                <a:srgbClr val="FFFFFF"/>
              </a:solidFill>
              <a:effectLst>
                <a:outerShdw blurRad="38100" dist="38100" dir="2700000" algn="tl">
                  <a:srgbClr val="000000"/>
                </a:outerShdw>
              </a:effectLst>
            </a:endParaRPr>
          </a:p>
          <a:p>
            <a:pPr marL="342900" indent="-342900" fontAlgn="base">
              <a:lnSpc>
                <a:spcPct val="85000"/>
              </a:lnSpc>
              <a:spcBef>
                <a:spcPct val="50000"/>
              </a:spcBef>
              <a:spcAft>
                <a:spcPct val="0"/>
              </a:spcAft>
              <a:buClr>
                <a:srgbClr val="9999FF"/>
              </a:buClr>
              <a:buFont typeface="Wingdings" pitchFamily="2" charset="2"/>
              <a:buBlip>
                <a:blip r:embed="rId3"/>
              </a:buBlip>
              <a:defRPr/>
            </a:pPr>
            <a:r>
              <a:rPr lang="en-US" sz="2400" i="1" dirty="0">
                <a:solidFill>
                  <a:srgbClr val="FFFFFF"/>
                </a:solidFill>
                <a:effectLst>
                  <a:outerShdw blurRad="38100" dist="38100" dir="2700000" algn="tl">
                    <a:srgbClr val="000000"/>
                  </a:outerShdw>
                </a:effectLst>
              </a:rPr>
              <a:t>Cross-range Error Probable</a:t>
            </a:r>
            <a:r>
              <a:rPr lang="en-US" sz="2400" dirty="0">
                <a:solidFill>
                  <a:srgbClr val="FFFFFF"/>
                </a:solidFill>
                <a:effectLst>
                  <a:outerShdw blurRad="38100" dist="38100" dir="2700000" algn="tl">
                    <a:srgbClr val="000000"/>
                  </a:outerShdw>
                </a:effectLst>
              </a:rPr>
              <a:t> (CREP) – </a:t>
            </a:r>
            <a:r>
              <a:rPr lang="en-US" dirty="0">
                <a:solidFill>
                  <a:srgbClr val="FFFFFF"/>
                </a:solidFill>
                <a:effectLst>
                  <a:outerShdw blurRad="38100" dist="38100" dir="2700000" algn="tl">
                    <a:srgbClr val="000000"/>
                  </a:outerShdw>
                </a:effectLst>
              </a:rPr>
              <a:t>linear distance from aim point within which half of rounds will land, y-coordinate</a:t>
            </a:r>
            <a:r>
              <a:rPr lang="en-US" sz="2400" dirty="0">
                <a:solidFill>
                  <a:srgbClr val="FFFFFF"/>
                </a:solidFill>
                <a:effectLst>
                  <a:outerShdw blurRad="38100" dist="38100" dir="2700000" algn="tl">
                    <a:srgbClr val="000000"/>
                  </a:outerShdw>
                </a:effectLst>
              </a:rPr>
              <a:t> </a:t>
            </a:r>
          </a:p>
        </p:txBody>
      </p:sp>
      <p:grpSp>
        <p:nvGrpSpPr>
          <p:cNvPr id="2" name="Group 57"/>
          <p:cNvGrpSpPr>
            <a:grpSpLocks/>
          </p:cNvGrpSpPr>
          <p:nvPr/>
        </p:nvGrpSpPr>
        <p:grpSpPr bwMode="auto">
          <a:xfrm>
            <a:off x="3789363" y="2979738"/>
            <a:ext cx="5265737" cy="1200150"/>
            <a:chOff x="2184" y="1765"/>
            <a:chExt cx="3317" cy="756"/>
          </a:xfrm>
        </p:grpSpPr>
        <p:pic>
          <p:nvPicPr>
            <p:cNvPr id="56326" name="Picture 41" descr="694313a"/>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836" y="1786"/>
              <a:ext cx="665" cy="279"/>
            </a:xfrm>
            <a:prstGeom prst="rect">
              <a:avLst/>
            </a:prstGeom>
            <a:noFill/>
            <a:ln w="9525">
              <a:noFill/>
              <a:miter lim="800000"/>
              <a:headEnd/>
              <a:tailEnd/>
            </a:ln>
          </p:spPr>
        </p:pic>
        <p:sp>
          <p:nvSpPr>
            <p:cNvPr id="56327" name="AutoShape 42"/>
            <p:cNvSpPr>
              <a:spLocks noChangeArrowheads="1"/>
            </p:cNvSpPr>
            <p:nvPr/>
          </p:nvSpPr>
          <p:spPr bwMode="auto">
            <a:xfrm>
              <a:off x="2346" y="2239"/>
              <a:ext cx="1302" cy="150"/>
            </a:xfrm>
            <a:prstGeom prst="parallelogram">
              <a:avLst>
                <a:gd name="adj" fmla="val 217000"/>
              </a:avLst>
            </a:prstGeom>
            <a:solidFill>
              <a:srgbClr val="009900"/>
            </a:solidFill>
            <a:ln w="9525">
              <a:solidFill>
                <a:srgbClr val="000000"/>
              </a:solidFill>
              <a:miter lim="800000"/>
              <a:headEnd/>
              <a:tailEnd/>
            </a:ln>
          </p:spPr>
          <p:txBody>
            <a:bodyPr/>
            <a:lstStyle/>
            <a:p>
              <a:pPr eaLnBrk="0" fontAlgn="base" hangingPunct="0">
                <a:spcBef>
                  <a:spcPct val="0"/>
                </a:spcBef>
                <a:spcAft>
                  <a:spcPct val="0"/>
                </a:spcAft>
              </a:pPr>
              <a:endParaRPr lang="en-US" dirty="0">
                <a:solidFill>
                  <a:srgbClr val="FFFFFF"/>
                </a:solidFill>
              </a:endParaRPr>
            </a:p>
          </p:txBody>
        </p:sp>
        <p:sp>
          <p:nvSpPr>
            <p:cNvPr id="56328" name="Freeform 43"/>
            <p:cNvSpPr>
              <a:spLocks/>
            </p:cNvSpPr>
            <p:nvPr/>
          </p:nvSpPr>
          <p:spPr bwMode="auto">
            <a:xfrm>
              <a:off x="2532" y="2095"/>
              <a:ext cx="930" cy="209"/>
            </a:xfrm>
            <a:custGeom>
              <a:avLst/>
              <a:gdLst>
                <a:gd name="T0" fmla="*/ 0 w 6240"/>
                <a:gd name="T1" fmla="*/ 0 h 1350"/>
                <a:gd name="T2" fmla="*/ 0 w 6240"/>
                <a:gd name="T3" fmla="*/ 0 h 1350"/>
                <a:gd name="T4" fmla="*/ 0 w 6240"/>
                <a:gd name="T5" fmla="*/ 0 h 1350"/>
                <a:gd name="T6" fmla="*/ 0 w 6240"/>
                <a:gd name="T7" fmla="*/ 0 h 1350"/>
                <a:gd name="T8" fmla="*/ 0 w 6240"/>
                <a:gd name="T9" fmla="*/ 0 h 1350"/>
                <a:gd name="T10" fmla="*/ 0 w 6240"/>
                <a:gd name="T11" fmla="*/ 0 h 1350"/>
                <a:gd name="T12" fmla="*/ 0 60000 65536"/>
                <a:gd name="T13" fmla="*/ 0 60000 65536"/>
                <a:gd name="T14" fmla="*/ 0 60000 65536"/>
                <a:gd name="T15" fmla="*/ 0 60000 65536"/>
                <a:gd name="T16" fmla="*/ 0 60000 65536"/>
                <a:gd name="T17" fmla="*/ 0 60000 65536"/>
                <a:gd name="T18" fmla="*/ 0 w 6240"/>
                <a:gd name="T19" fmla="*/ 0 h 1350"/>
                <a:gd name="T20" fmla="*/ 6240 w 6240"/>
                <a:gd name="T21" fmla="*/ 1350 h 1350"/>
              </a:gdLst>
              <a:ahLst/>
              <a:cxnLst>
                <a:cxn ang="T12">
                  <a:pos x="T0" y="T1"/>
                </a:cxn>
                <a:cxn ang="T13">
                  <a:pos x="T2" y="T3"/>
                </a:cxn>
                <a:cxn ang="T14">
                  <a:pos x="T4" y="T5"/>
                </a:cxn>
                <a:cxn ang="T15">
                  <a:pos x="T6" y="T7"/>
                </a:cxn>
                <a:cxn ang="T16">
                  <a:pos x="T8" y="T9"/>
                </a:cxn>
                <a:cxn ang="T17">
                  <a:pos x="T10" y="T11"/>
                </a:cxn>
              </a:cxnLst>
              <a:rect l="T18" t="T19" r="T20" b="T21"/>
              <a:pathLst>
                <a:path w="6240" h="1350">
                  <a:moveTo>
                    <a:pt x="0" y="1335"/>
                  </a:moveTo>
                  <a:cubicBezTo>
                    <a:pt x="626" y="1246"/>
                    <a:pt x="1252" y="1158"/>
                    <a:pt x="1710" y="960"/>
                  </a:cubicBezTo>
                  <a:cubicBezTo>
                    <a:pt x="2168" y="762"/>
                    <a:pt x="2440" y="287"/>
                    <a:pt x="2745" y="150"/>
                  </a:cubicBezTo>
                  <a:cubicBezTo>
                    <a:pt x="3050" y="13"/>
                    <a:pt x="3240" y="0"/>
                    <a:pt x="3540" y="135"/>
                  </a:cubicBezTo>
                  <a:cubicBezTo>
                    <a:pt x="3840" y="270"/>
                    <a:pt x="4095" y="757"/>
                    <a:pt x="4545" y="960"/>
                  </a:cubicBezTo>
                  <a:cubicBezTo>
                    <a:pt x="4995" y="1163"/>
                    <a:pt x="5617" y="1256"/>
                    <a:pt x="6240" y="1350"/>
                  </a:cubicBezTo>
                </a:path>
              </a:pathLst>
            </a:custGeom>
            <a:noFill/>
            <a:ln w="19050" cmpd="sng">
              <a:solidFill>
                <a:srgbClr val="FFFF00"/>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56329" name="Freeform 44"/>
            <p:cNvSpPr>
              <a:spLocks/>
            </p:cNvSpPr>
            <p:nvPr/>
          </p:nvSpPr>
          <p:spPr bwMode="auto">
            <a:xfrm>
              <a:off x="2814" y="1991"/>
              <a:ext cx="366" cy="398"/>
            </a:xfrm>
            <a:custGeom>
              <a:avLst/>
              <a:gdLst>
                <a:gd name="T0" fmla="*/ 0 w 915"/>
                <a:gd name="T1" fmla="*/ 1 h 995"/>
                <a:gd name="T2" fmla="*/ 0 w 915"/>
                <a:gd name="T3" fmla="*/ 0 h 995"/>
                <a:gd name="T4" fmla="*/ 0 w 915"/>
                <a:gd name="T5" fmla="*/ 0 h 995"/>
                <a:gd name="T6" fmla="*/ 0 w 915"/>
                <a:gd name="T7" fmla="*/ 0 h 995"/>
                <a:gd name="T8" fmla="*/ 0 w 915"/>
                <a:gd name="T9" fmla="*/ 0 h 995"/>
                <a:gd name="T10" fmla="*/ 1 w 915"/>
                <a:gd name="T11" fmla="*/ 0 h 995"/>
                <a:gd name="T12" fmla="*/ 0 60000 65536"/>
                <a:gd name="T13" fmla="*/ 0 60000 65536"/>
                <a:gd name="T14" fmla="*/ 0 60000 65536"/>
                <a:gd name="T15" fmla="*/ 0 60000 65536"/>
                <a:gd name="T16" fmla="*/ 0 60000 65536"/>
                <a:gd name="T17" fmla="*/ 0 60000 65536"/>
                <a:gd name="T18" fmla="*/ 0 w 915"/>
                <a:gd name="T19" fmla="*/ 0 h 995"/>
                <a:gd name="T20" fmla="*/ 915 w 915"/>
                <a:gd name="T21" fmla="*/ 995 h 995"/>
              </a:gdLst>
              <a:ahLst/>
              <a:cxnLst>
                <a:cxn ang="T12">
                  <a:pos x="T0" y="T1"/>
                </a:cxn>
                <a:cxn ang="T13">
                  <a:pos x="T2" y="T3"/>
                </a:cxn>
                <a:cxn ang="T14">
                  <a:pos x="T4" y="T5"/>
                </a:cxn>
                <a:cxn ang="T15">
                  <a:pos x="T6" y="T7"/>
                </a:cxn>
                <a:cxn ang="T16">
                  <a:pos x="T8" y="T9"/>
                </a:cxn>
                <a:cxn ang="T17">
                  <a:pos x="T10" y="T11"/>
                </a:cxn>
              </a:cxnLst>
              <a:rect l="T18" t="T19" r="T20" b="T21"/>
              <a:pathLst>
                <a:path w="915" h="995">
                  <a:moveTo>
                    <a:pt x="0" y="995"/>
                  </a:moveTo>
                  <a:cubicBezTo>
                    <a:pt x="89" y="941"/>
                    <a:pt x="178" y="887"/>
                    <a:pt x="240" y="740"/>
                  </a:cubicBezTo>
                  <a:cubicBezTo>
                    <a:pt x="302" y="593"/>
                    <a:pt x="325" y="220"/>
                    <a:pt x="375" y="110"/>
                  </a:cubicBezTo>
                  <a:cubicBezTo>
                    <a:pt x="425" y="0"/>
                    <a:pt x="488" y="15"/>
                    <a:pt x="540" y="80"/>
                  </a:cubicBezTo>
                  <a:cubicBezTo>
                    <a:pt x="592" y="145"/>
                    <a:pt x="628" y="410"/>
                    <a:pt x="690" y="500"/>
                  </a:cubicBezTo>
                  <a:cubicBezTo>
                    <a:pt x="752" y="590"/>
                    <a:pt x="833" y="605"/>
                    <a:pt x="915" y="620"/>
                  </a:cubicBezTo>
                </a:path>
              </a:pathLst>
            </a:custGeom>
            <a:noFill/>
            <a:ln w="19050" cmpd="sng">
              <a:solidFill>
                <a:srgbClr val="FFFF00"/>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56330" name="Line 45"/>
            <p:cNvSpPr>
              <a:spLocks noChangeShapeType="1"/>
            </p:cNvSpPr>
            <p:nvPr/>
          </p:nvSpPr>
          <p:spPr bwMode="auto">
            <a:xfrm>
              <a:off x="2544" y="2305"/>
              <a:ext cx="2772" cy="1"/>
            </a:xfrm>
            <a:prstGeom prst="line">
              <a:avLst/>
            </a:prstGeom>
            <a:noFill/>
            <a:ln w="9525">
              <a:solidFill>
                <a:schemeClr val="tx2"/>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56331" name="Line 46"/>
            <p:cNvSpPr>
              <a:spLocks noChangeShapeType="1"/>
            </p:cNvSpPr>
            <p:nvPr/>
          </p:nvSpPr>
          <p:spPr bwMode="auto">
            <a:xfrm flipV="1">
              <a:off x="2508" y="2053"/>
              <a:ext cx="1080" cy="468"/>
            </a:xfrm>
            <a:prstGeom prst="line">
              <a:avLst/>
            </a:prstGeom>
            <a:noFill/>
            <a:ln w="9525">
              <a:solidFill>
                <a:schemeClr val="tx2"/>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56332" name="Line 47"/>
            <p:cNvSpPr>
              <a:spLocks noChangeShapeType="1"/>
            </p:cNvSpPr>
            <p:nvPr/>
          </p:nvSpPr>
          <p:spPr bwMode="auto">
            <a:xfrm flipH="1">
              <a:off x="2244" y="2304"/>
              <a:ext cx="762" cy="0"/>
            </a:xfrm>
            <a:prstGeom prst="line">
              <a:avLst/>
            </a:prstGeom>
            <a:noFill/>
            <a:ln w="9525">
              <a:solidFill>
                <a:schemeClr val="tx2"/>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56333" name="Line 48"/>
            <p:cNvSpPr>
              <a:spLocks noChangeShapeType="1"/>
            </p:cNvSpPr>
            <p:nvPr/>
          </p:nvSpPr>
          <p:spPr bwMode="auto">
            <a:xfrm flipV="1">
              <a:off x="3000" y="1812"/>
              <a:ext cx="0" cy="486"/>
            </a:xfrm>
            <a:prstGeom prst="line">
              <a:avLst/>
            </a:prstGeom>
            <a:noFill/>
            <a:ln w="9525">
              <a:solidFill>
                <a:schemeClr val="tx2"/>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56334" name="Text Box 49"/>
            <p:cNvSpPr txBox="1">
              <a:spLocks noChangeArrowheads="1"/>
            </p:cNvSpPr>
            <p:nvPr/>
          </p:nvSpPr>
          <p:spPr bwMode="auto">
            <a:xfrm>
              <a:off x="3528" y="1902"/>
              <a:ext cx="306" cy="168"/>
            </a:xfrm>
            <a:prstGeom prst="rect">
              <a:avLst/>
            </a:prstGeom>
            <a:noFill/>
            <a:ln w="9525">
              <a:noFill/>
              <a:miter lim="800000"/>
              <a:headEnd/>
              <a:tailEnd/>
            </a:ln>
          </p:spPr>
          <p:txBody>
            <a:bodyPr/>
            <a:lstStyle/>
            <a:p>
              <a:pPr eaLnBrk="0" fontAlgn="base" hangingPunct="0">
                <a:spcBef>
                  <a:spcPct val="0"/>
                </a:spcBef>
                <a:spcAft>
                  <a:spcPct val="0"/>
                </a:spcAft>
              </a:pPr>
              <a:r>
                <a:rPr lang="en-US" altLang="ko-KR" sz="1200" b="1" i="1" dirty="0">
                  <a:solidFill>
                    <a:srgbClr val="FFFFFF"/>
                  </a:solidFill>
                  <a:latin typeface="Times New Roman" pitchFamily="18" charset="0"/>
                  <a:ea typeface="Gulim" pitchFamily="34" charset="-127"/>
                </a:rPr>
                <a:t>x</a:t>
              </a:r>
              <a:endParaRPr lang="en-US" sz="3200" b="1" dirty="0">
                <a:solidFill>
                  <a:srgbClr val="FFFFFF"/>
                </a:solidFill>
                <a:latin typeface="Helvetica" pitchFamily="34" charset="0"/>
              </a:endParaRPr>
            </a:p>
          </p:txBody>
        </p:sp>
        <p:sp>
          <p:nvSpPr>
            <p:cNvPr id="56335" name="Text Box 50"/>
            <p:cNvSpPr txBox="1">
              <a:spLocks noChangeArrowheads="1"/>
            </p:cNvSpPr>
            <p:nvPr/>
          </p:nvSpPr>
          <p:spPr bwMode="auto">
            <a:xfrm>
              <a:off x="2184" y="2119"/>
              <a:ext cx="186" cy="186"/>
            </a:xfrm>
            <a:prstGeom prst="rect">
              <a:avLst/>
            </a:prstGeom>
            <a:noFill/>
            <a:ln w="9525">
              <a:noFill/>
              <a:miter lim="800000"/>
              <a:headEnd/>
              <a:tailEnd/>
            </a:ln>
          </p:spPr>
          <p:txBody>
            <a:bodyPr/>
            <a:lstStyle/>
            <a:p>
              <a:pPr eaLnBrk="0" fontAlgn="base" hangingPunct="0">
                <a:spcBef>
                  <a:spcPct val="0"/>
                </a:spcBef>
                <a:spcAft>
                  <a:spcPct val="0"/>
                </a:spcAft>
              </a:pPr>
              <a:r>
                <a:rPr lang="en-US" altLang="ko-KR" sz="1200" b="1" i="1" dirty="0">
                  <a:solidFill>
                    <a:srgbClr val="FFFFFF"/>
                  </a:solidFill>
                  <a:latin typeface="Times New Roman" pitchFamily="18" charset="0"/>
                  <a:ea typeface="Gulim" pitchFamily="34" charset="-127"/>
                </a:rPr>
                <a:t>y</a:t>
              </a:r>
              <a:endParaRPr lang="en-US" sz="3200" b="1" dirty="0">
                <a:solidFill>
                  <a:srgbClr val="FFFFFF"/>
                </a:solidFill>
                <a:latin typeface="Helvetica" pitchFamily="34" charset="0"/>
              </a:endParaRPr>
            </a:p>
          </p:txBody>
        </p:sp>
        <p:sp>
          <p:nvSpPr>
            <p:cNvPr id="56336" name="Text Box 51"/>
            <p:cNvSpPr txBox="1">
              <a:spLocks noChangeArrowheads="1"/>
            </p:cNvSpPr>
            <p:nvPr/>
          </p:nvSpPr>
          <p:spPr bwMode="auto">
            <a:xfrm>
              <a:off x="2412" y="1897"/>
              <a:ext cx="342" cy="204"/>
            </a:xfrm>
            <a:prstGeom prst="rect">
              <a:avLst/>
            </a:prstGeom>
            <a:noFill/>
            <a:ln w="9525">
              <a:noFill/>
              <a:miter lim="800000"/>
              <a:headEnd/>
              <a:tailEnd/>
            </a:ln>
          </p:spPr>
          <p:txBody>
            <a:bodyPr/>
            <a:lstStyle/>
            <a:p>
              <a:pPr eaLnBrk="0" fontAlgn="base" hangingPunct="0">
                <a:spcBef>
                  <a:spcPct val="0"/>
                </a:spcBef>
                <a:spcAft>
                  <a:spcPct val="0"/>
                </a:spcAft>
              </a:pPr>
              <a:r>
                <a:rPr lang="en-US" altLang="ko-KR" sz="1200" b="1" i="1" dirty="0">
                  <a:solidFill>
                    <a:srgbClr val="FFFFFF"/>
                  </a:solidFill>
                  <a:latin typeface="Times New Roman" pitchFamily="18" charset="0"/>
                  <a:ea typeface="Gulim" pitchFamily="34" charset="-127"/>
                </a:rPr>
                <a:t>p</a:t>
              </a:r>
              <a:r>
                <a:rPr lang="en-US" altLang="ko-KR" sz="1200" b="1" dirty="0">
                  <a:solidFill>
                    <a:srgbClr val="FFFFFF"/>
                  </a:solidFill>
                  <a:latin typeface="Times New Roman" pitchFamily="18" charset="0"/>
                  <a:ea typeface="Gulim" pitchFamily="34" charset="-127"/>
                </a:rPr>
                <a:t>(</a:t>
              </a:r>
              <a:r>
                <a:rPr lang="en-US" altLang="ko-KR" sz="1200" b="1" i="1" dirty="0">
                  <a:solidFill>
                    <a:srgbClr val="FFFFFF"/>
                  </a:solidFill>
                  <a:latin typeface="Times New Roman" pitchFamily="18" charset="0"/>
                  <a:ea typeface="Gulim" pitchFamily="34" charset="-127"/>
                </a:rPr>
                <a:t>y</a:t>
              </a:r>
              <a:r>
                <a:rPr lang="en-US" altLang="ko-KR" sz="1200" b="1" dirty="0">
                  <a:solidFill>
                    <a:srgbClr val="FFFFFF"/>
                  </a:solidFill>
                  <a:latin typeface="Times New Roman" pitchFamily="18" charset="0"/>
                  <a:ea typeface="Gulim" pitchFamily="34" charset="-127"/>
                </a:rPr>
                <a:t>)</a:t>
              </a:r>
              <a:endParaRPr lang="en-US" sz="3200" b="1" dirty="0">
                <a:solidFill>
                  <a:srgbClr val="FFFFFF"/>
                </a:solidFill>
                <a:latin typeface="Helvetica" pitchFamily="34" charset="0"/>
              </a:endParaRPr>
            </a:p>
          </p:txBody>
        </p:sp>
        <p:sp>
          <p:nvSpPr>
            <p:cNvPr id="56337" name="Text Box 52"/>
            <p:cNvSpPr txBox="1">
              <a:spLocks noChangeArrowheads="1"/>
            </p:cNvSpPr>
            <p:nvPr/>
          </p:nvSpPr>
          <p:spPr bwMode="auto">
            <a:xfrm>
              <a:off x="3126" y="1765"/>
              <a:ext cx="342" cy="204"/>
            </a:xfrm>
            <a:prstGeom prst="rect">
              <a:avLst/>
            </a:prstGeom>
            <a:noFill/>
            <a:ln w="9525">
              <a:noFill/>
              <a:miter lim="800000"/>
              <a:headEnd/>
              <a:tailEnd/>
            </a:ln>
          </p:spPr>
          <p:txBody>
            <a:bodyPr/>
            <a:lstStyle/>
            <a:p>
              <a:pPr eaLnBrk="0" fontAlgn="base" hangingPunct="0">
                <a:spcBef>
                  <a:spcPct val="0"/>
                </a:spcBef>
                <a:spcAft>
                  <a:spcPct val="0"/>
                </a:spcAft>
              </a:pPr>
              <a:r>
                <a:rPr lang="en-US" altLang="ko-KR" sz="1200" b="1" i="1" dirty="0">
                  <a:solidFill>
                    <a:srgbClr val="FFFFFF"/>
                  </a:solidFill>
                  <a:latin typeface="Times New Roman" pitchFamily="18" charset="0"/>
                  <a:ea typeface="Gulim" pitchFamily="34" charset="-127"/>
                </a:rPr>
                <a:t>p</a:t>
              </a:r>
              <a:r>
                <a:rPr lang="en-US" altLang="ko-KR" sz="1200" b="1" dirty="0">
                  <a:solidFill>
                    <a:srgbClr val="FFFFFF"/>
                  </a:solidFill>
                  <a:latin typeface="Times New Roman" pitchFamily="18" charset="0"/>
                  <a:ea typeface="Gulim" pitchFamily="34" charset="-127"/>
                </a:rPr>
                <a:t>(</a:t>
              </a:r>
              <a:r>
                <a:rPr lang="en-US" altLang="ko-KR" sz="1200" b="1" i="1" dirty="0">
                  <a:solidFill>
                    <a:srgbClr val="FFFFFF"/>
                  </a:solidFill>
                  <a:latin typeface="Times New Roman" pitchFamily="18" charset="0"/>
                  <a:ea typeface="Gulim" pitchFamily="34" charset="-127"/>
                </a:rPr>
                <a:t>x</a:t>
              </a:r>
              <a:r>
                <a:rPr lang="en-US" altLang="ko-KR" sz="1200" b="1" dirty="0">
                  <a:solidFill>
                    <a:srgbClr val="FFFFFF"/>
                  </a:solidFill>
                  <a:latin typeface="Times New Roman" pitchFamily="18" charset="0"/>
                  <a:ea typeface="Gulim" pitchFamily="34" charset="-127"/>
                </a:rPr>
                <a:t>)</a:t>
              </a:r>
              <a:endParaRPr lang="en-US" sz="3200" b="1" dirty="0">
                <a:solidFill>
                  <a:srgbClr val="FFFFFF"/>
                </a:solidFill>
                <a:latin typeface="Helvetica" pitchFamily="34" charset="0"/>
              </a:endParaRPr>
            </a:p>
          </p:txBody>
        </p:sp>
        <p:sp>
          <p:nvSpPr>
            <p:cNvPr id="56338" name="Line 53"/>
            <p:cNvSpPr>
              <a:spLocks noChangeShapeType="1"/>
            </p:cNvSpPr>
            <p:nvPr/>
          </p:nvSpPr>
          <p:spPr bwMode="auto">
            <a:xfrm flipH="1">
              <a:off x="3048" y="1920"/>
              <a:ext cx="180" cy="126"/>
            </a:xfrm>
            <a:prstGeom prst="line">
              <a:avLst/>
            </a:prstGeom>
            <a:noFill/>
            <a:ln w="9525">
              <a:solidFill>
                <a:schemeClr val="tx2"/>
              </a:solidFill>
              <a:round/>
              <a:headEnd/>
              <a:tailEnd type="triangle" w="sm" len="med"/>
            </a:ln>
          </p:spPr>
          <p:txBody>
            <a:bodyPr/>
            <a:lstStyle/>
            <a:p>
              <a:pPr eaLnBrk="0" fontAlgn="base" hangingPunct="0">
                <a:spcBef>
                  <a:spcPct val="0"/>
                </a:spcBef>
                <a:spcAft>
                  <a:spcPct val="0"/>
                </a:spcAft>
              </a:pPr>
              <a:endParaRPr lang="en-US" dirty="0">
                <a:solidFill>
                  <a:srgbClr val="FFFFFF"/>
                </a:solidFill>
              </a:endParaRPr>
            </a:p>
          </p:txBody>
        </p:sp>
        <p:sp>
          <p:nvSpPr>
            <p:cNvPr id="56339" name="Line 54"/>
            <p:cNvSpPr>
              <a:spLocks noChangeShapeType="1"/>
            </p:cNvSpPr>
            <p:nvPr/>
          </p:nvSpPr>
          <p:spPr bwMode="auto">
            <a:xfrm>
              <a:off x="2622" y="2041"/>
              <a:ext cx="234" cy="144"/>
            </a:xfrm>
            <a:prstGeom prst="line">
              <a:avLst/>
            </a:prstGeom>
            <a:noFill/>
            <a:ln w="9525">
              <a:solidFill>
                <a:schemeClr val="tx2"/>
              </a:solidFill>
              <a:round/>
              <a:headEnd/>
              <a:tailEnd type="triangle" w="sm" len="med"/>
            </a:ln>
          </p:spPr>
          <p:txBody>
            <a:bodyPr/>
            <a:lstStyle/>
            <a:p>
              <a:pPr eaLnBrk="0" fontAlgn="base" hangingPunct="0">
                <a:spcBef>
                  <a:spcPct val="0"/>
                </a:spcBef>
                <a:spcAft>
                  <a:spcPct val="0"/>
                </a:spcAft>
              </a:pPr>
              <a:endParaRPr lang="en-US" dirty="0">
                <a:solidFill>
                  <a:srgbClr val="FFFFFF"/>
                </a:solidFill>
              </a:endParaRPr>
            </a:p>
          </p:txBody>
        </p:sp>
        <p:sp>
          <p:nvSpPr>
            <p:cNvPr id="56340" name="Line 55"/>
            <p:cNvSpPr>
              <a:spLocks noChangeShapeType="1"/>
            </p:cNvSpPr>
            <p:nvPr/>
          </p:nvSpPr>
          <p:spPr bwMode="auto">
            <a:xfrm flipH="1">
              <a:off x="3006" y="2017"/>
              <a:ext cx="1818" cy="288"/>
            </a:xfrm>
            <a:prstGeom prst="line">
              <a:avLst/>
            </a:prstGeom>
            <a:noFill/>
            <a:ln w="9525">
              <a:solidFill>
                <a:schemeClr val="tx2"/>
              </a:solidFill>
              <a:prstDash val="dashDot"/>
              <a:round/>
              <a:headEnd/>
              <a:tailEnd/>
            </a:ln>
          </p:spPr>
          <p:txBody>
            <a:bodyPr/>
            <a:lstStyle/>
            <a:p>
              <a:pPr eaLnBrk="0" fontAlgn="base" hangingPunct="0">
                <a:spcBef>
                  <a:spcPct val="0"/>
                </a:spcBef>
                <a:spcAft>
                  <a:spcPct val="0"/>
                </a:spcAft>
              </a:pPr>
              <a:endParaRPr lang="en-US" dirty="0">
                <a:solidFill>
                  <a:srgbClr val="FFFFFF"/>
                </a:solidFill>
              </a:endParaRPr>
            </a:p>
          </p:txBody>
        </p:sp>
      </p:grpSp>
    </p:spTree>
    <p:extLst>
      <p:ext uri="{BB962C8B-B14F-4D97-AF65-F5344CB8AC3E}">
        <p14:creationId xmlns:p14="http://schemas.microsoft.com/office/powerpoint/2010/main" val="29379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5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53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53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53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532">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532">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53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53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53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build="p" bldLvl="2"/>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3"/>
          <p:cNvSpPr>
            <a:spLocks noGrp="1"/>
          </p:cNvSpPr>
          <p:nvPr>
            <p:ph type="sldNum" sz="quarter" idx="10"/>
          </p:nvPr>
        </p:nvSpPr>
        <p:spPr/>
        <p:txBody>
          <a:bodyPr/>
          <a:lstStyle/>
          <a:p>
            <a:pPr>
              <a:defRPr/>
            </a:pPr>
            <a:fld id="{4762764F-A5A7-4AB2-9349-81CCA8668B0F}" type="slidenum">
              <a:rPr lang="en-US">
                <a:solidFill>
                  <a:srgbClr val="FFFFFF"/>
                </a:solidFill>
              </a:rPr>
              <a:pPr>
                <a:defRPr/>
              </a:pPr>
              <a:t>34</a:t>
            </a:fld>
            <a:endParaRPr lang="en-US" dirty="0">
              <a:solidFill>
                <a:srgbClr val="FFFFFF"/>
              </a:solidFill>
            </a:endParaRPr>
          </a:p>
        </p:txBody>
      </p:sp>
      <p:sp>
        <p:nvSpPr>
          <p:cNvPr id="144386" name="Rectangle 2"/>
          <p:cNvSpPr>
            <a:spLocks noGrp="1" noChangeArrowheads="1"/>
          </p:cNvSpPr>
          <p:nvPr>
            <p:ph type="body" idx="1"/>
          </p:nvPr>
        </p:nvSpPr>
        <p:spPr>
          <a:xfrm>
            <a:off x="341523" y="1050197"/>
            <a:ext cx="8345277" cy="3868738"/>
          </a:xfrm>
        </p:spPr>
        <p:txBody>
          <a:bodyPr/>
          <a:lstStyle/>
          <a:p>
            <a:pPr eaLnBrk="1" hangingPunct="1">
              <a:lnSpc>
                <a:spcPct val="90000"/>
              </a:lnSpc>
              <a:defRPr/>
            </a:pPr>
            <a:r>
              <a:rPr lang="en-US" sz="2400" kern="1200" dirty="0" smtClean="0">
                <a:effectLst/>
                <a:latin typeface="Arial" charset="0"/>
              </a:rPr>
              <a:t>P(destruction of a point target) = P(hit within a circle of radius R), i.e., P</a:t>
            </a:r>
            <a:r>
              <a:rPr lang="en-US" sz="2400" kern="1200" baseline="-25000" dirty="0" smtClean="0">
                <a:effectLst/>
                <a:latin typeface="Arial" charset="0"/>
              </a:rPr>
              <a:t>d</a:t>
            </a:r>
            <a:r>
              <a:rPr lang="en-US" sz="2400" kern="1200" dirty="0" smtClean="0">
                <a:effectLst/>
                <a:latin typeface="Arial" charset="0"/>
              </a:rPr>
              <a:t> = P.</a:t>
            </a:r>
          </a:p>
          <a:p>
            <a:pPr eaLnBrk="1" hangingPunct="1">
              <a:lnSpc>
                <a:spcPct val="90000"/>
              </a:lnSpc>
              <a:defRPr/>
            </a:pPr>
            <a:r>
              <a:rPr lang="en-US" sz="2400" kern="1200" dirty="0" smtClean="0">
                <a:effectLst/>
                <a:latin typeface="Arial" charset="0"/>
              </a:rPr>
              <a:t>When x</a:t>
            </a:r>
            <a:r>
              <a:rPr lang="en-US" sz="2400" kern="1200" baseline="-25000" dirty="0" smtClean="0">
                <a:effectLst/>
                <a:latin typeface="Arial" charset="0"/>
              </a:rPr>
              <a:t>0</a:t>
            </a:r>
            <a:r>
              <a:rPr lang="en-US" sz="2400" kern="1200" dirty="0" smtClean="0">
                <a:effectLst/>
                <a:latin typeface="Arial" charset="0"/>
              </a:rPr>
              <a:t> = y</a:t>
            </a:r>
            <a:r>
              <a:rPr lang="en-US" sz="2400" kern="1200" baseline="-25000" dirty="0" smtClean="0">
                <a:effectLst/>
                <a:latin typeface="Arial" charset="0"/>
              </a:rPr>
              <a:t>0</a:t>
            </a:r>
            <a:r>
              <a:rPr lang="en-US" sz="2400" kern="1200" dirty="0" smtClean="0">
                <a:effectLst/>
                <a:latin typeface="Arial" charset="0"/>
              </a:rPr>
              <a:t> = 0 and </a:t>
            </a:r>
            <a:r>
              <a:rPr lang="en-US" sz="2400" kern="1200" dirty="0" smtClean="0">
                <a:effectLst/>
                <a:latin typeface="Symbol" pitchFamily="18" charset="2"/>
              </a:rPr>
              <a:t>s</a:t>
            </a:r>
            <a:r>
              <a:rPr lang="en-US" sz="2400" kern="1200" dirty="0" smtClean="0">
                <a:effectLst/>
                <a:latin typeface="Arial" charset="0"/>
              </a:rPr>
              <a:t>x</a:t>
            </a:r>
            <a:r>
              <a:rPr lang="en-US" sz="2400" kern="1200" baseline="-25000" dirty="0" smtClean="0">
                <a:effectLst/>
                <a:latin typeface="Arial" charset="0"/>
              </a:rPr>
              <a:t>2</a:t>
            </a:r>
            <a:r>
              <a:rPr lang="en-US" sz="2400" kern="1200" dirty="0" smtClean="0">
                <a:effectLst/>
                <a:latin typeface="Arial" charset="0"/>
              </a:rPr>
              <a:t> = </a:t>
            </a:r>
            <a:r>
              <a:rPr lang="en-US" sz="2400" kern="1200" dirty="0" smtClean="0">
                <a:effectLst/>
                <a:latin typeface="Symbol" pitchFamily="18" charset="2"/>
              </a:rPr>
              <a:t>s</a:t>
            </a:r>
            <a:r>
              <a:rPr lang="en-US" sz="2400" kern="1200" dirty="0" smtClean="0">
                <a:effectLst/>
                <a:latin typeface="Arial" charset="0"/>
              </a:rPr>
              <a:t>y</a:t>
            </a:r>
            <a:r>
              <a:rPr lang="en-US" sz="2400" kern="1200" baseline="-25000" dirty="0" smtClean="0">
                <a:effectLst/>
                <a:latin typeface="Arial" charset="0"/>
              </a:rPr>
              <a:t>2</a:t>
            </a:r>
            <a:r>
              <a:rPr lang="en-US" sz="2400" kern="1200" dirty="0" smtClean="0">
                <a:effectLst/>
                <a:latin typeface="Arial" charset="0"/>
              </a:rPr>
              <a:t> = </a:t>
            </a:r>
            <a:r>
              <a:rPr lang="en-US" sz="2400" kern="1200" dirty="0" smtClean="0">
                <a:effectLst/>
                <a:latin typeface="Symbol" pitchFamily="18" charset="2"/>
              </a:rPr>
              <a:t>s</a:t>
            </a:r>
            <a:r>
              <a:rPr lang="en-US" sz="2400" kern="1200" baseline="-25000" dirty="0" smtClean="0">
                <a:effectLst/>
                <a:latin typeface="Arial" charset="0"/>
              </a:rPr>
              <a:t>2</a:t>
            </a:r>
            <a:r>
              <a:rPr lang="en-US" sz="2400" kern="1200" dirty="0" smtClean="0">
                <a:effectLst/>
                <a:latin typeface="Arial" charset="0"/>
              </a:rPr>
              <a:t>,</a:t>
            </a:r>
          </a:p>
          <a:p>
            <a:pPr eaLnBrk="1" hangingPunct="1">
              <a:lnSpc>
                <a:spcPct val="90000"/>
              </a:lnSpc>
              <a:defRPr/>
            </a:pPr>
            <a:r>
              <a:rPr lang="en-US" sz="2400" kern="1200" dirty="0" smtClean="0">
                <a:effectLst/>
                <a:latin typeface="Arial" charset="0"/>
              </a:rPr>
              <a:t>If R</a:t>
            </a:r>
            <a:r>
              <a:rPr lang="en-US" sz="2400" kern="1200" baseline="-25000" dirty="0" smtClean="0">
                <a:effectLst/>
                <a:latin typeface="Arial" charset="0"/>
              </a:rPr>
              <a:t>0</a:t>
            </a:r>
            <a:r>
              <a:rPr lang="en-US" sz="2400" kern="1200" dirty="0" smtClean="0">
                <a:effectLst/>
                <a:latin typeface="Arial" charset="0"/>
              </a:rPr>
              <a:t> is the radius of a circle for which</a:t>
            </a:r>
          </a:p>
          <a:p>
            <a:pPr eaLnBrk="1" hangingPunct="1">
              <a:buFont typeface="Wingdings" pitchFamily="2" charset="2"/>
              <a:buChar char="§"/>
              <a:defRPr/>
            </a:pPr>
            <a:endParaRPr lang="en-US" sz="2000" dirty="0" smtClean="0">
              <a:effectLst/>
            </a:endParaRPr>
          </a:p>
          <a:p>
            <a:pPr eaLnBrk="1" hangingPunct="1">
              <a:buFont typeface="Wingdings" pitchFamily="2" charset="2"/>
              <a:buChar char="§"/>
              <a:defRPr/>
            </a:pPr>
            <a:endParaRPr lang="en-US" sz="2000" dirty="0" smtClean="0">
              <a:effectLst/>
            </a:endParaRPr>
          </a:p>
          <a:p>
            <a:pPr eaLnBrk="1" hangingPunct="1">
              <a:spcBef>
                <a:spcPct val="100000"/>
              </a:spcBef>
              <a:buFont typeface="Wingdings" pitchFamily="2" charset="2"/>
              <a:buNone/>
              <a:defRPr/>
            </a:pPr>
            <a:r>
              <a:rPr lang="en-US" sz="2000" dirty="0" smtClean="0">
                <a:effectLst/>
              </a:rPr>
              <a:t>	then 50% of all impacts points for the probability distribution </a:t>
            </a:r>
            <a:r>
              <a:rPr lang="en-US" sz="2000" i="1" dirty="0" smtClean="0">
                <a:effectLst/>
              </a:rPr>
              <a:t>P</a:t>
            </a:r>
            <a:r>
              <a:rPr lang="en-US" sz="2000" dirty="0" smtClean="0">
                <a:effectLst/>
              </a:rPr>
              <a:t>(</a:t>
            </a:r>
            <a:r>
              <a:rPr lang="en-US" sz="2000" i="1" dirty="0" smtClean="0">
                <a:effectLst/>
              </a:rPr>
              <a:t>r</a:t>
            </a:r>
            <a:r>
              <a:rPr lang="en-US" sz="2000" dirty="0" smtClean="0">
                <a:effectLst/>
              </a:rPr>
              <a:t>) will fall within this radius </a:t>
            </a:r>
            <a:r>
              <a:rPr lang="en-US" sz="2000" i="1" dirty="0" smtClean="0">
                <a:effectLst/>
              </a:rPr>
              <a:t>r</a:t>
            </a:r>
            <a:r>
              <a:rPr lang="en-US" sz="2000" dirty="0" smtClean="0">
                <a:effectLst/>
              </a:rPr>
              <a:t> ≤ </a:t>
            </a:r>
            <a:r>
              <a:rPr lang="en-US" sz="2000" i="1" dirty="0" smtClean="0">
                <a:effectLst/>
              </a:rPr>
              <a:t>R</a:t>
            </a:r>
            <a:r>
              <a:rPr lang="en-US" sz="2000" baseline="-25000" dirty="0" smtClean="0">
                <a:effectLst/>
              </a:rPr>
              <a:t>0</a:t>
            </a:r>
            <a:r>
              <a:rPr lang="en-US" sz="2000" dirty="0" smtClean="0">
                <a:effectLst/>
              </a:rPr>
              <a:t>.</a:t>
            </a:r>
          </a:p>
          <a:p>
            <a:pPr eaLnBrk="1" hangingPunct="1">
              <a:lnSpc>
                <a:spcPct val="90000"/>
              </a:lnSpc>
              <a:defRPr/>
            </a:pPr>
            <a:r>
              <a:rPr lang="en-US" sz="2400" kern="1200" dirty="0" smtClean="0">
                <a:effectLst/>
                <a:latin typeface="Arial" charset="0"/>
              </a:rPr>
              <a:t>R</a:t>
            </a:r>
            <a:r>
              <a:rPr lang="en-US" sz="2400" kern="1200" baseline="-25000" dirty="0" smtClean="0">
                <a:effectLst/>
                <a:latin typeface="Arial" charset="0"/>
              </a:rPr>
              <a:t>0</a:t>
            </a:r>
            <a:r>
              <a:rPr lang="en-US" sz="2400" kern="1200" dirty="0" smtClean="0">
                <a:effectLst/>
                <a:latin typeface="Arial" charset="0"/>
              </a:rPr>
              <a:t> is called the circular error probable (CEP), and R</a:t>
            </a:r>
            <a:r>
              <a:rPr lang="en-US" sz="2400" kern="1200" baseline="-25000" dirty="0" smtClean="0">
                <a:effectLst/>
                <a:latin typeface="Arial" charset="0"/>
              </a:rPr>
              <a:t>0</a:t>
            </a:r>
            <a:r>
              <a:rPr lang="en-US" sz="2400" kern="1200" dirty="0" smtClean="0">
                <a:effectLst/>
                <a:latin typeface="Arial" charset="0"/>
              </a:rPr>
              <a:t> = 1.1774</a:t>
            </a:r>
            <a:r>
              <a:rPr lang="en-US" sz="2400" kern="1200" dirty="0" smtClean="0">
                <a:effectLst/>
                <a:latin typeface="Symbol" pitchFamily="18" charset="2"/>
              </a:rPr>
              <a:t>s</a:t>
            </a:r>
            <a:r>
              <a:rPr lang="en-US" sz="2400" kern="1200" dirty="0" smtClean="0">
                <a:effectLst/>
                <a:latin typeface="Arial" charset="0"/>
              </a:rPr>
              <a:t>.</a:t>
            </a:r>
          </a:p>
        </p:txBody>
      </p:sp>
      <p:sp>
        <p:nvSpPr>
          <p:cNvPr id="144387" name="Rectangle 3"/>
          <p:cNvSpPr>
            <a:spLocks noGrp="1" noChangeArrowheads="1"/>
          </p:cNvSpPr>
          <p:nvPr>
            <p:ph type="title"/>
          </p:nvPr>
        </p:nvSpPr>
        <p:spPr>
          <a:xfrm>
            <a:off x="685800" y="53247"/>
            <a:ext cx="7772400" cy="1055688"/>
          </a:xfrm>
        </p:spPr>
        <p:txBody>
          <a:bodyPr lIns="90488" tIns="44450" rIns="90488" bIns="44450"/>
          <a:lstStyle/>
          <a:p>
            <a:pPr eaLnBrk="1" hangingPunct="1">
              <a:defRPr/>
            </a:pPr>
            <a:r>
              <a:rPr lang="en-US" dirty="0" smtClean="0"/>
              <a:t>Circular Target P</a:t>
            </a:r>
            <a:r>
              <a:rPr lang="en-US" baseline="-25000" dirty="0" smtClean="0"/>
              <a:t>hit</a:t>
            </a:r>
          </a:p>
        </p:txBody>
      </p:sp>
      <p:graphicFrame>
        <p:nvGraphicFramePr>
          <p:cNvPr id="4098" name="Object 4"/>
          <p:cNvGraphicFramePr>
            <a:graphicFrameLocks noChangeAspect="1"/>
          </p:cNvGraphicFramePr>
          <p:nvPr/>
        </p:nvGraphicFramePr>
        <p:xfrm>
          <a:off x="5875672" y="1655189"/>
          <a:ext cx="2819400" cy="877887"/>
        </p:xfrm>
        <a:graphic>
          <a:graphicData uri="http://schemas.openxmlformats.org/presentationml/2006/ole">
            <mc:AlternateContent xmlns:mc="http://schemas.openxmlformats.org/markup-compatibility/2006">
              <mc:Choice xmlns:v="urn:schemas-microsoft-com:vml" Requires="v">
                <p:oleObj spid="_x0000_s7236" name="Equation" r:id="rId4" imgW="1549080" imgH="482400" progId="Equation.3">
                  <p:embed/>
                </p:oleObj>
              </mc:Choice>
              <mc:Fallback>
                <p:oleObj name="Equation" r:id="rId4" imgW="1549080" imgH="482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5672" y="1655189"/>
                        <a:ext cx="2819400" cy="877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9" name="Object 5"/>
          <p:cNvGraphicFramePr>
            <a:graphicFrameLocks noChangeAspect="1"/>
          </p:cNvGraphicFramePr>
          <p:nvPr/>
        </p:nvGraphicFramePr>
        <p:xfrm>
          <a:off x="2819400" y="2688939"/>
          <a:ext cx="3352800" cy="930275"/>
        </p:xfrm>
        <a:graphic>
          <a:graphicData uri="http://schemas.openxmlformats.org/presentationml/2006/ole">
            <mc:AlternateContent xmlns:mc="http://schemas.openxmlformats.org/markup-compatibility/2006">
              <mc:Choice xmlns:v="urn:schemas-microsoft-com:vml" Requires="v">
                <p:oleObj spid="_x0000_s7237" name="Equation" r:id="rId6" imgW="1739880" imgH="482400" progId="Equation.3">
                  <p:embed/>
                </p:oleObj>
              </mc:Choice>
              <mc:Fallback>
                <p:oleObj name="Equation" r:id="rId6" imgW="173988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400" y="2688939"/>
                        <a:ext cx="3352800"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1" name="Text Box 18"/>
          <p:cNvSpPr txBox="1">
            <a:spLocks noChangeArrowheads="1"/>
          </p:cNvSpPr>
          <p:nvPr/>
        </p:nvSpPr>
        <p:spPr bwMode="auto">
          <a:xfrm>
            <a:off x="6753340" y="4886899"/>
            <a:ext cx="2051050" cy="1190625"/>
          </a:xfrm>
          <a:prstGeom prst="rect">
            <a:avLst/>
          </a:prstGeom>
          <a:noFill/>
          <a:ln w="9525">
            <a:noFill/>
            <a:miter lim="800000"/>
            <a:headEnd/>
            <a:tailEnd/>
          </a:ln>
        </p:spPr>
        <p:txBody>
          <a:bodyPr wrap="none">
            <a:spAutoFit/>
          </a:bodyPr>
          <a:lstStyle/>
          <a:p>
            <a:pPr fontAlgn="base">
              <a:spcBef>
                <a:spcPct val="0"/>
              </a:spcBef>
              <a:spcAft>
                <a:spcPct val="0"/>
              </a:spcAft>
            </a:pPr>
            <a:r>
              <a:rPr lang="en-US" u="sng" dirty="0">
                <a:solidFill>
                  <a:srgbClr val="FFFFFF"/>
                </a:solidFill>
              </a:rPr>
              <a:t>Target</a:t>
            </a:r>
          </a:p>
          <a:p>
            <a:pPr fontAlgn="base">
              <a:spcBef>
                <a:spcPct val="0"/>
              </a:spcBef>
              <a:spcAft>
                <a:spcPct val="0"/>
              </a:spcAft>
            </a:pPr>
            <a:r>
              <a:rPr lang="en-US" dirty="0">
                <a:solidFill>
                  <a:srgbClr val="FFFFFF"/>
                </a:solidFill>
              </a:rPr>
              <a:t>Simplified Vehicle</a:t>
            </a:r>
          </a:p>
          <a:p>
            <a:pPr fontAlgn="base">
              <a:spcBef>
                <a:spcPct val="0"/>
              </a:spcBef>
              <a:spcAft>
                <a:spcPct val="0"/>
              </a:spcAft>
            </a:pPr>
            <a:r>
              <a:rPr lang="en-US" dirty="0">
                <a:solidFill>
                  <a:srgbClr val="FFFFFF"/>
                </a:solidFill>
              </a:rPr>
              <a:t>Assembly Area</a:t>
            </a:r>
          </a:p>
          <a:p>
            <a:pPr fontAlgn="base">
              <a:spcBef>
                <a:spcPct val="0"/>
              </a:spcBef>
              <a:spcAft>
                <a:spcPct val="0"/>
              </a:spcAft>
            </a:pPr>
            <a:r>
              <a:rPr lang="en-US" dirty="0">
                <a:solidFill>
                  <a:srgbClr val="FFFFFF"/>
                </a:solidFill>
              </a:rPr>
              <a:t>Cluster of Soldiers</a:t>
            </a:r>
          </a:p>
        </p:txBody>
      </p:sp>
      <p:grpSp>
        <p:nvGrpSpPr>
          <p:cNvPr id="17" name="Group 16"/>
          <p:cNvGrpSpPr/>
          <p:nvPr/>
        </p:nvGrpSpPr>
        <p:grpSpPr>
          <a:xfrm>
            <a:off x="1625838" y="4945468"/>
            <a:ext cx="5099050" cy="1804988"/>
            <a:chOff x="1251260" y="5011570"/>
            <a:chExt cx="5099050" cy="1804988"/>
          </a:xfrm>
        </p:grpSpPr>
        <p:sp>
          <p:nvSpPr>
            <p:cNvPr id="4103" name="Oval 10"/>
            <p:cNvSpPr>
              <a:spLocks noChangeArrowheads="1"/>
            </p:cNvSpPr>
            <p:nvPr/>
          </p:nvSpPr>
          <p:spPr bwMode="auto">
            <a:xfrm>
              <a:off x="4826310" y="5673558"/>
              <a:ext cx="1143000" cy="1143000"/>
            </a:xfrm>
            <a:prstGeom prst="ellipse">
              <a:avLst/>
            </a:prstGeom>
            <a:noFill/>
            <a:ln w="9525">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4104" name="Line 11"/>
            <p:cNvSpPr>
              <a:spLocks noChangeShapeType="1"/>
            </p:cNvSpPr>
            <p:nvPr/>
          </p:nvSpPr>
          <p:spPr bwMode="auto">
            <a:xfrm>
              <a:off x="2813360" y="5494170"/>
              <a:ext cx="2566988" cy="654050"/>
            </a:xfrm>
            <a:prstGeom prst="line">
              <a:avLst/>
            </a:prstGeom>
            <a:noFill/>
            <a:ln w="9525">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4105" name="Oval 12"/>
            <p:cNvSpPr>
              <a:spLocks noChangeArrowheads="1"/>
            </p:cNvSpPr>
            <p:nvPr/>
          </p:nvSpPr>
          <p:spPr bwMode="auto">
            <a:xfrm>
              <a:off x="5435910" y="5673558"/>
              <a:ext cx="914400" cy="914400"/>
            </a:xfrm>
            <a:prstGeom prst="ellipse">
              <a:avLst/>
            </a:prstGeom>
            <a:noFill/>
            <a:ln w="9525">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4106" name="AutoShape 13"/>
            <p:cNvSpPr>
              <a:spLocks noChangeArrowheads="1"/>
            </p:cNvSpPr>
            <p:nvPr/>
          </p:nvSpPr>
          <p:spPr bwMode="auto">
            <a:xfrm>
              <a:off x="5054910" y="6359358"/>
              <a:ext cx="228600" cy="228600"/>
            </a:xfrm>
            <a:prstGeom prst="irregularSeal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4107" name="AutoShape 14"/>
            <p:cNvSpPr>
              <a:spLocks noChangeArrowheads="1"/>
            </p:cNvSpPr>
            <p:nvPr/>
          </p:nvSpPr>
          <p:spPr bwMode="auto">
            <a:xfrm>
              <a:off x="4978710" y="5902158"/>
              <a:ext cx="228600" cy="228600"/>
            </a:xfrm>
            <a:prstGeom prst="irregularSeal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4108" name="AutoShape 15"/>
            <p:cNvSpPr>
              <a:spLocks noChangeArrowheads="1"/>
            </p:cNvSpPr>
            <p:nvPr/>
          </p:nvSpPr>
          <p:spPr bwMode="auto">
            <a:xfrm>
              <a:off x="5588310" y="6435558"/>
              <a:ext cx="228600" cy="228600"/>
            </a:xfrm>
            <a:prstGeom prst="irregularSeal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4109" name="AutoShape 16"/>
            <p:cNvSpPr>
              <a:spLocks noChangeArrowheads="1"/>
            </p:cNvSpPr>
            <p:nvPr/>
          </p:nvSpPr>
          <p:spPr bwMode="auto">
            <a:xfrm>
              <a:off x="5588310" y="5825958"/>
              <a:ext cx="228600" cy="228600"/>
            </a:xfrm>
            <a:prstGeom prst="irregularSeal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4110" name="AutoShape 17"/>
            <p:cNvSpPr>
              <a:spLocks noChangeArrowheads="1"/>
            </p:cNvSpPr>
            <p:nvPr/>
          </p:nvSpPr>
          <p:spPr bwMode="auto">
            <a:xfrm>
              <a:off x="5359710" y="6054558"/>
              <a:ext cx="228600" cy="228600"/>
            </a:xfrm>
            <a:prstGeom prst="irregularSeal1">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pic>
          <p:nvPicPr>
            <p:cNvPr id="4112" name="Picture 20" descr="Picture9"/>
            <p:cNvPicPr>
              <a:picLocks noChangeAspect="1" noChangeArrowheads="1"/>
            </p:cNvPicPr>
            <p:nvPr/>
          </p:nvPicPr>
          <p:blipFill>
            <a:blip r:embed="rId8" cstate="print">
              <a:clrChange>
                <a:clrFrom>
                  <a:srgbClr val="010101"/>
                </a:clrFrom>
                <a:clrTo>
                  <a:srgbClr val="010101">
                    <a:alpha val="0"/>
                  </a:srgbClr>
                </a:clrTo>
              </a:clrChange>
            </a:blip>
            <a:srcRect/>
            <a:stretch>
              <a:fillRect/>
            </a:stretch>
          </p:blipFill>
          <p:spPr bwMode="auto">
            <a:xfrm>
              <a:off x="1251260" y="5011570"/>
              <a:ext cx="1706563" cy="933450"/>
            </a:xfrm>
            <a:prstGeom prst="rect">
              <a:avLst/>
            </a:prstGeom>
            <a:noFill/>
            <a:ln w="9525">
              <a:noFill/>
              <a:miter lim="800000"/>
              <a:headEnd/>
              <a:tailEnd/>
            </a:ln>
          </p:spPr>
        </p:pic>
      </p:grpSp>
    </p:spTree>
    <p:extLst>
      <p:ext uri="{BB962C8B-B14F-4D97-AF65-F5344CB8AC3E}">
        <p14:creationId xmlns:p14="http://schemas.microsoft.com/office/powerpoint/2010/main" val="14714662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2"/>
          <p:cNvSpPr>
            <a:spLocks noGrp="1"/>
          </p:cNvSpPr>
          <p:nvPr>
            <p:ph type="sldNum" sz="quarter" idx="10"/>
          </p:nvPr>
        </p:nvSpPr>
        <p:spPr/>
        <p:txBody>
          <a:bodyPr/>
          <a:lstStyle/>
          <a:p>
            <a:pPr>
              <a:defRPr/>
            </a:pPr>
            <a:fld id="{397ED7D0-DB61-4817-852E-1E5F454BFF42}" type="slidenum">
              <a:rPr lang="en-US">
                <a:solidFill>
                  <a:srgbClr val="FFFFFF"/>
                </a:solidFill>
              </a:rPr>
              <a:pPr>
                <a:defRPr/>
              </a:pPr>
              <a:t>35</a:t>
            </a:fld>
            <a:endParaRPr lang="en-US" dirty="0">
              <a:solidFill>
                <a:srgbClr val="FFFFFF"/>
              </a:solidFill>
            </a:endParaRPr>
          </a:p>
        </p:txBody>
      </p:sp>
      <p:sp>
        <p:nvSpPr>
          <p:cNvPr id="25602" name="Rectangle 2"/>
          <p:cNvSpPr>
            <a:spLocks noGrp="1" noChangeArrowheads="1"/>
          </p:cNvSpPr>
          <p:nvPr>
            <p:ph type="title"/>
          </p:nvPr>
        </p:nvSpPr>
        <p:spPr>
          <a:xfrm>
            <a:off x="457200" y="0"/>
            <a:ext cx="8229600" cy="1143000"/>
          </a:xfrm>
        </p:spPr>
        <p:txBody>
          <a:bodyPr/>
          <a:lstStyle/>
          <a:p>
            <a:pPr eaLnBrk="1" hangingPunct="1">
              <a:defRPr/>
            </a:pPr>
            <a:r>
              <a:rPr lang="en-US" dirty="0" smtClean="0"/>
              <a:t>Kill Categories</a:t>
            </a:r>
          </a:p>
        </p:txBody>
      </p:sp>
      <p:sp>
        <p:nvSpPr>
          <p:cNvPr id="25604" name="Rectangle 4"/>
          <p:cNvSpPr>
            <a:spLocks noChangeArrowheads="1"/>
          </p:cNvSpPr>
          <p:nvPr/>
        </p:nvSpPr>
        <p:spPr bwMode="auto">
          <a:xfrm>
            <a:off x="304800" y="1219200"/>
            <a:ext cx="7239000" cy="4324350"/>
          </a:xfrm>
          <a:prstGeom prst="rect">
            <a:avLst/>
          </a:prstGeom>
          <a:noFill/>
          <a:ln w="12700">
            <a:noFill/>
            <a:miter lim="800000"/>
            <a:headEnd/>
            <a:tailEnd/>
          </a:ln>
          <a:effectLst/>
        </p:spPr>
        <p:txBody>
          <a:bodyPr lIns="90488" tIns="44450" rIns="90488" bIns="44450"/>
          <a:lstStyle/>
          <a:p>
            <a:pPr marL="231775" indent="-231775" fontAlgn="base">
              <a:spcBef>
                <a:spcPct val="80000"/>
              </a:spcBef>
              <a:spcAft>
                <a:spcPct val="0"/>
              </a:spcAft>
              <a:buClr>
                <a:srgbClr val="9999FF"/>
              </a:buClr>
              <a:buFont typeface="Wingdings" pitchFamily="2" charset="2"/>
              <a:buBlip>
                <a:blip r:embed="rId3"/>
              </a:buBlip>
              <a:defRPr/>
            </a:pPr>
            <a:r>
              <a:rPr lang="en-US" sz="2000" dirty="0" smtClean="0">
                <a:solidFill>
                  <a:srgbClr val="FFFFFF"/>
                </a:solidFill>
                <a:effectLst>
                  <a:outerShdw blurRad="38100" dist="38100" dir="2700000" algn="tl">
                    <a:srgbClr val="000000"/>
                  </a:outerShdw>
                </a:effectLst>
              </a:rPr>
              <a:t>K-Kill: catastrophic kill</a:t>
            </a:r>
          </a:p>
          <a:p>
            <a:pPr marL="231775" indent="-231775" fontAlgn="base">
              <a:spcBef>
                <a:spcPct val="80000"/>
              </a:spcBef>
              <a:spcAft>
                <a:spcPct val="0"/>
              </a:spcAft>
              <a:buClr>
                <a:srgbClr val="9999FF"/>
              </a:buClr>
              <a:buFont typeface="Wingdings" pitchFamily="2" charset="2"/>
              <a:buBlip>
                <a:blip r:embed="rId3"/>
              </a:buBlip>
              <a:defRPr/>
            </a:pPr>
            <a:r>
              <a:rPr lang="en-US" sz="2000" dirty="0" smtClean="0">
                <a:solidFill>
                  <a:srgbClr val="FFFFFF"/>
                </a:solidFill>
                <a:effectLst>
                  <a:outerShdw blurRad="38100" dist="38100" dir="2700000" algn="tl">
                    <a:srgbClr val="000000"/>
                  </a:outerShdw>
                </a:effectLst>
              </a:rPr>
              <a:t>F-Kill: firepower kill</a:t>
            </a:r>
          </a:p>
          <a:p>
            <a:pPr marL="231775" indent="-231775" fontAlgn="base">
              <a:spcBef>
                <a:spcPct val="80000"/>
              </a:spcBef>
              <a:spcAft>
                <a:spcPct val="0"/>
              </a:spcAft>
              <a:buClr>
                <a:srgbClr val="9999FF"/>
              </a:buClr>
              <a:buFont typeface="Wingdings" pitchFamily="2" charset="2"/>
              <a:buBlip>
                <a:blip r:embed="rId3"/>
              </a:buBlip>
              <a:defRPr/>
            </a:pPr>
            <a:r>
              <a:rPr lang="en-US" sz="2000" dirty="0" smtClean="0">
                <a:solidFill>
                  <a:srgbClr val="FFFFFF"/>
                </a:solidFill>
                <a:effectLst>
                  <a:outerShdw blurRad="38100" dist="38100" dir="2700000" algn="tl">
                    <a:srgbClr val="000000"/>
                  </a:outerShdw>
                </a:effectLst>
              </a:rPr>
              <a:t>M-Kill: mobility kill</a:t>
            </a:r>
          </a:p>
          <a:p>
            <a:pPr marL="231775" indent="-231775" fontAlgn="base">
              <a:spcBef>
                <a:spcPct val="80000"/>
              </a:spcBef>
              <a:spcAft>
                <a:spcPct val="0"/>
              </a:spcAft>
              <a:buClr>
                <a:srgbClr val="9999FF"/>
              </a:buClr>
              <a:buFont typeface="Wingdings" pitchFamily="2" charset="2"/>
              <a:buBlip>
                <a:blip r:embed="rId3"/>
              </a:buBlip>
              <a:defRPr/>
            </a:pPr>
            <a:r>
              <a:rPr lang="en-US" sz="2000" dirty="0" smtClean="0">
                <a:solidFill>
                  <a:srgbClr val="FFFFFF"/>
                </a:solidFill>
                <a:effectLst>
                  <a:outerShdw blurRad="38100" dist="38100" dir="2700000" algn="tl">
                    <a:srgbClr val="000000"/>
                  </a:outerShdw>
                </a:effectLst>
              </a:rPr>
              <a:t>MF-Kill: mobility &amp; firepower kill, usually =&gt; K-Kill</a:t>
            </a:r>
          </a:p>
          <a:p>
            <a:pPr marL="231775" indent="-231775" fontAlgn="base">
              <a:spcBef>
                <a:spcPct val="80000"/>
              </a:spcBef>
              <a:spcAft>
                <a:spcPct val="0"/>
              </a:spcAft>
              <a:buClr>
                <a:srgbClr val="9999FF"/>
              </a:buClr>
              <a:buFont typeface="Wingdings" pitchFamily="2" charset="2"/>
              <a:buBlip>
                <a:blip r:embed="rId3"/>
              </a:buBlip>
              <a:defRPr/>
            </a:pPr>
            <a:r>
              <a:rPr lang="en-US" sz="2000" dirty="0" smtClean="0">
                <a:solidFill>
                  <a:srgbClr val="FFFFFF"/>
                </a:solidFill>
                <a:effectLst>
                  <a:outerShdw blurRad="38100" dist="38100" dir="2700000" algn="tl">
                    <a:srgbClr val="000000"/>
                  </a:outerShdw>
                </a:effectLst>
              </a:rPr>
              <a:t>P-Kill: personnel kill (crew and passengers)</a:t>
            </a:r>
          </a:p>
          <a:p>
            <a:pPr marL="231775" indent="-231775" fontAlgn="base">
              <a:spcBef>
                <a:spcPct val="80000"/>
              </a:spcBef>
              <a:spcAft>
                <a:spcPct val="0"/>
              </a:spcAft>
              <a:buClr>
                <a:srgbClr val="9999FF"/>
              </a:buClr>
              <a:buFont typeface="Wingdings" pitchFamily="2" charset="2"/>
              <a:buBlip>
                <a:blip r:embed="rId3"/>
              </a:buBlip>
              <a:defRPr/>
            </a:pPr>
            <a:r>
              <a:rPr lang="en-US" sz="2000" dirty="0" smtClean="0">
                <a:solidFill>
                  <a:srgbClr val="FFFFFF"/>
                </a:solidFill>
                <a:effectLst>
                  <a:outerShdw blurRad="38100" dist="38100" dir="2700000" algn="tl">
                    <a:srgbClr val="000000"/>
                  </a:outerShdw>
                </a:effectLst>
              </a:rPr>
              <a:t>No-Kill: no damage due to hit.</a:t>
            </a:r>
            <a:endParaRPr lang="en-US" sz="2000" dirty="0">
              <a:solidFill>
                <a:srgbClr val="FFFFFF"/>
              </a:solidFill>
              <a:effectLst>
                <a:outerShdw blurRad="38100" dist="38100" dir="2700000" algn="tl">
                  <a:srgbClr val="000000"/>
                </a:outerShdw>
              </a:effectLst>
            </a:endParaRPr>
          </a:p>
        </p:txBody>
      </p:sp>
      <p:pic>
        <p:nvPicPr>
          <p:cNvPr id="57349" name="Picture 5" descr="35257"/>
          <p:cNvPicPr>
            <a:picLocks noChangeAspect="1" noChangeArrowheads="1"/>
          </p:cNvPicPr>
          <p:nvPr/>
        </p:nvPicPr>
        <p:blipFill>
          <a:blip r:embed="rId4" cstate="print"/>
          <a:srcRect/>
          <a:stretch>
            <a:fillRect/>
          </a:stretch>
        </p:blipFill>
        <p:spPr bwMode="auto">
          <a:xfrm>
            <a:off x="4343400" y="1066800"/>
            <a:ext cx="2286000" cy="685800"/>
          </a:xfrm>
          <a:prstGeom prst="rect">
            <a:avLst/>
          </a:prstGeom>
          <a:noFill/>
          <a:ln w="9525">
            <a:noFill/>
            <a:miter lim="800000"/>
            <a:headEnd/>
            <a:tailEnd/>
          </a:ln>
        </p:spPr>
      </p:pic>
      <p:sp>
        <p:nvSpPr>
          <p:cNvPr id="57350" name="AutoShape 6"/>
          <p:cNvSpPr>
            <a:spLocks noChangeArrowheads="1"/>
          </p:cNvSpPr>
          <p:nvPr/>
        </p:nvSpPr>
        <p:spPr bwMode="auto">
          <a:xfrm>
            <a:off x="5410200" y="838200"/>
            <a:ext cx="930275" cy="746125"/>
          </a:xfrm>
          <a:prstGeom prst="irregularSeal2">
            <a:avLst/>
          </a:prstGeom>
          <a:gradFill rotWithShape="1">
            <a:gsLst>
              <a:gs pos="0">
                <a:srgbClr val="FFFF00"/>
              </a:gs>
              <a:gs pos="100000">
                <a:srgbClr val="FF3300"/>
              </a:gs>
            </a:gsLst>
            <a:path path="shape">
              <a:fillToRect l="50000" t="50000" r="50000" b="50000"/>
            </a:path>
          </a:gradFill>
          <a:ln w="12700">
            <a:solidFill>
              <a:srgbClr val="FF3300"/>
            </a:solidFill>
            <a:miter lim="800000"/>
            <a:headEnd/>
            <a:tailEnd/>
          </a:ln>
        </p:spPr>
        <p:txBody>
          <a:bodyPr wrap="none" anchor="ctr"/>
          <a:lstStyle/>
          <a:p>
            <a:pPr algn="ctr" eaLnBrk="0" fontAlgn="base" hangingPunct="0">
              <a:spcBef>
                <a:spcPct val="0"/>
              </a:spcBef>
              <a:spcAft>
                <a:spcPct val="0"/>
              </a:spcAft>
            </a:pPr>
            <a:endParaRPr lang="en-US" sz="3200" b="1" dirty="0">
              <a:solidFill>
                <a:srgbClr val="FFFFFF"/>
              </a:solidFill>
              <a:latin typeface="Helvetica" pitchFamily="34" charset="0"/>
            </a:endParaRPr>
          </a:p>
        </p:txBody>
      </p:sp>
      <p:pic>
        <p:nvPicPr>
          <p:cNvPr id="57351" name="Picture 7" descr="35257"/>
          <p:cNvPicPr>
            <a:picLocks noChangeAspect="1" noChangeArrowheads="1"/>
          </p:cNvPicPr>
          <p:nvPr/>
        </p:nvPicPr>
        <p:blipFill>
          <a:blip r:embed="rId4" cstate="print"/>
          <a:srcRect/>
          <a:stretch>
            <a:fillRect/>
          </a:stretch>
        </p:blipFill>
        <p:spPr bwMode="auto">
          <a:xfrm>
            <a:off x="5257800" y="1828800"/>
            <a:ext cx="2286000" cy="685800"/>
          </a:xfrm>
          <a:prstGeom prst="rect">
            <a:avLst/>
          </a:prstGeom>
          <a:noFill/>
          <a:ln w="9525">
            <a:noFill/>
            <a:miter lim="800000"/>
            <a:headEnd/>
            <a:tailEnd/>
          </a:ln>
        </p:spPr>
      </p:pic>
      <p:sp>
        <p:nvSpPr>
          <p:cNvPr id="57352" name="Line 8"/>
          <p:cNvSpPr>
            <a:spLocks noChangeShapeType="1"/>
          </p:cNvSpPr>
          <p:nvPr/>
        </p:nvSpPr>
        <p:spPr bwMode="auto">
          <a:xfrm flipV="1">
            <a:off x="3124200" y="2438400"/>
            <a:ext cx="2971800" cy="76200"/>
          </a:xfrm>
          <a:prstGeom prst="line">
            <a:avLst/>
          </a:prstGeom>
          <a:noFill/>
          <a:ln w="28575">
            <a:solidFill>
              <a:srgbClr val="FF3300"/>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57353" name="Line 9"/>
          <p:cNvSpPr>
            <a:spLocks noChangeShapeType="1"/>
          </p:cNvSpPr>
          <p:nvPr/>
        </p:nvSpPr>
        <p:spPr bwMode="auto">
          <a:xfrm>
            <a:off x="2895600" y="1981200"/>
            <a:ext cx="2362200" cy="76200"/>
          </a:xfrm>
          <a:prstGeom prst="line">
            <a:avLst/>
          </a:prstGeom>
          <a:noFill/>
          <a:ln w="28575">
            <a:solidFill>
              <a:srgbClr val="FF3300"/>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57354" name="Text Box 10"/>
          <p:cNvSpPr txBox="1">
            <a:spLocks noChangeArrowheads="1"/>
          </p:cNvSpPr>
          <p:nvPr/>
        </p:nvSpPr>
        <p:spPr bwMode="auto">
          <a:xfrm>
            <a:off x="5257800" y="4044950"/>
            <a:ext cx="3543300" cy="2432050"/>
          </a:xfrm>
          <a:prstGeom prst="rect">
            <a:avLst/>
          </a:prstGeom>
          <a:solidFill>
            <a:srgbClr val="CCFFCC"/>
          </a:solidFill>
          <a:ln w="9525">
            <a:noFill/>
            <a:miter lim="800000"/>
            <a:headEnd/>
            <a:tailEnd/>
          </a:ln>
        </p:spPr>
        <p:txBody>
          <a:bodyPr wrap="none">
            <a:spAutoFit/>
          </a:bodyPr>
          <a:lstStyle/>
          <a:p>
            <a:pPr fontAlgn="base">
              <a:spcBef>
                <a:spcPct val="0"/>
              </a:spcBef>
              <a:spcAft>
                <a:spcPct val="0"/>
              </a:spcAft>
            </a:pPr>
            <a:r>
              <a:rPr lang="en-US" sz="1400" b="1" dirty="0">
                <a:solidFill>
                  <a:srgbClr val="4A4A72"/>
                </a:solidFill>
              </a:rPr>
              <a:t>ranx = random(seed)</a:t>
            </a:r>
          </a:p>
          <a:p>
            <a:pPr fontAlgn="base">
              <a:spcBef>
                <a:spcPct val="0"/>
              </a:spcBef>
              <a:spcAft>
                <a:spcPct val="0"/>
              </a:spcAft>
            </a:pPr>
            <a:r>
              <a:rPr lang="en-US" sz="1400" b="1" dirty="0">
                <a:solidFill>
                  <a:srgbClr val="4A4A72"/>
                </a:solidFill>
              </a:rPr>
              <a:t>if (ranx &lt; PkN)</a:t>
            </a:r>
          </a:p>
          <a:p>
            <a:pPr fontAlgn="base">
              <a:spcBef>
                <a:spcPct val="0"/>
              </a:spcBef>
              <a:spcAft>
                <a:spcPct val="0"/>
              </a:spcAft>
            </a:pPr>
            <a:r>
              <a:rPr lang="en-US" sz="1400" b="1" dirty="0">
                <a:solidFill>
                  <a:srgbClr val="4A4A72"/>
                </a:solidFill>
              </a:rPr>
              <a:t>	{No Kill}</a:t>
            </a:r>
          </a:p>
          <a:p>
            <a:pPr fontAlgn="base">
              <a:spcBef>
                <a:spcPct val="0"/>
              </a:spcBef>
              <a:spcAft>
                <a:spcPct val="0"/>
              </a:spcAft>
            </a:pPr>
            <a:r>
              <a:rPr lang="en-US" sz="1400" b="1" dirty="0">
                <a:solidFill>
                  <a:srgbClr val="4A4A72"/>
                </a:solidFill>
              </a:rPr>
              <a:t>else if (ranx &lt; PkN + PkM)</a:t>
            </a:r>
          </a:p>
          <a:p>
            <a:pPr fontAlgn="base">
              <a:spcBef>
                <a:spcPct val="0"/>
              </a:spcBef>
              <a:spcAft>
                <a:spcPct val="0"/>
              </a:spcAft>
            </a:pPr>
            <a:r>
              <a:rPr lang="en-US" sz="1400" b="1" dirty="0">
                <a:solidFill>
                  <a:srgbClr val="4A4A72"/>
                </a:solidFill>
              </a:rPr>
              <a:t>	{Mobility Kill}</a:t>
            </a:r>
          </a:p>
          <a:p>
            <a:pPr fontAlgn="base">
              <a:spcBef>
                <a:spcPct val="0"/>
              </a:spcBef>
              <a:spcAft>
                <a:spcPct val="0"/>
              </a:spcAft>
            </a:pPr>
            <a:r>
              <a:rPr lang="en-US" sz="1400" b="1" dirty="0">
                <a:solidFill>
                  <a:srgbClr val="4A4A72"/>
                </a:solidFill>
              </a:rPr>
              <a:t>else if (ranx &lt; PkN + PkM + PkF)</a:t>
            </a:r>
          </a:p>
          <a:p>
            <a:pPr fontAlgn="base">
              <a:spcBef>
                <a:spcPct val="0"/>
              </a:spcBef>
              <a:spcAft>
                <a:spcPct val="0"/>
              </a:spcAft>
            </a:pPr>
            <a:r>
              <a:rPr lang="en-US" sz="1400" b="1" dirty="0">
                <a:solidFill>
                  <a:srgbClr val="4A4A72"/>
                </a:solidFill>
              </a:rPr>
              <a:t>	{Firepower Kill}</a:t>
            </a:r>
          </a:p>
          <a:p>
            <a:pPr fontAlgn="base">
              <a:spcBef>
                <a:spcPct val="0"/>
              </a:spcBef>
              <a:spcAft>
                <a:spcPct val="0"/>
              </a:spcAft>
            </a:pPr>
            <a:r>
              <a:rPr lang="en-US" sz="1400" b="1" dirty="0">
                <a:solidFill>
                  <a:srgbClr val="4A4A72"/>
                </a:solidFill>
              </a:rPr>
              <a:t>else if (ranx &lt; PkN + PkM + PkF + PkMF)</a:t>
            </a:r>
          </a:p>
          <a:p>
            <a:pPr fontAlgn="base">
              <a:spcBef>
                <a:spcPct val="0"/>
              </a:spcBef>
              <a:spcAft>
                <a:spcPct val="0"/>
              </a:spcAft>
            </a:pPr>
            <a:r>
              <a:rPr lang="en-US" sz="1400" b="1" dirty="0">
                <a:solidFill>
                  <a:srgbClr val="4A4A72"/>
                </a:solidFill>
              </a:rPr>
              <a:t>	{Mobility &amp; Firepower Kill}</a:t>
            </a:r>
          </a:p>
          <a:p>
            <a:pPr fontAlgn="base">
              <a:spcBef>
                <a:spcPct val="0"/>
              </a:spcBef>
              <a:spcAft>
                <a:spcPct val="0"/>
              </a:spcAft>
            </a:pPr>
            <a:r>
              <a:rPr lang="en-US" sz="1400" b="1" dirty="0">
                <a:solidFill>
                  <a:srgbClr val="4A4A72"/>
                </a:solidFill>
              </a:rPr>
              <a:t>else</a:t>
            </a:r>
          </a:p>
          <a:p>
            <a:pPr fontAlgn="base">
              <a:spcBef>
                <a:spcPct val="0"/>
              </a:spcBef>
              <a:spcAft>
                <a:spcPct val="0"/>
              </a:spcAft>
            </a:pPr>
            <a:r>
              <a:rPr lang="en-US" sz="1400" b="1" dirty="0">
                <a:solidFill>
                  <a:srgbClr val="4A4A72"/>
                </a:solidFill>
              </a:rPr>
              <a:t>	{Catastrophic Kill}</a:t>
            </a:r>
          </a:p>
        </p:txBody>
      </p:sp>
      <p:sp>
        <p:nvSpPr>
          <p:cNvPr id="57355" name="Text Box 11"/>
          <p:cNvSpPr txBox="1">
            <a:spLocks noChangeArrowheads="1"/>
          </p:cNvSpPr>
          <p:nvPr/>
        </p:nvSpPr>
        <p:spPr bwMode="auto">
          <a:xfrm>
            <a:off x="381000" y="4648200"/>
            <a:ext cx="4664075" cy="1625600"/>
          </a:xfrm>
          <a:prstGeom prst="rect">
            <a:avLst/>
          </a:prstGeom>
          <a:solidFill>
            <a:schemeClr val="accent2"/>
          </a:solidFill>
          <a:ln w="9525">
            <a:solidFill>
              <a:srgbClr val="27273D"/>
            </a:solidFill>
            <a:miter lim="800000"/>
            <a:headEnd/>
            <a:tailEnd/>
          </a:ln>
        </p:spPr>
        <p:txBody>
          <a:bodyPr>
            <a:spAutoFit/>
          </a:bodyPr>
          <a:lstStyle/>
          <a:p>
            <a:pPr algn="ctr" fontAlgn="base">
              <a:spcBef>
                <a:spcPct val="0"/>
              </a:spcBef>
              <a:spcAft>
                <a:spcPct val="0"/>
              </a:spcAft>
            </a:pPr>
            <a:r>
              <a:rPr lang="en-US" sz="2000" dirty="0">
                <a:solidFill>
                  <a:srgbClr val="FFFFFF"/>
                </a:solidFill>
              </a:rPr>
              <a:t>Single random number draw can result in more than just “Miss/Hit”</a:t>
            </a:r>
          </a:p>
          <a:p>
            <a:pPr algn="ctr" fontAlgn="base">
              <a:spcBef>
                <a:spcPct val="0"/>
              </a:spcBef>
              <a:spcAft>
                <a:spcPct val="0"/>
              </a:spcAft>
            </a:pPr>
            <a:endParaRPr lang="en-US" sz="2000" dirty="0">
              <a:solidFill>
                <a:srgbClr val="FFFFFF"/>
              </a:solidFill>
            </a:endParaRPr>
          </a:p>
          <a:p>
            <a:pPr algn="ctr" fontAlgn="base">
              <a:spcBef>
                <a:spcPct val="0"/>
              </a:spcBef>
              <a:spcAft>
                <a:spcPct val="0"/>
              </a:spcAft>
            </a:pPr>
            <a:r>
              <a:rPr lang="en-US" sz="2000" dirty="0">
                <a:solidFill>
                  <a:srgbClr val="FFFFFF"/>
                </a:solidFill>
              </a:rPr>
              <a:t>Engagement </a:t>
            </a:r>
            <a:r>
              <a:rPr lang="en-US" sz="2000" dirty="0" smtClean="0">
                <a:solidFill>
                  <a:srgbClr val="FFFFFF"/>
                </a:solidFill>
              </a:rPr>
              <a:t>outcome </a:t>
            </a:r>
            <a:r>
              <a:rPr lang="en-US" sz="2000" dirty="0">
                <a:solidFill>
                  <a:srgbClr val="FFFFFF"/>
                </a:solidFill>
              </a:rPr>
              <a:t>has at least 5 states</a:t>
            </a:r>
          </a:p>
        </p:txBody>
      </p:sp>
    </p:spTree>
    <p:extLst>
      <p:ext uri="{BB962C8B-B14F-4D97-AF65-F5344CB8AC3E}">
        <p14:creationId xmlns:p14="http://schemas.microsoft.com/office/powerpoint/2010/main" val="25193017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lide Number Placeholder 3"/>
          <p:cNvSpPr>
            <a:spLocks noGrp="1"/>
          </p:cNvSpPr>
          <p:nvPr>
            <p:ph type="sldNum" sz="quarter" idx="10"/>
          </p:nvPr>
        </p:nvSpPr>
        <p:spPr/>
        <p:txBody>
          <a:bodyPr/>
          <a:lstStyle/>
          <a:p>
            <a:pPr>
              <a:defRPr/>
            </a:pPr>
            <a:fld id="{E4364A0D-DF91-4086-A832-654687E57C38}" type="slidenum">
              <a:rPr lang="en-US">
                <a:solidFill>
                  <a:srgbClr val="FFFFFF"/>
                </a:solidFill>
              </a:rPr>
              <a:pPr>
                <a:defRPr/>
              </a:pPr>
              <a:t>36</a:t>
            </a:fld>
            <a:endParaRPr lang="en-US" dirty="0">
              <a:solidFill>
                <a:srgbClr val="FFFFFF"/>
              </a:solidFill>
            </a:endParaRPr>
          </a:p>
        </p:txBody>
      </p:sp>
      <p:sp>
        <p:nvSpPr>
          <p:cNvPr id="138242" name="Rectangle 2"/>
          <p:cNvSpPr>
            <a:spLocks noGrp="1" noChangeArrowheads="1"/>
          </p:cNvSpPr>
          <p:nvPr>
            <p:ph type="title"/>
          </p:nvPr>
        </p:nvSpPr>
        <p:spPr>
          <a:xfrm>
            <a:off x="685800" y="0"/>
            <a:ext cx="7772400" cy="1247775"/>
          </a:xfrm>
        </p:spPr>
        <p:txBody>
          <a:bodyPr lIns="90488" tIns="44450" rIns="90488" bIns="44450"/>
          <a:lstStyle/>
          <a:p>
            <a:pPr eaLnBrk="1" hangingPunct="1">
              <a:defRPr/>
            </a:pPr>
            <a:r>
              <a:rPr lang="en-US" b="1" dirty="0" smtClean="0"/>
              <a:t>Direct-Fire Accuracy Example (1)</a:t>
            </a:r>
          </a:p>
        </p:txBody>
      </p:sp>
      <p:sp>
        <p:nvSpPr>
          <p:cNvPr id="138243" name="Rectangle 3"/>
          <p:cNvSpPr>
            <a:spLocks noGrp="1" noChangeArrowheads="1"/>
          </p:cNvSpPr>
          <p:nvPr>
            <p:ph type="body" idx="1"/>
          </p:nvPr>
        </p:nvSpPr>
        <p:spPr>
          <a:xfrm>
            <a:off x="341523" y="1123720"/>
            <a:ext cx="8505022" cy="4686530"/>
          </a:xfrm>
        </p:spPr>
        <p:txBody>
          <a:bodyPr lIns="90488" tIns="44450" rIns="90488" bIns="44450"/>
          <a:lstStyle/>
          <a:p>
            <a:pPr eaLnBrk="1" hangingPunct="1">
              <a:defRPr/>
            </a:pPr>
            <a:r>
              <a:rPr lang="en-US" sz="1800" dirty="0" smtClean="0"/>
              <a:t>An infantry fighting vehicle (IFV) has the following frontal profile:</a:t>
            </a:r>
          </a:p>
          <a:p>
            <a:pPr lvl="1" eaLnBrk="1" hangingPunct="1">
              <a:buFont typeface="Wingdings" pitchFamily="2" charset="2"/>
              <a:buNone/>
              <a:defRPr/>
            </a:pPr>
            <a:endParaRPr lang="en-US" sz="1800" dirty="0" smtClean="0"/>
          </a:p>
          <a:p>
            <a:pPr lvl="1" eaLnBrk="1" hangingPunct="1">
              <a:defRPr/>
            </a:pPr>
            <a:r>
              <a:rPr lang="en-US" sz="2000" dirty="0" smtClean="0"/>
              <a:t>A hit in area 1 will </a:t>
            </a:r>
          </a:p>
          <a:p>
            <a:pPr lvl="1" eaLnBrk="1" hangingPunct="1">
              <a:buFont typeface="Wingdings" pitchFamily="2" charset="2"/>
              <a:buNone/>
              <a:defRPr/>
            </a:pPr>
            <a:r>
              <a:rPr lang="en-US" sz="2000" dirty="0" smtClean="0"/>
              <a:t>   	produce a firepower kill.</a:t>
            </a:r>
          </a:p>
          <a:p>
            <a:pPr lvl="1" eaLnBrk="1" hangingPunct="1">
              <a:defRPr/>
            </a:pPr>
            <a:r>
              <a:rPr lang="en-US" sz="2000" dirty="0" smtClean="0"/>
              <a:t>A hit in area 2 will </a:t>
            </a:r>
          </a:p>
          <a:p>
            <a:pPr lvl="1" eaLnBrk="1" hangingPunct="1">
              <a:buFont typeface="Wingdings" pitchFamily="2" charset="2"/>
              <a:buNone/>
              <a:defRPr/>
            </a:pPr>
            <a:r>
              <a:rPr lang="en-US" sz="2000" dirty="0" smtClean="0"/>
              <a:t>   	produce a catastrophic kill.</a:t>
            </a:r>
          </a:p>
          <a:p>
            <a:pPr lvl="1" eaLnBrk="1" hangingPunct="1">
              <a:defRPr/>
            </a:pPr>
            <a:r>
              <a:rPr lang="en-US" sz="2000" dirty="0" smtClean="0"/>
              <a:t>A hit in area 3 will </a:t>
            </a:r>
          </a:p>
          <a:p>
            <a:pPr lvl="1" eaLnBrk="1" hangingPunct="1">
              <a:buFont typeface="Wingdings" pitchFamily="2" charset="2"/>
              <a:buNone/>
              <a:defRPr/>
            </a:pPr>
            <a:r>
              <a:rPr lang="en-US" sz="2000" dirty="0" smtClean="0"/>
              <a:t>   	produce a mobility kill.</a:t>
            </a:r>
          </a:p>
          <a:p>
            <a:pPr lvl="1" eaLnBrk="1" hangingPunct="1">
              <a:defRPr/>
            </a:pPr>
            <a:r>
              <a:rPr lang="en-US" sz="2000" dirty="0" smtClean="0"/>
              <a:t>A hit in other areas will </a:t>
            </a:r>
          </a:p>
          <a:p>
            <a:pPr lvl="1" eaLnBrk="1" hangingPunct="1">
              <a:buFont typeface="Wingdings" pitchFamily="2" charset="2"/>
              <a:buNone/>
              <a:defRPr/>
            </a:pPr>
            <a:r>
              <a:rPr lang="en-US" sz="2000" dirty="0" smtClean="0"/>
              <a:t>   	produce no permanent effect.</a:t>
            </a:r>
            <a:endParaRPr lang="en-US" sz="1800" dirty="0" smtClean="0"/>
          </a:p>
          <a:p>
            <a:pPr eaLnBrk="1" hangingPunct="1">
              <a:spcBef>
                <a:spcPct val="115000"/>
              </a:spcBef>
              <a:defRPr/>
            </a:pPr>
            <a:r>
              <a:rPr lang="en-US" sz="1800" dirty="0" smtClean="0"/>
              <a:t>Assess the IFV’s vulnerability when engaged with a frontal shot whose impact point is modeled as a random variable pair (</a:t>
            </a:r>
            <a:r>
              <a:rPr lang="en-US" sz="1800" i="1" dirty="0" smtClean="0"/>
              <a:t>X,Y</a:t>
            </a:r>
            <a:r>
              <a:rPr lang="en-US" sz="1800" dirty="0" smtClean="0"/>
              <a:t>) ~ BVN(0,0,.5,.5,0). </a:t>
            </a:r>
          </a:p>
          <a:p>
            <a:pPr eaLnBrk="1" hangingPunct="1">
              <a:defRPr/>
            </a:pPr>
            <a:r>
              <a:rPr lang="en-US" sz="1800" dirty="0" smtClean="0"/>
              <a:t>Using the below  list of pseudo random numbers as needed, simulate the first round to determine which type of kill, if any, occurs (.8554, .2287, .6659, .8243, .6840, .0430, .8598, .2381, .5035, .2723).</a:t>
            </a:r>
          </a:p>
        </p:txBody>
      </p:sp>
      <p:grpSp>
        <p:nvGrpSpPr>
          <p:cNvPr id="58373" name="Group 4"/>
          <p:cNvGrpSpPr>
            <a:grpSpLocks/>
          </p:cNvGrpSpPr>
          <p:nvPr/>
        </p:nvGrpSpPr>
        <p:grpSpPr bwMode="auto">
          <a:xfrm>
            <a:off x="4791075" y="1751013"/>
            <a:ext cx="3422650" cy="2774950"/>
            <a:chOff x="2676" y="1004"/>
            <a:chExt cx="2156" cy="1748"/>
          </a:xfrm>
        </p:grpSpPr>
        <p:grpSp>
          <p:nvGrpSpPr>
            <p:cNvPr id="58374" name="Group 5"/>
            <p:cNvGrpSpPr>
              <a:grpSpLocks/>
            </p:cNvGrpSpPr>
            <p:nvPr/>
          </p:nvGrpSpPr>
          <p:grpSpPr bwMode="auto">
            <a:xfrm>
              <a:off x="2700" y="1368"/>
              <a:ext cx="1382" cy="1172"/>
              <a:chOff x="2700" y="1368"/>
              <a:chExt cx="1382" cy="1172"/>
            </a:xfrm>
          </p:grpSpPr>
          <p:sp>
            <p:nvSpPr>
              <p:cNvPr id="58410" name="Rectangle 6"/>
              <p:cNvSpPr>
                <a:spLocks noChangeArrowheads="1"/>
              </p:cNvSpPr>
              <p:nvPr/>
            </p:nvSpPr>
            <p:spPr bwMode="auto">
              <a:xfrm>
                <a:off x="2704" y="2272"/>
                <a:ext cx="1372" cy="268"/>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411" name="Rectangle 7"/>
              <p:cNvSpPr>
                <a:spLocks noChangeArrowheads="1"/>
              </p:cNvSpPr>
              <p:nvPr/>
            </p:nvSpPr>
            <p:spPr bwMode="auto">
              <a:xfrm>
                <a:off x="3064" y="2440"/>
                <a:ext cx="670" cy="100"/>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412" name="Rectangle 8"/>
              <p:cNvSpPr>
                <a:spLocks noChangeArrowheads="1"/>
              </p:cNvSpPr>
              <p:nvPr/>
            </p:nvSpPr>
            <p:spPr bwMode="auto">
              <a:xfrm>
                <a:off x="2908" y="1372"/>
                <a:ext cx="973" cy="268"/>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413" name="Rectangle 9"/>
              <p:cNvSpPr>
                <a:spLocks noChangeArrowheads="1"/>
              </p:cNvSpPr>
              <p:nvPr/>
            </p:nvSpPr>
            <p:spPr bwMode="auto">
              <a:xfrm>
                <a:off x="2908" y="1648"/>
                <a:ext cx="973" cy="616"/>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414" name="Freeform 10"/>
              <p:cNvSpPr>
                <a:spLocks/>
              </p:cNvSpPr>
              <p:nvPr/>
            </p:nvSpPr>
            <p:spPr bwMode="auto">
              <a:xfrm>
                <a:off x="2700" y="1368"/>
                <a:ext cx="206" cy="901"/>
              </a:xfrm>
              <a:custGeom>
                <a:avLst/>
                <a:gdLst>
                  <a:gd name="T0" fmla="*/ 205 w 206"/>
                  <a:gd name="T1" fmla="*/ 900 h 901"/>
                  <a:gd name="T2" fmla="*/ 0 w 206"/>
                  <a:gd name="T3" fmla="*/ 900 h 901"/>
                  <a:gd name="T4" fmla="*/ 13 w 206"/>
                  <a:gd name="T5" fmla="*/ 608 h 901"/>
                  <a:gd name="T6" fmla="*/ 39 w 206"/>
                  <a:gd name="T7" fmla="*/ 365 h 901"/>
                  <a:gd name="T8" fmla="*/ 90 w 206"/>
                  <a:gd name="T9" fmla="*/ 97 h 901"/>
                  <a:gd name="T10" fmla="*/ 142 w 206"/>
                  <a:gd name="T11" fmla="*/ 12 h 901"/>
                  <a:gd name="T12" fmla="*/ 204 w 206"/>
                  <a:gd name="T13" fmla="*/ 0 h 901"/>
                  <a:gd name="T14" fmla="*/ 205 w 206"/>
                  <a:gd name="T15" fmla="*/ 900 h 901"/>
                  <a:gd name="T16" fmla="*/ 0 60000 65536"/>
                  <a:gd name="T17" fmla="*/ 0 60000 65536"/>
                  <a:gd name="T18" fmla="*/ 0 60000 65536"/>
                  <a:gd name="T19" fmla="*/ 0 60000 65536"/>
                  <a:gd name="T20" fmla="*/ 0 60000 65536"/>
                  <a:gd name="T21" fmla="*/ 0 60000 65536"/>
                  <a:gd name="T22" fmla="*/ 0 60000 65536"/>
                  <a:gd name="T23" fmla="*/ 0 60000 65536"/>
                  <a:gd name="T24" fmla="*/ 0 w 206"/>
                  <a:gd name="T25" fmla="*/ 0 h 901"/>
                  <a:gd name="T26" fmla="*/ 206 w 206"/>
                  <a:gd name="T27" fmla="*/ 901 h 9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06" h="901">
                    <a:moveTo>
                      <a:pt x="205" y="900"/>
                    </a:moveTo>
                    <a:lnTo>
                      <a:pt x="0" y="900"/>
                    </a:lnTo>
                    <a:lnTo>
                      <a:pt x="13" y="608"/>
                    </a:lnTo>
                    <a:lnTo>
                      <a:pt x="39" y="365"/>
                    </a:lnTo>
                    <a:lnTo>
                      <a:pt x="90" y="97"/>
                    </a:lnTo>
                    <a:lnTo>
                      <a:pt x="142" y="12"/>
                    </a:lnTo>
                    <a:lnTo>
                      <a:pt x="204" y="0"/>
                    </a:lnTo>
                    <a:lnTo>
                      <a:pt x="205" y="900"/>
                    </a:lnTo>
                  </a:path>
                </a:pathLst>
              </a:custGeom>
              <a:noFill/>
              <a:ln w="12700" cap="rnd" cmpd="sng">
                <a:solidFill>
                  <a:schemeClr val="tx1"/>
                </a:solidFill>
                <a:prstDash val="solid"/>
                <a:round/>
                <a:headEnd type="none" w="med" len="med"/>
                <a:tailEnd type="none" w="med" len="med"/>
              </a:ln>
            </p:spPr>
            <p:txBody>
              <a:bodyPr/>
              <a:lstStyle/>
              <a:p>
                <a:pPr eaLnBrk="0" fontAlgn="base" hangingPunct="0">
                  <a:spcBef>
                    <a:spcPct val="0"/>
                  </a:spcBef>
                  <a:spcAft>
                    <a:spcPct val="0"/>
                  </a:spcAft>
                </a:pPr>
                <a:endParaRPr lang="en-US" dirty="0">
                  <a:solidFill>
                    <a:srgbClr val="FFFFFF"/>
                  </a:solidFill>
                </a:endParaRPr>
              </a:p>
            </p:txBody>
          </p:sp>
          <p:sp>
            <p:nvSpPr>
              <p:cNvPr id="58415" name="Freeform 11"/>
              <p:cNvSpPr>
                <a:spLocks/>
              </p:cNvSpPr>
              <p:nvPr/>
            </p:nvSpPr>
            <p:spPr bwMode="auto">
              <a:xfrm>
                <a:off x="3888" y="1368"/>
                <a:ext cx="194" cy="901"/>
              </a:xfrm>
              <a:custGeom>
                <a:avLst/>
                <a:gdLst>
                  <a:gd name="T0" fmla="*/ 0 w 194"/>
                  <a:gd name="T1" fmla="*/ 900 h 901"/>
                  <a:gd name="T2" fmla="*/ 193 w 194"/>
                  <a:gd name="T3" fmla="*/ 900 h 901"/>
                  <a:gd name="T4" fmla="*/ 181 w 194"/>
                  <a:gd name="T5" fmla="*/ 608 h 901"/>
                  <a:gd name="T6" fmla="*/ 157 w 194"/>
                  <a:gd name="T7" fmla="*/ 365 h 901"/>
                  <a:gd name="T8" fmla="*/ 108 w 194"/>
                  <a:gd name="T9" fmla="*/ 97 h 901"/>
                  <a:gd name="T10" fmla="*/ 60 w 194"/>
                  <a:gd name="T11" fmla="*/ 12 h 901"/>
                  <a:gd name="T12" fmla="*/ 1 w 194"/>
                  <a:gd name="T13" fmla="*/ 0 h 901"/>
                  <a:gd name="T14" fmla="*/ 0 w 194"/>
                  <a:gd name="T15" fmla="*/ 900 h 901"/>
                  <a:gd name="T16" fmla="*/ 0 60000 65536"/>
                  <a:gd name="T17" fmla="*/ 0 60000 65536"/>
                  <a:gd name="T18" fmla="*/ 0 60000 65536"/>
                  <a:gd name="T19" fmla="*/ 0 60000 65536"/>
                  <a:gd name="T20" fmla="*/ 0 60000 65536"/>
                  <a:gd name="T21" fmla="*/ 0 60000 65536"/>
                  <a:gd name="T22" fmla="*/ 0 60000 65536"/>
                  <a:gd name="T23" fmla="*/ 0 60000 65536"/>
                  <a:gd name="T24" fmla="*/ 0 w 194"/>
                  <a:gd name="T25" fmla="*/ 0 h 901"/>
                  <a:gd name="T26" fmla="*/ 194 w 194"/>
                  <a:gd name="T27" fmla="*/ 901 h 90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4" h="901">
                    <a:moveTo>
                      <a:pt x="0" y="900"/>
                    </a:moveTo>
                    <a:lnTo>
                      <a:pt x="193" y="900"/>
                    </a:lnTo>
                    <a:lnTo>
                      <a:pt x="181" y="608"/>
                    </a:lnTo>
                    <a:lnTo>
                      <a:pt x="157" y="365"/>
                    </a:lnTo>
                    <a:lnTo>
                      <a:pt x="108" y="97"/>
                    </a:lnTo>
                    <a:lnTo>
                      <a:pt x="60" y="12"/>
                    </a:lnTo>
                    <a:lnTo>
                      <a:pt x="1" y="0"/>
                    </a:lnTo>
                    <a:lnTo>
                      <a:pt x="0" y="900"/>
                    </a:lnTo>
                  </a:path>
                </a:pathLst>
              </a:custGeom>
              <a:noFill/>
              <a:ln w="12700" cap="rnd" cmpd="sng">
                <a:solidFill>
                  <a:schemeClr val="tx1"/>
                </a:solidFill>
                <a:prstDash val="solid"/>
                <a:round/>
                <a:headEnd type="none" w="med" len="med"/>
                <a:tailEnd type="none" w="med" len="med"/>
              </a:ln>
            </p:spPr>
            <p:txBody>
              <a:bodyPr/>
              <a:lstStyle/>
              <a:p>
                <a:pPr eaLnBrk="0" fontAlgn="base" hangingPunct="0">
                  <a:spcBef>
                    <a:spcPct val="0"/>
                  </a:spcBef>
                  <a:spcAft>
                    <a:spcPct val="0"/>
                  </a:spcAft>
                </a:pPr>
                <a:endParaRPr lang="en-US" dirty="0">
                  <a:solidFill>
                    <a:srgbClr val="FFFFFF"/>
                  </a:solidFill>
                </a:endParaRPr>
              </a:p>
            </p:txBody>
          </p:sp>
        </p:grpSp>
        <p:grpSp>
          <p:nvGrpSpPr>
            <p:cNvPr id="58375" name="Group 12"/>
            <p:cNvGrpSpPr>
              <a:grpSpLocks/>
            </p:cNvGrpSpPr>
            <p:nvPr/>
          </p:nvGrpSpPr>
          <p:grpSpPr bwMode="auto">
            <a:xfrm>
              <a:off x="3299" y="1400"/>
              <a:ext cx="176" cy="194"/>
              <a:chOff x="3299" y="1400"/>
              <a:chExt cx="176" cy="194"/>
            </a:xfrm>
          </p:grpSpPr>
          <p:sp>
            <p:nvSpPr>
              <p:cNvPr id="58408" name="Oval 13"/>
              <p:cNvSpPr>
                <a:spLocks noChangeArrowheads="1"/>
              </p:cNvSpPr>
              <p:nvPr/>
            </p:nvSpPr>
            <p:spPr bwMode="auto">
              <a:xfrm>
                <a:off x="3304" y="1420"/>
                <a:ext cx="149" cy="146"/>
              </a:xfrm>
              <a:prstGeom prst="ellipse">
                <a:avLst/>
              </a:prstGeom>
              <a:solidFill>
                <a:schemeClr val="bg1"/>
              </a:solidFill>
              <a:ln w="12700">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409" name="Rectangle 14"/>
              <p:cNvSpPr>
                <a:spLocks noChangeArrowheads="1"/>
              </p:cNvSpPr>
              <p:nvPr/>
            </p:nvSpPr>
            <p:spPr bwMode="auto">
              <a:xfrm>
                <a:off x="3299" y="1400"/>
                <a:ext cx="176" cy="194"/>
              </a:xfrm>
              <a:prstGeom prst="rect">
                <a:avLst/>
              </a:prstGeom>
              <a:noFill/>
              <a:ln w="12700">
                <a:noFill/>
                <a:miter lim="800000"/>
                <a:headEnd/>
                <a:tailEnd/>
              </a:ln>
            </p:spPr>
            <p:txBody>
              <a:bodyPr wrap="squar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2</a:t>
                </a:r>
              </a:p>
            </p:txBody>
          </p:sp>
        </p:grpSp>
        <p:grpSp>
          <p:nvGrpSpPr>
            <p:cNvPr id="58376" name="Group 15"/>
            <p:cNvGrpSpPr>
              <a:grpSpLocks/>
            </p:cNvGrpSpPr>
            <p:nvPr/>
          </p:nvGrpSpPr>
          <p:grpSpPr bwMode="auto">
            <a:xfrm>
              <a:off x="3292" y="1796"/>
              <a:ext cx="176" cy="190"/>
              <a:chOff x="3292" y="1796"/>
              <a:chExt cx="176" cy="190"/>
            </a:xfrm>
          </p:grpSpPr>
          <p:sp>
            <p:nvSpPr>
              <p:cNvPr id="58406" name="Oval 16"/>
              <p:cNvSpPr>
                <a:spLocks noChangeArrowheads="1"/>
              </p:cNvSpPr>
              <p:nvPr/>
            </p:nvSpPr>
            <p:spPr bwMode="auto">
              <a:xfrm>
                <a:off x="3304" y="1816"/>
                <a:ext cx="149" cy="146"/>
              </a:xfrm>
              <a:prstGeom prst="ellipse">
                <a:avLst/>
              </a:prstGeom>
              <a:solidFill>
                <a:schemeClr val="bg1"/>
              </a:solidFill>
              <a:ln w="12700">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407" name="Rectangle 17"/>
              <p:cNvSpPr>
                <a:spLocks noChangeArrowheads="1"/>
              </p:cNvSpPr>
              <p:nvPr/>
            </p:nvSpPr>
            <p:spPr bwMode="auto">
              <a:xfrm>
                <a:off x="3292" y="1796"/>
                <a:ext cx="176" cy="190"/>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1</a:t>
                </a:r>
              </a:p>
            </p:txBody>
          </p:sp>
        </p:grpSp>
        <p:grpSp>
          <p:nvGrpSpPr>
            <p:cNvPr id="58377" name="Group 18"/>
            <p:cNvGrpSpPr>
              <a:grpSpLocks/>
            </p:cNvGrpSpPr>
            <p:nvPr/>
          </p:nvGrpSpPr>
          <p:grpSpPr bwMode="auto">
            <a:xfrm>
              <a:off x="3892" y="1820"/>
              <a:ext cx="176" cy="190"/>
              <a:chOff x="3892" y="1820"/>
              <a:chExt cx="176" cy="190"/>
            </a:xfrm>
          </p:grpSpPr>
          <p:sp>
            <p:nvSpPr>
              <p:cNvPr id="58404" name="Oval 19"/>
              <p:cNvSpPr>
                <a:spLocks noChangeArrowheads="1"/>
              </p:cNvSpPr>
              <p:nvPr/>
            </p:nvSpPr>
            <p:spPr bwMode="auto">
              <a:xfrm>
                <a:off x="3904" y="1840"/>
                <a:ext cx="149" cy="146"/>
              </a:xfrm>
              <a:prstGeom prst="ellipse">
                <a:avLst/>
              </a:prstGeom>
              <a:solidFill>
                <a:schemeClr val="bg1"/>
              </a:solidFill>
              <a:ln w="12700">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405" name="Rectangle 20"/>
              <p:cNvSpPr>
                <a:spLocks noChangeArrowheads="1"/>
              </p:cNvSpPr>
              <p:nvPr/>
            </p:nvSpPr>
            <p:spPr bwMode="auto">
              <a:xfrm>
                <a:off x="3892" y="1820"/>
                <a:ext cx="176" cy="190"/>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4</a:t>
                </a:r>
              </a:p>
            </p:txBody>
          </p:sp>
        </p:grpSp>
        <p:grpSp>
          <p:nvGrpSpPr>
            <p:cNvPr id="58378" name="Group 21"/>
            <p:cNvGrpSpPr>
              <a:grpSpLocks/>
            </p:cNvGrpSpPr>
            <p:nvPr/>
          </p:nvGrpSpPr>
          <p:grpSpPr bwMode="auto">
            <a:xfrm>
              <a:off x="2704" y="1832"/>
              <a:ext cx="176" cy="190"/>
              <a:chOff x="2704" y="1832"/>
              <a:chExt cx="176" cy="190"/>
            </a:xfrm>
          </p:grpSpPr>
          <p:sp>
            <p:nvSpPr>
              <p:cNvPr id="58402" name="Oval 22"/>
              <p:cNvSpPr>
                <a:spLocks noChangeArrowheads="1"/>
              </p:cNvSpPr>
              <p:nvPr/>
            </p:nvSpPr>
            <p:spPr bwMode="auto">
              <a:xfrm>
                <a:off x="2716" y="1852"/>
                <a:ext cx="149" cy="146"/>
              </a:xfrm>
              <a:prstGeom prst="ellipse">
                <a:avLst/>
              </a:prstGeom>
              <a:solidFill>
                <a:schemeClr val="bg1"/>
              </a:solidFill>
              <a:ln w="12700">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403" name="Rectangle 23"/>
              <p:cNvSpPr>
                <a:spLocks noChangeArrowheads="1"/>
              </p:cNvSpPr>
              <p:nvPr/>
            </p:nvSpPr>
            <p:spPr bwMode="auto">
              <a:xfrm>
                <a:off x="2704" y="1832"/>
                <a:ext cx="176" cy="190"/>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4</a:t>
                </a:r>
              </a:p>
            </p:txBody>
          </p:sp>
        </p:grpSp>
        <p:grpSp>
          <p:nvGrpSpPr>
            <p:cNvPr id="58379" name="Group 24"/>
            <p:cNvGrpSpPr>
              <a:grpSpLocks/>
            </p:cNvGrpSpPr>
            <p:nvPr/>
          </p:nvGrpSpPr>
          <p:grpSpPr bwMode="auto">
            <a:xfrm>
              <a:off x="3304" y="2300"/>
              <a:ext cx="176" cy="190"/>
              <a:chOff x="3304" y="2300"/>
              <a:chExt cx="176" cy="190"/>
            </a:xfrm>
          </p:grpSpPr>
          <p:sp>
            <p:nvSpPr>
              <p:cNvPr id="58400" name="Oval 25"/>
              <p:cNvSpPr>
                <a:spLocks noChangeArrowheads="1"/>
              </p:cNvSpPr>
              <p:nvPr/>
            </p:nvSpPr>
            <p:spPr bwMode="auto">
              <a:xfrm>
                <a:off x="3316" y="2320"/>
                <a:ext cx="149" cy="146"/>
              </a:xfrm>
              <a:prstGeom prst="ellipse">
                <a:avLst/>
              </a:prstGeom>
              <a:solidFill>
                <a:schemeClr val="bg1"/>
              </a:solidFill>
              <a:ln w="12700">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401" name="Rectangle 26"/>
              <p:cNvSpPr>
                <a:spLocks noChangeArrowheads="1"/>
              </p:cNvSpPr>
              <p:nvPr/>
            </p:nvSpPr>
            <p:spPr bwMode="auto">
              <a:xfrm>
                <a:off x="3304" y="2300"/>
                <a:ext cx="176" cy="190"/>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3</a:t>
                </a:r>
              </a:p>
            </p:txBody>
          </p:sp>
        </p:grpSp>
        <p:sp>
          <p:nvSpPr>
            <p:cNvPr id="58380" name="Line 27"/>
            <p:cNvSpPr>
              <a:spLocks noChangeShapeType="1"/>
            </p:cNvSpPr>
            <p:nvPr/>
          </p:nvSpPr>
          <p:spPr bwMode="auto">
            <a:xfrm>
              <a:off x="2908" y="1248"/>
              <a:ext cx="964" cy="0"/>
            </a:xfrm>
            <a:prstGeom prst="line">
              <a:avLst/>
            </a:prstGeom>
            <a:noFill/>
            <a:ln w="12700">
              <a:solidFill>
                <a:schemeClr val="tx1"/>
              </a:solidFill>
              <a:round/>
              <a:headEnd type="triangle" w="med" len="me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81" name="Line 28"/>
            <p:cNvSpPr>
              <a:spLocks noChangeShapeType="1"/>
            </p:cNvSpPr>
            <p:nvPr/>
          </p:nvSpPr>
          <p:spPr bwMode="auto">
            <a:xfrm>
              <a:off x="2692" y="1104"/>
              <a:ext cx="1372" cy="0"/>
            </a:xfrm>
            <a:prstGeom prst="line">
              <a:avLst/>
            </a:prstGeom>
            <a:noFill/>
            <a:ln w="12700">
              <a:solidFill>
                <a:schemeClr val="tx1"/>
              </a:solidFill>
              <a:round/>
              <a:headEnd type="triangle" w="med" len="me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82" name="Line 29"/>
            <p:cNvSpPr>
              <a:spLocks noChangeShapeType="1"/>
            </p:cNvSpPr>
            <p:nvPr/>
          </p:nvSpPr>
          <p:spPr bwMode="auto">
            <a:xfrm>
              <a:off x="4692" y="1384"/>
              <a:ext cx="0" cy="1156"/>
            </a:xfrm>
            <a:prstGeom prst="line">
              <a:avLst/>
            </a:prstGeom>
            <a:noFill/>
            <a:ln w="12700">
              <a:solidFill>
                <a:schemeClr val="tx1"/>
              </a:solidFill>
              <a:round/>
              <a:headEnd type="triangle" w="med" len="me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83" name="Line 30"/>
            <p:cNvSpPr>
              <a:spLocks noChangeShapeType="1"/>
            </p:cNvSpPr>
            <p:nvPr/>
          </p:nvSpPr>
          <p:spPr bwMode="auto">
            <a:xfrm>
              <a:off x="4385" y="1672"/>
              <a:ext cx="0" cy="616"/>
            </a:xfrm>
            <a:prstGeom prst="line">
              <a:avLst/>
            </a:prstGeom>
            <a:noFill/>
            <a:ln w="12700">
              <a:solidFill>
                <a:schemeClr val="tx1"/>
              </a:solidFill>
              <a:round/>
              <a:headEnd type="triangle" w="med" len="me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84" name="Line 31"/>
            <p:cNvSpPr>
              <a:spLocks noChangeShapeType="1"/>
            </p:cNvSpPr>
            <p:nvPr/>
          </p:nvSpPr>
          <p:spPr bwMode="auto">
            <a:xfrm>
              <a:off x="4385" y="1216"/>
              <a:ext cx="0" cy="172"/>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85" name="Line 32"/>
            <p:cNvSpPr>
              <a:spLocks noChangeShapeType="1"/>
            </p:cNvSpPr>
            <p:nvPr/>
          </p:nvSpPr>
          <p:spPr bwMode="auto">
            <a:xfrm flipV="1">
              <a:off x="4385" y="2564"/>
              <a:ext cx="0" cy="188"/>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86" name="Line 33"/>
            <p:cNvSpPr>
              <a:spLocks noChangeShapeType="1"/>
            </p:cNvSpPr>
            <p:nvPr/>
          </p:nvSpPr>
          <p:spPr bwMode="auto">
            <a:xfrm flipV="1">
              <a:off x="2904" y="1160"/>
              <a:ext cx="0" cy="164"/>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87" name="Line 34"/>
            <p:cNvSpPr>
              <a:spLocks noChangeShapeType="1"/>
            </p:cNvSpPr>
            <p:nvPr/>
          </p:nvSpPr>
          <p:spPr bwMode="auto">
            <a:xfrm flipV="1">
              <a:off x="3876" y="1160"/>
              <a:ext cx="0" cy="164"/>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88" name="Line 35"/>
            <p:cNvSpPr>
              <a:spLocks noChangeShapeType="1"/>
            </p:cNvSpPr>
            <p:nvPr/>
          </p:nvSpPr>
          <p:spPr bwMode="auto">
            <a:xfrm flipV="1">
              <a:off x="2676" y="1040"/>
              <a:ext cx="0" cy="944"/>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89" name="Line 36"/>
            <p:cNvSpPr>
              <a:spLocks noChangeShapeType="1"/>
            </p:cNvSpPr>
            <p:nvPr/>
          </p:nvSpPr>
          <p:spPr bwMode="auto">
            <a:xfrm flipV="1">
              <a:off x="4092" y="1004"/>
              <a:ext cx="0" cy="956"/>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90" name="Line 37"/>
            <p:cNvSpPr>
              <a:spLocks noChangeShapeType="1"/>
            </p:cNvSpPr>
            <p:nvPr/>
          </p:nvSpPr>
          <p:spPr bwMode="auto">
            <a:xfrm>
              <a:off x="4120" y="2544"/>
              <a:ext cx="664" cy="0"/>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91" name="Line 38"/>
            <p:cNvSpPr>
              <a:spLocks noChangeShapeType="1"/>
            </p:cNvSpPr>
            <p:nvPr/>
          </p:nvSpPr>
          <p:spPr bwMode="auto">
            <a:xfrm>
              <a:off x="4012" y="1380"/>
              <a:ext cx="748" cy="0"/>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92" name="Line 39"/>
            <p:cNvSpPr>
              <a:spLocks noChangeShapeType="1"/>
            </p:cNvSpPr>
            <p:nvPr/>
          </p:nvSpPr>
          <p:spPr bwMode="auto">
            <a:xfrm>
              <a:off x="3940" y="1660"/>
              <a:ext cx="508" cy="4"/>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93" name="Line 40"/>
            <p:cNvSpPr>
              <a:spLocks noChangeShapeType="1"/>
            </p:cNvSpPr>
            <p:nvPr/>
          </p:nvSpPr>
          <p:spPr bwMode="auto">
            <a:xfrm>
              <a:off x="4132" y="2284"/>
              <a:ext cx="316" cy="4"/>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8394" name="Rectangle 41"/>
            <p:cNvSpPr>
              <a:spLocks noChangeArrowheads="1"/>
            </p:cNvSpPr>
            <p:nvPr/>
          </p:nvSpPr>
          <p:spPr bwMode="auto">
            <a:xfrm>
              <a:off x="4251" y="1431"/>
              <a:ext cx="269" cy="190"/>
            </a:xfrm>
            <a:prstGeom prst="rect">
              <a:avLst/>
            </a:prstGeom>
            <a:solidFill>
              <a:srgbClr val="0000A8"/>
            </a:solid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0.6</a:t>
              </a:r>
            </a:p>
          </p:txBody>
        </p:sp>
        <p:sp>
          <p:nvSpPr>
            <p:cNvPr id="58395" name="Rectangle 42"/>
            <p:cNvSpPr>
              <a:spLocks noChangeArrowheads="1"/>
            </p:cNvSpPr>
            <p:nvPr/>
          </p:nvSpPr>
          <p:spPr bwMode="auto">
            <a:xfrm>
              <a:off x="3243" y="1011"/>
              <a:ext cx="269" cy="190"/>
            </a:xfrm>
            <a:prstGeom prst="rect">
              <a:avLst/>
            </a:prstGeom>
            <a:solidFill>
              <a:srgbClr val="0000A8"/>
            </a:solid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1.6</a:t>
              </a:r>
            </a:p>
          </p:txBody>
        </p:sp>
        <p:sp>
          <p:nvSpPr>
            <p:cNvPr id="58396" name="Rectangle 43"/>
            <p:cNvSpPr>
              <a:spLocks noChangeArrowheads="1"/>
            </p:cNvSpPr>
            <p:nvPr/>
          </p:nvSpPr>
          <p:spPr bwMode="auto">
            <a:xfrm>
              <a:off x="3243" y="1167"/>
              <a:ext cx="269" cy="190"/>
            </a:xfrm>
            <a:prstGeom prst="rect">
              <a:avLst/>
            </a:prstGeom>
            <a:solidFill>
              <a:srgbClr val="0000A8"/>
            </a:solid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1.0</a:t>
              </a:r>
            </a:p>
          </p:txBody>
        </p:sp>
        <p:sp>
          <p:nvSpPr>
            <p:cNvPr id="58397" name="Rectangle 44"/>
            <p:cNvSpPr>
              <a:spLocks noChangeArrowheads="1"/>
            </p:cNvSpPr>
            <p:nvPr/>
          </p:nvSpPr>
          <p:spPr bwMode="auto">
            <a:xfrm>
              <a:off x="4251" y="1887"/>
              <a:ext cx="269" cy="190"/>
            </a:xfrm>
            <a:prstGeom prst="rect">
              <a:avLst/>
            </a:prstGeom>
            <a:solidFill>
              <a:srgbClr val="0000A8"/>
            </a:solid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1.4</a:t>
              </a:r>
            </a:p>
          </p:txBody>
        </p:sp>
        <p:sp>
          <p:nvSpPr>
            <p:cNvPr id="58398" name="Rectangle 45"/>
            <p:cNvSpPr>
              <a:spLocks noChangeArrowheads="1"/>
            </p:cNvSpPr>
            <p:nvPr/>
          </p:nvSpPr>
          <p:spPr bwMode="auto">
            <a:xfrm>
              <a:off x="4563" y="1935"/>
              <a:ext cx="269" cy="190"/>
            </a:xfrm>
            <a:prstGeom prst="rect">
              <a:avLst/>
            </a:prstGeom>
            <a:solidFill>
              <a:srgbClr val="0000A8"/>
            </a:solid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2.6</a:t>
              </a:r>
            </a:p>
          </p:txBody>
        </p:sp>
        <p:sp>
          <p:nvSpPr>
            <p:cNvPr id="58399" name="Rectangle 46"/>
            <p:cNvSpPr>
              <a:spLocks noChangeArrowheads="1"/>
            </p:cNvSpPr>
            <p:nvPr/>
          </p:nvSpPr>
          <p:spPr bwMode="auto">
            <a:xfrm>
              <a:off x="4251" y="2319"/>
              <a:ext cx="269" cy="190"/>
            </a:xfrm>
            <a:prstGeom prst="rect">
              <a:avLst/>
            </a:prstGeom>
            <a:solidFill>
              <a:srgbClr val="0000A8"/>
            </a:solid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0.6</a:t>
              </a:r>
            </a:p>
          </p:txBody>
        </p:sp>
      </p:grpSp>
    </p:spTree>
    <p:extLst>
      <p:ext uri="{BB962C8B-B14F-4D97-AF65-F5344CB8AC3E}">
        <p14:creationId xmlns:p14="http://schemas.microsoft.com/office/powerpoint/2010/main" val="15005301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Slide Number Placeholder 3"/>
          <p:cNvSpPr>
            <a:spLocks noGrp="1"/>
          </p:cNvSpPr>
          <p:nvPr>
            <p:ph type="sldNum" sz="quarter" idx="10"/>
          </p:nvPr>
        </p:nvSpPr>
        <p:spPr/>
        <p:txBody>
          <a:bodyPr/>
          <a:lstStyle/>
          <a:p>
            <a:pPr>
              <a:defRPr/>
            </a:pPr>
            <a:fld id="{000B9AA0-9B85-4340-AC75-E7D1A275074F}" type="slidenum">
              <a:rPr lang="en-US">
                <a:solidFill>
                  <a:srgbClr val="FFFFFF"/>
                </a:solidFill>
              </a:rPr>
              <a:pPr>
                <a:defRPr/>
              </a:pPr>
              <a:t>37</a:t>
            </a:fld>
            <a:endParaRPr lang="en-US" dirty="0">
              <a:solidFill>
                <a:srgbClr val="FFFFFF"/>
              </a:solidFill>
            </a:endParaRPr>
          </a:p>
        </p:txBody>
      </p:sp>
      <p:sp>
        <p:nvSpPr>
          <p:cNvPr id="140290" name="Rectangle 2"/>
          <p:cNvSpPr>
            <a:spLocks noGrp="1" noChangeArrowheads="1"/>
          </p:cNvSpPr>
          <p:nvPr>
            <p:ph type="body" idx="1"/>
          </p:nvPr>
        </p:nvSpPr>
        <p:spPr>
          <a:xfrm>
            <a:off x="476250" y="1249363"/>
            <a:ext cx="8308975" cy="5048250"/>
          </a:xfrm>
        </p:spPr>
        <p:txBody>
          <a:bodyPr lIns="90488" tIns="44450" rIns="90488" bIns="44450"/>
          <a:lstStyle/>
          <a:p>
            <a:pPr eaLnBrk="1" hangingPunct="1">
              <a:lnSpc>
                <a:spcPct val="85000"/>
              </a:lnSpc>
              <a:spcBef>
                <a:spcPct val="30000"/>
              </a:spcBef>
              <a:buFont typeface="Wingdings" pitchFamily="2" charset="2"/>
              <a:buNone/>
              <a:defRPr/>
            </a:pPr>
            <a:r>
              <a:rPr lang="en-US" sz="1600" dirty="0" smtClean="0"/>
              <a:t>1)   Do a Monte Carlo simulation of impact </a:t>
            </a:r>
          </a:p>
          <a:p>
            <a:pPr eaLnBrk="1" hangingPunct="1">
              <a:lnSpc>
                <a:spcPct val="85000"/>
              </a:lnSpc>
              <a:spcBef>
                <a:spcPct val="30000"/>
              </a:spcBef>
              <a:buFont typeface="Wingdings" pitchFamily="2" charset="2"/>
              <a:buNone/>
              <a:defRPr/>
            </a:pPr>
            <a:r>
              <a:rPr lang="en-US" sz="1600" dirty="0" smtClean="0"/>
              <a:t>	point with origin centered on the target, </a:t>
            </a:r>
          </a:p>
          <a:p>
            <a:pPr eaLnBrk="1" hangingPunct="1">
              <a:lnSpc>
                <a:spcPct val="85000"/>
              </a:lnSpc>
              <a:spcBef>
                <a:spcPct val="30000"/>
              </a:spcBef>
              <a:buFont typeface="Wingdings" pitchFamily="2" charset="2"/>
              <a:buNone/>
              <a:defRPr/>
            </a:pPr>
            <a:r>
              <a:rPr lang="en-US" sz="1600" dirty="0" smtClean="0"/>
              <a:t>	then compare impact point with target </a:t>
            </a:r>
          </a:p>
          <a:p>
            <a:pPr eaLnBrk="1" hangingPunct="1">
              <a:lnSpc>
                <a:spcPct val="85000"/>
              </a:lnSpc>
              <a:spcBef>
                <a:spcPct val="30000"/>
              </a:spcBef>
              <a:buFont typeface="Wingdings" pitchFamily="2" charset="2"/>
              <a:buNone/>
              <a:defRPr/>
            </a:pPr>
            <a:r>
              <a:rPr lang="en-US" sz="1600" dirty="0" smtClean="0"/>
              <a:t>	profile to calculate where it hit.</a:t>
            </a:r>
          </a:p>
          <a:p>
            <a:pPr eaLnBrk="1" hangingPunct="1">
              <a:buFont typeface="Wingdings" pitchFamily="2" charset="2"/>
              <a:buNone/>
              <a:defRPr/>
            </a:pPr>
            <a:r>
              <a:rPr lang="en-US" sz="1600" dirty="0" smtClean="0"/>
              <a:t>2)   </a:t>
            </a:r>
            <a:r>
              <a:rPr lang="en-US" sz="1600" u="sng" dirty="0" smtClean="0"/>
              <a:t>Determine </a:t>
            </a:r>
            <a:r>
              <a:rPr lang="en-US" sz="1600" i="1" u="sng" dirty="0" smtClean="0"/>
              <a:t>X</a:t>
            </a:r>
            <a:r>
              <a:rPr lang="en-US" sz="1600" u="sng" dirty="0" smtClean="0"/>
              <a:t> coordinate of impact point</a:t>
            </a:r>
            <a:r>
              <a:rPr lang="en-US" sz="1600" dirty="0" smtClean="0"/>
              <a:t>:</a:t>
            </a:r>
          </a:p>
          <a:p>
            <a:pPr lvl="1" eaLnBrk="1" hangingPunct="1">
              <a:defRPr/>
            </a:pPr>
            <a:r>
              <a:rPr lang="en-US" sz="1800" dirty="0" smtClean="0"/>
              <a:t>Enter the Normal Table with 0.8554</a:t>
            </a:r>
          </a:p>
          <a:p>
            <a:pPr lvl="1" eaLnBrk="1" hangingPunct="1">
              <a:defRPr/>
            </a:pPr>
            <a:r>
              <a:rPr lang="en-US" sz="1800" dirty="0" smtClean="0"/>
              <a:t>Find </a:t>
            </a:r>
            <a:r>
              <a:rPr lang="en-US" sz="1800" i="1" dirty="0" smtClean="0"/>
              <a:t>Z</a:t>
            </a:r>
            <a:r>
              <a:rPr lang="en-US" sz="1800" baseline="30000" dirty="0" smtClean="0"/>
              <a:t>-1 </a:t>
            </a:r>
            <a:r>
              <a:rPr lang="en-US" sz="1800" dirty="0" smtClean="0"/>
              <a:t>= 1.06</a:t>
            </a:r>
          </a:p>
          <a:p>
            <a:pPr lvl="1" eaLnBrk="1" hangingPunct="1">
              <a:defRPr/>
            </a:pPr>
            <a:r>
              <a:rPr lang="en-US" sz="1800" dirty="0" smtClean="0"/>
              <a:t>Note that </a:t>
            </a:r>
            <a:r>
              <a:rPr lang="en-US" sz="1800" i="1" dirty="0" smtClean="0"/>
              <a:t>Z</a:t>
            </a:r>
            <a:r>
              <a:rPr lang="en-US" sz="1800" baseline="30000" dirty="0" smtClean="0"/>
              <a:t>-1 </a:t>
            </a:r>
            <a:r>
              <a:rPr lang="en-US" sz="1800" dirty="0" smtClean="0"/>
              <a:t>= ((</a:t>
            </a:r>
            <a:r>
              <a:rPr lang="en-US" sz="1800" i="1" dirty="0" smtClean="0"/>
              <a:t>x − </a:t>
            </a:r>
            <a:r>
              <a:rPr lang="en-US" sz="1800" i="1" dirty="0" smtClean="0">
                <a:latin typeface="Symbol" pitchFamily="18" charset="2"/>
              </a:rPr>
              <a:t></a:t>
            </a:r>
            <a:r>
              <a:rPr lang="en-US" sz="1800" i="1" baseline="-25000" dirty="0" smtClean="0"/>
              <a:t>x</a:t>
            </a:r>
            <a:r>
              <a:rPr lang="en-US" sz="1800" dirty="0" smtClean="0"/>
              <a:t>)/</a:t>
            </a:r>
            <a:r>
              <a:rPr lang="en-US" sz="1800" i="1" dirty="0" smtClean="0">
                <a:latin typeface="Symbol" pitchFamily="18" charset="2"/>
              </a:rPr>
              <a:t></a:t>
            </a:r>
            <a:r>
              <a:rPr lang="en-US" sz="1800" i="1" baseline="-25000" dirty="0" smtClean="0"/>
              <a:t>x</a:t>
            </a:r>
            <a:endParaRPr lang="en-US" sz="1800" i="1" dirty="0" smtClean="0"/>
          </a:p>
          <a:p>
            <a:pPr lvl="1" eaLnBrk="1" hangingPunct="1">
              <a:defRPr/>
            </a:pPr>
            <a:r>
              <a:rPr lang="en-US" sz="1800" dirty="0" smtClean="0"/>
              <a:t>Solve for x in 1.06 = (</a:t>
            </a:r>
            <a:r>
              <a:rPr lang="en-US" sz="1800" i="1" dirty="0" smtClean="0"/>
              <a:t>x − </a:t>
            </a:r>
            <a:r>
              <a:rPr lang="en-US" sz="1800" dirty="0" smtClean="0"/>
              <a:t>0)/0.5 </a:t>
            </a:r>
          </a:p>
          <a:p>
            <a:pPr lvl="1" eaLnBrk="1" hangingPunct="1">
              <a:defRPr/>
            </a:pPr>
            <a:r>
              <a:rPr lang="en-US" sz="1800" i="1" u="sng" dirty="0" smtClean="0"/>
              <a:t>x</a:t>
            </a:r>
            <a:r>
              <a:rPr lang="en-US" sz="1800" u="sng" dirty="0" smtClean="0"/>
              <a:t> = 0.53</a:t>
            </a:r>
            <a:endParaRPr lang="en-US" sz="1800" dirty="0" smtClean="0"/>
          </a:p>
          <a:p>
            <a:pPr eaLnBrk="1" hangingPunct="1">
              <a:spcBef>
                <a:spcPct val="30000"/>
              </a:spcBef>
              <a:buFont typeface="Wingdings" pitchFamily="2" charset="2"/>
              <a:buNone/>
              <a:defRPr/>
            </a:pPr>
            <a:r>
              <a:rPr lang="en-US" sz="1600" dirty="0" smtClean="0"/>
              <a:t>3)   </a:t>
            </a:r>
            <a:r>
              <a:rPr lang="en-US" sz="1600" u="sng" dirty="0" smtClean="0"/>
              <a:t>Determine the </a:t>
            </a:r>
            <a:r>
              <a:rPr lang="en-US" sz="1600" i="1" u="sng" dirty="0" smtClean="0"/>
              <a:t>Y</a:t>
            </a:r>
            <a:r>
              <a:rPr lang="en-US" sz="1600" u="sng" dirty="0" smtClean="0"/>
              <a:t> coordinate of the impact point (using RN .2287)</a:t>
            </a:r>
            <a:r>
              <a:rPr lang="en-US" sz="1600" dirty="0" smtClean="0"/>
              <a:t>:</a:t>
            </a:r>
          </a:p>
          <a:p>
            <a:pPr lvl="1" eaLnBrk="1" hangingPunct="1">
              <a:defRPr/>
            </a:pPr>
            <a:r>
              <a:rPr lang="en-US" sz="1800" dirty="0" smtClean="0"/>
              <a:t>Normal Table goes from 0.5000 to 0.9999, but Normal Dist. is symmetric, so compute 1.0 − 0.2287 = 0.7713, and change sign of resulting </a:t>
            </a:r>
            <a:r>
              <a:rPr lang="en-US" sz="1800" i="1" dirty="0" smtClean="0"/>
              <a:t>Y</a:t>
            </a:r>
            <a:r>
              <a:rPr lang="en-US" sz="1800" dirty="0" smtClean="0"/>
              <a:t> coordinate.</a:t>
            </a:r>
          </a:p>
          <a:p>
            <a:pPr lvl="1" eaLnBrk="1" hangingPunct="1">
              <a:defRPr/>
            </a:pPr>
            <a:r>
              <a:rPr lang="en-US" sz="1800" dirty="0" smtClean="0"/>
              <a:t>Interpolating between 0.75 and 0.74, gives </a:t>
            </a:r>
            <a:r>
              <a:rPr lang="en-US" sz="1800" i="1" dirty="0" smtClean="0"/>
              <a:t>Z</a:t>
            </a:r>
            <a:r>
              <a:rPr lang="en-US" sz="1800" baseline="30000" dirty="0" smtClean="0"/>
              <a:t>-1 </a:t>
            </a:r>
            <a:r>
              <a:rPr lang="en-US" sz="1800" dirty="0" smtClean="0"/>
              <a:t>= 0.743.</a:t>
            </a:r>
          </a:p>
          <a:p>
            <a:pPr lvl="1" eaLnBrk="1" hangingPunct="1">
              <a:defRPr/>
            </a:pPr>
            <a:r>
              <a:rPr lang="en-US" sz="1800" dirty="0" smtClean="0"/>
              <a:t>Solve for </a:t>
            </a:r>
            <a:r>
              <a:rPr lang="en-US" sz="1800" i="1" dirty="0" smtClean="0"/>
              <a:t>y</a:t>
            </a:r>
            <a:r>
              <a:rPr lang="en-US" sz="1800" dirty="0" smtClean="0"/>
              <a:t> in  −0.743=(</a:t>
            </a:r>
            <a:r>
              <a:rPr lang="en-US" sz="1800" i="1" dirty="0" smtClean="0"/>
              <a:t>y − </a:t>
            </a:r>
            <a:r>
              <a:rPr lang="en-US" sz="1800" dirty="0" smtClean="0"/>
              <a:t>0)/0.5 gives </a:t>
            </a:r>
            <a:r>
              <a:rPr lang="en-US" sz="1800" u="sng" dirty="0" smtClean="0"/>
              <a:t>y=−0.3715</a:t>
            </a:r>
            <a:endParaRPr lang="en-US" sz="1800" dirty="0" smtClean="0"/>
          </a:p>
          <a:p>
            <a:pPr eaLnBrk="1" hangingPunct="1">
              <a:lnSpc>
                <a:spcPct val="85000"/>
              </a:lnSpc>
              <a:buFont typeface="Wingdings" pitchFamily="2" charset="2"/>
              <a:buNone/>
              <a:defRPr/>
            </a:pPr>
            <a:r>
              <a:rPr lang="en-US" sz="1600" dirty="0" smtClean="0"/>
              <a:t>4) Round hits area 4, so no kill is assessed.</a:t>
            </a:r>
          </a:p>
        </p:txBody>
      </p:sp>
      <p:grpSp>
        <p:nvGrpSpPr>
          <p:cNvPr id="59396" name="Group 5"/>
          <p:cNvGrpSpPr>
            <a:grpSpLocks/>
          </p:cNvGrpSpPr>
          <p:nvPr/>
        </p:nvGrpSpPr>
        <p:grpSpPr bwMode="auto">
          <a:xfrm>
            <a:off x="5133975" y="2303463"/>
            <a:ext cx="1879600" cy="1601787"/>
            <a:chOff x="3045" y="1235"/>
            <a:chExt cx="1184" cy="1009"/>
          </a:xfrm>
        </p:grpSpPr>
        <p:sp>
          <p:nvSpPr>
            <p:cNvPr id="59446" name="Rectangle 6"/>
            <p:cNvSpPr>
              <a:spLocks noChangeArrowheads="1"/>
            </p:cNvSpPr>
            <p:nvPr/>
          </p:nvSpPr>
          <p:spPr bwMode="auto">
            <a:xfrm>
              <a:off x="3049" y="2014"/>
              <a:ext cx="1174" cy="230"/>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47" name="Rectangle 7"/>
            <p:cNvSpPr>
              <a:spLocks noChangeArrowheads="1"/>
            </p:cNvSpPr>
            <p:nvPr/>
          </p:nvSpPr>
          <p:spPr bwMode="auto">
            <a:xfrm>
              <a:off x="3357" y="2159"/>
              <a:ext cx="573" cy="85"/>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48" name="Rectangle 8"/>
            <p:cNvSpPr>
              <a:spLocks noChangeArrowheads="1"/>
            </p:cNvSpPr>
            <p:nvPr/>
          </p:nvSpPr>
          <p:spPr bwMode="auto">
            <a:xfrm>
              <a:off x="3223" y="1239"/>
              <a:ext cx="833" cy="230"/>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49" name="Rectangle 9"/>
            <p:cNvSpPr>
              <a:spLocks noChangeArrowheads="1"/>
            </p:cNvSpPr>
            <p:nvPr/>
          </p:nvSpPr>
          <p:spPr bwMode="auto">
            <a:xfrm>
              <a:off x="3223" y="1477"/>
              <a:ext cx="833" cy="529"/>
            </a:xfrm>
            <a:prstGeom prst="rect">
              <a:avLst/>
            </a:prstGeom>
            <a:noFill/>
            <a:ln w="12700">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50" name="Freeform 10"/>
            <p:cNvSpPr>
              <a:spLocks/>
            </p:cNvSpPr>
            <p:nvPr/>
          </p:nvSpPr>
          <p:spPr bwMode="auto">
            <a:xfrm>
              <a:off x="3045" y="1235"/>
              <a:ext cx="176" cy="776"/>
            </a:xfrm>
            <a:custGeom>
              <a:avLst/>
              <a:gdLst>
                <a:gd name="T0" fmla="*/ 175 w 176"/>
                <a:gd name="T1" fmla="*/ 775 h 776"/>
                <a:gd name="T2" fmla="*/ 0 w 176"/>
                <a:gd name="T3" fmla="*/ 775 h 776"/>
                <a:gd name="T4" fmla="*/ 11 w 176"/>
                <a:gd name="T5" fmla="*/ 524 h 776"/>
                <a:gd name="T6" fmla="*/ 33 w 176"/>
                <a:gd name="T7" fmla="*/ 314 h 776"/>
                <a:gd name="T8" fmla="*/ 77 w 176"/>
                <a:gd name="T9" fmla="*/ 84 h 776"/>
                <a:gd name="T10" fmla="*/ 121 w 176"/>
                <a:gd name="T11" fmla="*/ 10 h 776"/>
                <a:gd name="T12" fmla="*/ 174 w 176"/>
                <a:gd name="T13" fmla="*/ 0 h 776"/>
                <a:gd name="T14" fmla="*/ 175 w 176"/>
                <a:gd name="T15" fmla="*/ 775 h 776"/>
                <a:gd name="T16" fmla="*/ 0 60000 65536"/>
                <a:gd name="T17" fmla="*/ 0 60000 65536"/>
                <a:gd name="T18" fmla="*/ 0 60000 65536"/>
                <a:gd name="T19" fmla="*/ 0 60000 65536"/>
                <a:gd name="T20" fmla="*/ 0 60000 65536"/>
                <a:gd name="T21" fmla="*/ 0 60000 65536"/>
                <a:gd name="T22" fmla="*/ 0 60000 65536"/>
                <a:gd name="T23" fmla="*/ 0 60000 65536"/>
                <a:gd name="T24" fmla="*/ 0 w 176"/>
                <a:gd name="T25" fmla="*/ 0 h 776"/>
                <a:gd name="T26" fmla="*/ 176 w 176"/>
                <a:gd name="T27" fmla="*/ 776 h 7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6" h="776">
                  <a:moveTo>
                    <a:pt x="175" y="775"/>
                  </a:moveTo>
                  <a:lnTo>
                    <a:pt x="0" y="775"/>
                  </a:lnTo>
                  <a:lnTo>
                    <a:pt x="11" y="524"/>
                  </a:lnTo>
                  <a:lnTo>
                    <a:pt x="33" y="314"/>
                  </a:lnTo>
                  <a:lnTo>
                    <a:pt x="77" y="84"/>
                  </a:lnTo>
                  <a:lnTo>
                    <a:pt x="121" y="10"/>
                  </a:lnTo>
                  <a:lnTo>
                    <a:pt x="174" y="0"/>
                  </a:lnTo>
                  <a:lnTo>
                    <a:pt x="175" y="775"/>
                  </a:lnTo>
                </a:path>
              </a:pathLst>
            </a:custGeom>
            <a:noFill/>
            <a:ln w="12700" cap="rnd" cmpd="sng">
              <a:solidFill>
                <a:schemeClr val="tx1"/>
              </a:solidFill>
              <a:prstDash val="solid"/>
              <a:round/>
              <a:headEnd type="none" w="med" len="med"/>
              <a:tailEnd type="none" w="med" len="med"/>
            </a:ln>
          </p:spPr>
          <p:txBody>
            <a:bodyPr/>
            <a:lstStyle/>
            <a:p>
              <a:pPr eaLnBrk="0" fontAlgn="base" hangingPunct="0">
                <a:spcBef>
                  <a:spcPct val="0"/>
                </a:spcBef>
                <a:spcAft>
                  <a:spcPct val="0"/>
                </a:spcAft>
              </a:pPr>
              <a:endParaRPr lang="en-US" dirty="0">
                <a:solidFill>
                  <a:srgbClr val="FFFFFF"/>
                </a:solidFill>
              </a:endParaRPr>
            </a:p>
          </p:txBody>
        </p:sp>
        <p:sp>
          <p:nvSpPr>
            <p:cNvPr id="59451" name="Freeform 11"/>
            <p:cNvSpPr>
              <a:spLocks/>
            </p:cNvSpPr>
            <p:nvPr/>
          </p:nvSpPr>
          <p:spPr bwMode="auto">
            <a:xfrm>
              <a:off x="4063" y="1235"/>
              <a:ext cx="166" cy="776"/>
            </a:xfrm>
            <a:custGeom>
              <a:avLst/>
              <a:gdLst>
                <a:gd name="T0" fmla="*/ 0 w 166"/>
                <a:gd name="T1" fmla="*/ 775 h 776"/>
                <a:gd name="T2" fmla="*/ 165 w 166"/>
                <a:gd name="T3" fmla="*/ 775 h 776"/>
                <a:gd name="T4" fmla="*/ 155 w 166"/>
                <a:gd name="T5" fmla="*/ 524 h 776"/>
                <a:gd name="T6" fmla="*/ 134 w 166"/>
                <a:gd name="T7" fmla="*/ 314 h 776"/>
                <a:gd name="T8" fmla="*/ 92 w 166"/>
                <a:gd name="T9" fmla="*/ 84 h 776"/>
                <a:gd name="T10" fmla="*/ 51 w 166"/>
                <a:gd name="T11" fmla="*/ 10 h 776"/>
                <a:gd name="T12" fmla="*/ 1 w 166"/>
                <a:gd name="T13" fmla="*/ 0 h 776"/>
                <a:gd name="T14" fmla="*/ 0 w 166"/>
                <a:gd name="T15" fmla="*/ 775 h 776"/>
                <a:gd name="T16" fmla="*/ 0 60000 65536"/>
                <a:gd name="T17" fmla="*/ 0 60000 65536"/>
                <a:gd name="T18" fmla="*/ 0 60000 65536"/>
                <a:gd name="T19" fmla="*/ 0 60000 65536"/>
                <a:gd name="T20" fmla="*/ 0 60000 65536"/>
                <a:gd name="T21" fmla="*/ 0 60000 65536"/>
                <a:gd name="T22" fmla="*/ 0 60000 65536"/>
                <a:gd name="T23" fmla="*/ 0 60000 65536"/>
                <a:gd name="T24" fmla="*/ 0 w 166"/>
                <a:gd name="T25" fmla="*/ 0 h 776"/>
                <a:gd name="T26" fmla="*/ 166 w 166"/>
                <a:gd name="T27" fmla="*/ 776 h 7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66" h="776">
                  <a:moveTo>
                    <a:pt x="0" y="775"/>
                  </a:moveTo>
                  <a:lnTo>
                    <a:pt x="165" y="775"/>
                  </a:lnTo>
                  <a:lnTo>
                    <a:pt x="155" y="524"/>
                  </a:lnTo>
                  <a:lnTo>
                    <a:pt x="134" y="314"/>
                  </a:lnTo>
                  <a:lnTo>
                    <a:pt x="92" y="84"/>
                  </a:lnTo>
                  <a:lnTo>
                    <a:pt x="51" y="10"/>
                  </a:lnTo>
                  <a:lnTo>
                    <a:pt x="1" y="0"/>
                  </a:lnTo>
                  <a:lnTo>
                    <a:pt x="0" y="775"/>
                  </a:lnTo>
                </a:path>
              </a:pathLst>
            </a:custGeom>
            <a:noFill/>
            <a:ln w="12700" cap="rnd" cmpd="sng">
              <a:solidFill>
                <a:schemeClr val="tx1"/>
              </a:solidFill>
              <a:prstDash val="solid"/>
              <a:round/>
              <a:headEnd type="none" w="med" len="med"/>
              <a:tailEnd type="none" w="med" len="med"/>
            </a:ln>
          </p:spPr>
          <p:txBody>
            <a:bodyPr/>
            <a:lstStyle/>
            <a:p>
              <a:pPr eaLnBrk="0" fontAlgn="base" hangingPunct="0">
                <a:spcBef>
                  <a:spcPct val="0"/>
                </a:spcBef>
                <a:spcAft>
                  <a:spcPct val="0"/>
                </a:spcAft>
              </a:pPr>
              <a:endParaRPr lang="en-US" dirty="0">
                <a:solidFill>
                  <a:srgbClr val="FFFFFF"/>
                </a:solidFill>
              </a:endParaRPr>
            </a:p>
          </p:txBody>
        </p:sp>
      </p:grpSp>
      <p:sp>
        <p:nvSpPr>
          <p:cNvPr id="59397" name="Oval 13"/>
          <p:cNvSpPr>
            <a:spLocks noChangeArrowheads="1"/>
          </p:cNvSpPr>
          <p:nvPr/>
        </p:nvSpPr>
        <p:spPr bwMode="auto">
          <a:xfrm>
            <a:off x="5537200" y="2374900"/>
            <a:ext cx="200025" cy="198438"/>
          </a:xfrm>
          <a:prstGeom prst="ellipse">
            <a:avLst/>
          </a:prstGeom>
          <a:solidFill>
            <a:schemeClr val="bg1"/>
          </a:solidFill>
          <a:ln w="12700">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398" name="Rectangle 14"/>
          <p:cNvSpPr>
            <a:spLocks noChangeArrowheads="1"/>
          </p:cNvSpPr>
          <p:nvPr/>
        </p:nvSpPr>
        <p:spPr bwMode="auto">
          <a:xfrm>
            <a:off x="5503863" y="2335213"/>
            <a:ext cx="279400"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2</a:t>
            </a:r>
          </a:p>
        </p:txBody>
      </p:sp>
      <p:sp>
        <p:nvSpPr>
          <p:cNvPr id="59399" name="Oval 16"/>
          <p:cNvSpPr>
            <a:spLocks noChangeArrowheads="1"/>
          </p:cNvSpPr>
          <p:nvPr/>
        </p:nvSpPr>
        <p:spPr bwMode="auto">
          <a:xfrm>
            <a:off x="5594350" y="2897188"/>
            <a:ext cx="200025" cy="198437"/>
          </a:xfrm>
          <a:prstGeom prst="ellipse">
            <a:avLst/>
          </a:prstGeom>
          <a:solidFill>
            <a:schemeClr val="bg1"/>
          </a:solidFill>
          <a:ln w="12700">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00" name="Rectangle 17"/>
          <p:cNvSpPr>
            <a:spLocks noChangeArrowheads="1"/>
          </p:cNvSpPr>
          <p:nvPr/>
        </p:nvSpPr>
        <p:spPr bwMode="auto">
          <a:xfrm>
            <a:off x="5561013" y="2847975"/>
            <a:ext cx="279400"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1</a:t>
            </a:r>
          </a:p>
        </p:txBody>
      </p:sp>
      <p:sp>
        <p:nvSpPr>
          <p:cNvPr id="59401" name="Oval 19"/>
          <p:cNvSpPr>
            <a:spLocks noChangeArrowheads="1"/>
          </p:cNvSpPr>
          <p:nvPr/>
        </p:nvSpPr>
        <p:spPr bwMode="auto">
          <a:xfrm>
            <a:off x="6772275" y="2949575"/>
            <a:ext cx="201613" cy="198438"/>
          </a:xfrm>
          <a:prstGeom prst="ellipse">
            <a:avLst/>
          </a:prstGeom>
          <a:solidFill>
            <a:schemeClr val="bg1"/>
          </a:solidFill>
          <a:ln w="12700">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02" name="Rectangle 20"/>
          <p:cNvSpPr>
            <a:spLocks noChangeArrowheads="1"/>
          </p:cNvSpPr>
          <p:nvPr/>
        </p:nvSpPr>
        <p:spPr bwMode="auto">
          <a:xfrm>
            <a:off x="6738938" y="2898775"/>
            <a:ext cx="279400"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4</a:t>
            </a:r>
          </a:p>
        </p:txBody>
      </p:sp>
      <p:sp>
        <p:nvSpPr>
          <p:cNvPr id="59403" name="Oval 22"/>
          <p:cNvSpPr>
            <a:spLocks noChangeArrowheads="1"/>
          </p:cNvSpPr>
          <p:nvPr/>
        </p:nvSpPr>
        <p:spPr bwMode="auto">
          <a:xfrm>
            <a:off x="5156200" y="2965450"/>
            <a:ext cx="200025" cy="198438"/>
          </a:xfrm>
          <a:prstGeom prst="ellipse">
            <a:avLst/>
          </a:prstGeom>
          <a:solidFill>
            <a:schemeClr val="bg1"/>
          </a:solidFill>
          <a:ln w="12700">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04" name="Rectangle 23"/>
          <p:cNvSpPr>
            <a:spLocks noChangeArrowheads="1"/>
          </p:cNvSpPr>
          <p:nvPr/>
        </p:nvSpPr>
        <p:spPr bwMode="auto">
          <a:xfrm>
            <a:off x="5122863" y="2916238"/>
            <a:ext cx="279400"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4</a:t>
            </a:r>
          </a:p>
        </p:txBody>
      </p:sp>
      <p:sp>
        <p:nvSpPr>
          <p:cNvPr id="59405" name="Oval 25"/>
          <p:cNvSpPr>
            <a:spLocks noChangeArrowheads="1"/>
          </p:cNvSpPr>
          <p:nvPr/>
        </p:nvSpPr>
        <p:spPr bwMode="auto">
          <a:xfrm>
            <a:off x="5972175" y="3606800"/>
            <a:ext cx="201613" cy="198438"/>
          </a:xfrm>
          <a:prstGeom prst="ellipse">
            <a:avLst/>
          </a:prstGeom>
          <a:solidFill>
            <a:schemeClr val="bg1"/>
          </a:solidFill>
          <a:ln w="12700">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06" name="Rectangle 26"/>
          <p:cNvSpPr>
            <a:spLocks noChangeArrowheads="1"/>
          </p:cNvSpPr>
          <p:nvPr/>
        </p:nvSpPr>
        <p:spPr bwMode="auto">
          <a:xfrm>
            <a:off x="5949950" y="3567113"/>
            <a:ext cx="279400"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3</a:t>
            </a:r>
          </a:p>
        </p:txBody>
      </p:sp>
      <p:sp>
        <p:nvSpPr>
          <p:cNvPr id="59407" name="Line 27"/>
          <p:cNvSpPr>
            <a:spLocks noChangeShapeType="1"/>
          </p:cNvSpPr>
          <p:nvPr/>
        </p:nvSpPr>
        <p:spPr bwMode="auto">
          <a:xfrm>
            <a:off x="5416550" y="2138363"/>
            <a:ext cx="715963" cy="0"/>
          </a:xfrm>
          <a:prstGeom prst="line">
            <a:avLst/>
          </a:prstGeom>
          <a:noFill/>
          <a:ln w="12700">
            <a:solidFill>
              <a:schemeClr val="tx1"/>
            </a:solidFill>
            <a:round/>
            <a:headEnd type="triangle" w="med" len="me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08" name="Line 28"/>
          <p:cNvSpPr>
            <a:spLocks noChangeShapeType="1"/>
          </p:cNvSpPr>
          <p:nvPr/>
        </p:nvSpPr>
        <p:spPr bwMode="auto">
          <a:xfrm>
            <a:off x="5838825" y="1941513"/>
            <a:ext cx="1149350" cy="0"/>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09" name="Line 30"/>
          <p:cNvSpPr>
            <a:spLocks noChangeShapeType="1"/>
          </p:cNvSpPr>
          <p:nvPr/>
        </p:nvSpPr>
        <p:spPr bwMode="auto">
          <a:xfrm>
            <a:off x="7426325" y="2719388"/>
            <a:ext cx="0" cy="377825"/>
          </a:xfrm>
          <a:prstGeom prst="line">
            <a:avLst/>
          </a:prstGeom>
          <a:noFill/>
          <a:ln w="12700">
            <a:solidFill>
              <a:schemeClr val="tx1"/>
            </a:solidFill>
            <a:round/>
            <a:headEnd type="triangle" w="med" len="me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10" name="Line 31"/>
          <p:cNvSpPr>
            <a:spLocks noChangeShapeType="1"/>
          </p:cNvSpPr>
          <p:nvPr/>
        </p:nvSpPr>
        <p:spPr bwMode="auto">
          <a:xfrm>
            <a:off x="7426325" y="2095500"/>
            <a:ext cx="0" cy="233363"/>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11" name="Line 32"/>
          <p:cNvSpPr>
            <a:spLocks noChangeShapeType="1"/>
          </p:cNvSpPr>
          <p:nvPr/>
        </p:nvSpPr>
        <p:spPr bwMode="auto">
          <a:xfrm flipV="1">
            <a:off x="7426325" y="3938588"/>
            <a:ext cx="0" cy="258762"/>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12" name="Line 33"/>
          <p:cNvSpPr>
            <a:spLocks noChangeShapeType="1"/>
          </p:cNvSpPr>
          <p:nvPr/>
        </p:nvSpPr>
        <p:spPr bwMode="auto">
          <a:xfrm flipV="1">
            <a:off x="5410200" y="2017713"/>
            <a:ext cx="0" cy="225425"/>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13" name="Line 34"/>
          <p:cNvSpPr>
            <a:spLocks noChangeShapeType="1"/>
          </p:cNvSpPr>
          <p:nvPr/>
        </p:nvSpPr>
        <p:spPr bwMode="auto">
          <a:xfrm flipV="1">
            <a:off x="6734175" y="2017713"/>
            <a:ext cx="0" cy="225425"/>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14" name="Line 35"/>
          <p:cNvSpPr>
            <a:spLocks noChangeShapeType="1"/>
          </p:cNvSpPr>
          <p:nvPr/>
        </p:nvSpPr>
        <p:spPr bwMode="auto">
          <a:xfrm flipV="1">
            <a:off x="5100638" y="1852613"/>
            <a:ext cx="0" cy="1293812"/>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15" name="Line 36"/>
          <p:cNvSpPr>
            <a:spLocks noChangeShapeType="1"/>
          </p:cNvSpPr>
          <p:nvPr/>
        </p:nvSpPr>
        <p:spPr bwMode="auto">
          <a:xfrm flipV="1">
            <a:off x="7027863" y="1803400"/>
            <a:ext cx="0" cy="1309688"/>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16" name="Line 37"/>
          <p:cNvSpPr>
            <a:spLocks noChangeShapeType="1"/>
          </p:cNvSpPr>
          <p:nvPr/>
        </p:nvSpPr>
        <p:spPr bwMode="auto">
          <a:xfrm>
            <a:off x="7065963" y="3911600"/>
            <a:ext cx="901700" cy="0"/>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17" name="Line 38"/>
          <p:cNvSpPr>
            <a:spLocks noChangeShapeType="1"/>
          </p:cNvSpPr>
          <p:nvPr/>
        </p:nvSpPr>
        <p:spPr bwMode="auto">
          <a:xfrm>
            <a:off x="6919913" y="2319338"/>
            <a:ext cx="1016000" cy="0"/>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18" name="Line 39"/>
          <p:cNvSpPr>
            <a:spLocks noChangeShapeType="1"/>
          </p:cNvSpPr>
          <p:nvPr/>
        </p:nvSpPr>
        <p:spPr bwMode="auto">
          <a:xfrm>
            <a:off x="6821488" y="2703513"/>
            <a:ext cx="688975" cy="3175"/>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19" name="Line 40"/>
          <p:cNvSpPr>
            <a:spLocks noChangeShapeType="1"/>
          </p:cNvSpPr>
          <p:nvPr/>
        </p:nvSpPr>
        <p:spPr bwMode="auto">
          <a:xfrm>
            <a:off x="7083425" y="3557588"/>
            <a:ext cx="427038" cy="3175"/>
          </a:xfrm>
          <a:prstGeom prst="line">
            <a:avLst/>
          </a:prstGeom>
          <a:noFill/>
          <a:ln w="12700">
            <a:solidFill>
              <a:schemeClr val="tx1"/>
            </a:solidFill>
            <a:prstDash val="dash"/>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20" name="Rectangle 41"/>
          <p:cNvSpPr>
            <a:spLocks noChangeArrowheads="1"/>
          </p:cNvSpPr>
          <p:nvPr/>
        </p:nvSpPr>
        <p:spPr bwMode="auto">
          <a:xfrm>
            <a:off x="7231063" y="2382838"/>
            <a:ext cx="427037"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0.6</a:t>
            </a:r>
          </a:p>
        </p:txBody>
      </p:sp>
      <p:sp>
        <p:nvSpPr>
          <p:cNvPr id="59421" name="Rectangle 42"/>
          <p:cNvSpPr>
            <a:spLocks noChangeArrowheads="1"/>
          </p:cNvSpPr>
          <p:nvPr/>
        </p:nvSpPr>
        <p:spPr bwMode="auto">
          <a:xfrm>
            <a:off x="5478463" y="1770063"/>
            <a:ext cx="427037"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1.6</a:t>
            </a:r>
          </a:p>
        </p:txBody>
      </p:sp>
      <p:sp>
        <p:nvSpPr>
          <p:cNvPr id="59422" name="Rectangle 43"/>
          <p:cNvSpPr>
            <a:spLocks noChangeArrowheads="1"/>
          </p:cNvSpPr>
          <p:nvPr/>
        </p:nvSpPr>
        <p:spPr bwMode="auto">
          <a:xfrm>
            <a:off x="6057900" y="1990725"/>
            <a:ext cx="427038"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1.0</a:t>
            </a:r>
          </a:p>
        </p:txBody>
      </p:sp>
      <p:sp>
        <p:nvSpPr>
          <p:cNvPr id="59423" name="Rectangle 44"/>
          <p:cNvSpPr>
            <a:spLocks noChangeArrowheads="1"/>
          </p:cNvSpPr>
          <p:nvPr/>
        </p:nvSpPr>
        <p:spPr bwMode="auto">
          <a:xfrm>
            <a:off x="7219950" y="3017838"/>
            <a:ext cx="427038"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1.4</a:t>
            </a:r>
          </a:p>
        </p:txBody>
      </p:sp>
      <p:sp>
        <p:nvSpPr>
          <p:cNvPr id="59424" name="Rectangle 45"/>
          <p:cNvSpPr>
            <a:spLocks noChangeArrowheads="1"/>
          </p:cNvSpPr>
          <p:nvPr/>
        </p:nvSpPr>
        <p:spPr bwMode="auto">
          <a:xfrm>
            <a:off x="7654925" y="3071813"/>
            <a:ext cx="427038"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2.6</a:t>
            </a:r>
          </a:p>
        </p:txBody>
      </p:sp>
      <p:sp>
        <p:nvSpPr>
          <p:cNvPr id="59425" name="Rectangle 46"/>
          <p:cNvSpPr>
            <a:spLocks noChangeArrowheads="1"/>
          </p:cNvSpPr>
          <p:nvPr/>
        </p:nvSpPr>
        <p:spPr bwMode="auto">
          <a:xfrm>
            <a:off x="7231063" y="3597275"/>
            <a:ext cx="427037"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0.6</a:t>
            </a:r>
          </a:p>
        </p:txBody>
      </p:sp>
      <p:sp>
        <p:nvSpPr>
          <p:cNvPr id="59426" name="Line 47"/>
          <p:cNvSpPr>
            <a:spLocks noChangeShapeType="1"/>
          </p:cNvSpPr>
          <p:nvPr/>
        </p:nvSpPr>
        <p:spPr bwMode="auto">
          <a:xfrm flipV="1">
            <a:off x="6072188" y="1670050"/>
            <a:ext cx="0" cy="1574800"/>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27" name="Line 48"/>
          <p:cNvSpPr>
            <a:spLocks noChangeShapeType="1"/>
          </p:cNvSpPr>
          <p:nvPr/>
        </p:nvSpPr>
        <p:spPr bwMode="auto">
          <a:xfrm>
            <a:off x="5888038" y="3048000"/>
            <a:ext cx="2578100" cy="0"/>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28" name="Rectangle 49"/>
          <p:cNvSpPr>
            <a:spLocks noChangeArrowheads="1"/>
          </p:cNvSpPr>
          <p:nvPr/>
        </p:nvSpPr>
        <p:spPr bwMode="auto">
          <a:xfrm>
            <a:off x="5791200" y="1471613"/>
            <a:ext cx="296863"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Y</a:t>
            </a:r>
          </a:p>
        </p:txBody>
      </p:sp>
      <p:sp>
        <p:nvSpPr>
          <p:cNvPr id="59429" name="Rectangle 50"/>
          <p:cNvSpPr>
            <a:spLocks noChangeArrowheads="1"/>
          </p:cNvSpPr>
          <p:nvPr/>
        </p:nvSpPr>
        <p:spPr bwMode="auto">
          <a:xfrm>
            <a:off x="8301038" y="2628900"/>
            <a:ext cx="300037" cy="301625"/>
          </a:xfrm>
          <a:prstGeom prst="rect">
            <a:avLst/>
          </a:prstGeom>
          <a:noFill/>
          <a:ln w="12700">
            <a:noFill/>
            <a:miter lim="800000"/>
            <a:headEnd/>
            <a:tailEnd/>
          </a:ln>
        </p:spPr>
        <p:txBody>
          <a:bodyPr wrap="none" lIns="90488" tIns="44450" rIns="90488" bIns="44450">
            <a:spAutoFit/>
          </a:bodyPr>
          <a:lstStyle/>
          <a:p>
            <a:pPr eaLnBrk="0" fontAlgn="base" hangingPunct="0">
              <a:spcBef>
                <a:spcPct val="0"/>
              </a:spcBef>
              <a:spcAft>
                <a:spcPct val="0"/>
              </a:spcAft>
            </a:pPr>
            <a:r>
              <a:rPr lang="en-US" sz="1400" dirty="0">
                <a:solidFill>
                  <a:srgbClr val="FFFFFF"/>
                </a:solidFill>
                <a:latin typeface="Helvetica" pitchFamily="34" charset="0"/>
              </a:rPr>
              <a:t>X</a:t>
            </a:r>
          </a:p>
        </p:txBody>
      </p:sp>
      <p:grpSp>
        <p:nvGrpSpPr>
          <p:cNvPr id="59430" name="Group 51"/>
          <p:cNvGrpSpPr>
            <a:grpSpLocks/>
          </p:cNvGrpSpPr>
          <p:nvPr/>
        </p:nvGrpSpPr>
        <p:grpSpPr bwMode="auto">
          <a:xfrm>
            <a:off x="6659563" y="3187700"/>
            <a:ext cx="273050" cy="273050"/>
            <a:chOff x="4006" y="1792"/>
            <a:chExt cx="172" cy="172"/>
          </a:xfrm>
        </p:grpSpPr>
        <p:sp>
          <p:nvSpPr>
            <p:cNvPr id="59444" name="Line 52"/>
            <p:cNvSpPr>
              <a:spLocks noChangeShapeType="1"/>
            </p:cNvSpPr>
            <p:nvPr/>
          </p:nvSpPr>
          <p:spPr bwMode="auto">
            <a:xfrm>
              <a:off x="4092" y="1792"/>
              <a:ext cx="0" cy="172"/>
            </a:xfrm>
            <a:prstGeom prst="line">
              <a:avLst/>
            </a:prstGeom>
            <a:noFill/>
            <a:ln w="50800">
              <a:solidFill>
                <a:srgbClr val="FF0000"/>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45" name="Line 53"/>
            <p:cNvSpPr>
              <a:spLocks noChangeShapeType="1"/>
            </p:cNvSpPr>
            <p:nvPr/>
          </p:nvSpPr>
          <p:spPr bwMode="auto">
            <a:xfrm>
              <a:off x="4006" y="1878"/>
              <a:ext cx="172" cy="0"/>
            </a:xfrm>
            <a:prstGeom prst="line">
              <a:avLst/>
            </a:prstGeom>
            <a:noFill/>
            <a:ln w="50800">
              <a:solidFill>
                <a:srgbClr val="FF0000"/>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grpSp>
      <p:grpSp>
        <p:nvGrpSpPr>
          <p:cNvPr id="59431" name="Group 54"/>
          <p:cNvGrpSpPr>
            <a:grpSpLocks/>
          </p:cNvGrpSpPr>
          <p:nvPr/>
        </p:nvGrpSpPr>
        <p:grpSpPr bwMode="auto">
          <a:xfrm>
            <a:off x="7954867" y="2847402"/>
            <a:ext cx="828675" cy="914400"/>
            <a:chOff x="4815" y="1536"/>
            <a:chExt cx="522" cy="576"/>
          </a:xfrm>
        </p:grpSpPr>
        <p:sp>
          <p:nvSpPr>
            <p:cNvPr id="59441" name="Line 55"/>
            <p:cNvSpPr>
              <a:spLocks noChangeShapeType="1"/>
            </p:cNvSpPr>
            <p:nvPr/>
          </p:nvSpPr>
          <p:spPr bwMode="auto">
            <a:xfrm>
              <a:off x="4992" y="1536"/>
              <a:ext cx="0" cy="192"/>
            </a:xfrm>
            <a:prstGeom prst="line">
              <a:avLst/>
            </a:prstGeom>
            <a:noFill/>
            <a:ln w="381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FFFF00"/>
                </a:solidFill>
              </a:endParaRPr>
            </a:p>
          </p:txBody>
        </p:sp>
        <p:sp>
          <p:nvSpPr>
            <p:cNvPr id="59442" name="Line 56"/>
            <p:cNvSpPr>
              <a:spLocks noChangeShapeType="1"/>
            </p:cNvSpPr>
            <p:nvPr/>
          </p:nvSpPr>
          <p:spPr bwMode="auto">
            <a:xfrm flipV="1">
              <a:off x="4992" y="1872"/>
              <a:ext cx="0" cy="240"/>
            </a:xfrm>
            <a:prstGeom prst="line">
              <a:avLst/>
            </a:prstGeom>
            <a:noFill/>
            <a:ln w="381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FFFF00"/>
                </a:solidFill>
              </a:endParaRPr>
            </a:p>
          </p:txBody>
        </p:sp>
        <p:sp>
          <p:nvSpPr>
            <p:cNvPr id="59443" name="Text Box 57"/>
            <p:cNvSpPr txBox="1">
              <a:spLocks noChangeArrowheads="1"/>
            </p:cNvSpPr>
            <p:nvPr/>
          </p:nvSpPr>
          <p:spPr bwMode="auto">
            <a:xfrm>
              <a:off x="4815" y="1719"/>
              <a:ext cx="522" cy="192"/>
            </a:xfrm>
            <a:prstGeom prst="rect">
              <a:avLst/>
            </a:prstGeom>
            <a:noFill/>
            <a:ln w="12700">
              <a:noFill/>
              <a:miter lim="800000"/>
              <a:headEnd/>
              <a:tailEnd/>
            </a:ln>
          </p:spPr>
          <p:txBody>
            <a:bodyPr wrap="none">
              <a:spAutoFit/>
            </a:bodyPr>
            <a:lstStyle/>
            <a:p>
              <a:pPr eaLnBrk="0" fontAlgn="base" hangingPunct="0">
                <a:spcBef>
                  <a:spcPct val="0"/>
                </a:spcBef>
                <a:spcAft>
                  <a:spcPct val="0"/>
                </a:spcAft>
              </a:pPr>
              <a:r>
                <a:rPr lang="en-US" sz="1400" b="1" dirty="0">
                  <a:solidFill>
                    <a:srgbClr val="FFFF00"/>
                  </a:solidFill>
                  <a:latin typeface="Helvetica" pitchFamily="34" charset="0"/>
                </a:rPr>
                <a:t>−0.3715</a:t>
              </a:r>
            </a:p>
          </p:txBody>
        </p:sp>
      </p:grpSp>
      <p:sp>
        <p:nvSpPr>
          <p:cNvPr id="59432" name="Line 59"/>
          <p:cNvSpPr>
            <a:spLocks noChangeShapeType="1"/>
          </p:cNvSpPr>
          <p:nvPr/>
        </p:nvSpPr>
        <p:spPr bwMode="auto">
          <a:xfrm flipH="1">
            <a:off x="6070600" y="1500188"/>
            <a:ext cx="703263" cy="4762"/>
          </a:xfrm>
          <a:prstGeom prst="line">
            <a:avLst/>
          </a:prstGeom>
          <a:noFill/>
          <a:ln w="38100">
            <a:solidFill>
              <a:schemeClr val="tx1"/>
            </a:solidFill>
            <a:round/>
            <a:headEnd type="triangle" w="med" len="me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33" name="Rectangle 60"/>
          <p:cNvSpPr>
            <a:spLocks noChangeArrowheads="1"/>
          </p:cNvSpPr>
          <p:nvPr/>
        </p:nvSpPr>
        <p:spPr bwMode="auto">
          <a:xfrm>
            <a:off x="6248400" y="1320800"/>
            <a:ext cx="320675" cy="331788"/>
          </a:xfrm>
          <a:prstGeom prst="rect">
            <a:avLst/>
          </a:prstGeom>
          <a:solidFill>
            <a:srgbClr val="0000A8"/>
          </a:solidFill>
          <a:ln w="12700">
            <a:no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34" name="Text Box 61"/>
          <p:cNvSpPr txBox="1">
            <a:spLocks noChangeArrowheads="1"/>
          </p:cNvSpPr>
          <p:nvPr/>
        </p:nvSpPr>
        <p:spPr bwMode="auto">
          <a:xfrm>
            <a:off x="6149975" y="1355725"/>
            <a:ext cx="517525" cy="304800"/>
          </a:xfrm>
          <a:prstGeom prst="rect">
            <a:avLst/>
          </a:prstGeom>
          <a:noFill/>
          <a:ln w="12700">
            <a:noFill/>
            <a:miter lim="800000"/>
            <a:headEnd/>
            <a:tailEnd/>
          </a:ln>
        </p:spPr>
        <p:txBody>
          <a:bodyPr>
            <a:spAutoFit/>
          </a:bodyPr>
          <a:lstStyle/>
          <a:p>
            <a:pPr eaLnBrk="0" fontAlgn="base" hangingPunct="0">
              <a:spcBef>
                <a:spcPct val="0"/>
              </a:spcBef>
              <a:spcAft>
                <a:spcPct val="0"/>
              </a:spcAft>
            </a:pPr>
            <a:r>
              <a:rPr lang="en-US" sz="1400" b="1" dirty="0">
                <a:solidFill>
                  <a:srgbClr val="FFFF00"/>
                </a:solidFill>
                <a:latin typeface="Helvetica" pitchFamily="34" charset="0"/>
              </a:rPr>
              <a:t>. 53</a:t>
            </a:r>
          </a:p>
        </p:txBody>
      </p:sp>
      <p:sp>
        <p:nvSpPr>
          <p:cNvPr id="140350" name="Rectangle 62"/>
          <p:cNvSpPr>
            <a:spLocks noGrp="1" noChangeArrowheads="1"/>
          </p:cNvSpPr>
          <p:nvPr>
            <p:ph type="title"/>
          </p:nvPr>
        </p:nvSpPr>
        <p:spPr>
          <a:xfrm>
            <a:off x="685800" y="179388"/>
            <a:ext cx="7772400" cy="1068387"/>
          </a:xfrm>
        </p:spPr>
        <p:txBody>
          <a:bodyPr lIns="90488" tIns="44450" rIns="90488" bIns="44450"/>
          <a:lstStyle/>
          <a:p>
            <a:pPr eaLnBrk="1" hangingPunct="1">
              <a:defRPr/>
            </a:pPr>
            <a:r>
              <a:rPr lang="en-US" b="1" dirty="0" smtClean="0"/>
              <a:t>Direct-Fire Accuracy Example (2)</a:t>
            </a:r>
          </a:p>
        </p:txBody>
      </p:sp>
      <p:sp>
        <p:nvSpPr>
          <p:cNvPr id="59436" name="Line 63"/>
          <p:cNvSpPr>
            <a:spLocks noChangeShapeType="1"/>
          </p:cNvSpPr>
          <p:nvPr/>
        </p:nvSpPr>
        <p:spPr bwMode="auto">
          <a:xfrm flipV="1">
            <a:off x="7866063" y="2324100"/>
            <a:ext cx="0" cy="771525"/>
          </a:xfrm>
          <a:prstGeom prst="line">
            <a:avLst/>
          </a:prstGeom>
          <a:noFill/>
          <a:ln w="9525">
            <a:solidFill>
              <a:schemeClr val="tx1"/>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59437" name="Line 64"/>
          <p:cNvSpPr>
            <a:spLocks noChangeShapeType="1"/>
          </p:cNvSpPr>
          <p:nvPr/>
        </p:nvSpPr>
        <p:spPr bwMode="auto">
          <a:xfrm>
            <a:off x="7875588" y="3336925"/>
            <a:ext cx="0" cy="561975"/>
          </a:xfrm>
          <a:prstGeom prst="line">
            <a:avLst/>
          </a:prstGeom>
          <a:noFill/>
          <a:ln w="9525">
            <a:solidFill>
              <a:schemeClr val="tx1"/>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
        <p:nvSpPr>
          <p:cNvPr id="59438" name="Line 65"/>
          <p:cNvSpPr>
            <a:spLocks noChangeShapeType="1"/>
          </p:cNvSpPr>
          <p:nvPr/>
        </p:nvSpPr>
        <p:spPr bwMode="auto">
          <a:xfrm flipV="1">
            <a:off x="7434263" y="3278188"/>
            <a:ext cx="0" cy="268287"/>
          </a:xfrm>
          <a:prstGeom prst="line">
            <a:avLst/>
          </a:prstGeom>
          <a:noFill/>
          <a:ln w="12700">
            <a:solidFill>
              <a:schemeClr val="tx1"/>
            </a:solidFill>
            <a:round/>
            <a:headEnd type="triangle" w="med" len="me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39" name="Line 66"/>
          <p:cNvSpPr>
            <a:spLocks noChangeShapeType="1"/>
          </p:cNvSpPr>
          <p:nvPr/>
        </p:nvSpPr>
        <p:spPr bwMode="auto">
          <a:xfrm flipH="1">
            <a:off x="5099050" y="1939925"/>
            <a:ext cx="444500" cy="0"/>
          </a:xfrm>
          <a:prstGeom prst="line">
            <a:avLst/>
          </a:prstGeom>
          <a:noFill/>
          <a:ln w="12700">
            <a:solidFill>
              <a:schemeClr val="tx1"/>
            </a:solidFill>
            <a:round/>
            <a:headEnd/>
            <a:tailEnd type="triangle" w="med" len="me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440" name="Line 67"/>
          <p:cNvSpPr>
            <a:spLocks noChangeShapeType="1"/>
          </p:cNvSpPr>
          <p:nvPr/>
        </p:nvSpPr>
        <p:spPr bwMode="auto">
          <a:xfrm flipH="1">
            <a:off x="6421438" y="2146300"/>
            <a:ext cx="319087" cy="0"/>
          </a:xfrm>
          <a:prstGeom prst="line">
            <a:avLst/>
          </a:prstGeom>
          <a:noFill/>
          <a:ln w="12700">
            <a:solidFill>
              <a:schemeClr val="tx1"/>
            </a:solidFill>
            <a:round/>
            <a:headEnd type="triangle" w="med" len="med"/>
            <a:tailEnd/>
          </a:ln>
        </p:spPr>
        <p:txBody>
          <a:bodyPr wrap="none" anchor="ctr"/>
          <a:lstStyle/>
          <a:p>
            <a:pPr eaLnBrk="0" fontAlgn="base" hangingPunct="0">
              <a:spcBef>
                <a:spcPct val="0"/>
              </a:spcBef>
              <a:spcAft>
                <a:spcPct val="0"/>
              </a:spcAft>
            </a:pPr>
            <a:endParaRPr lang="en-US" dirty="0">
              <a:solidFill>
                <a:srgbClr val="FFFFFF"/>
              </a:solidFill>
            </a:endParaRPr>
          </a:p>
        </p:txBody>
      </p:sp>
    </p:spTree>
    <p:extLst>
      <p:ext uri="{BB962C8B-B14F-4D97-AF65-F5344CB8AC3E}">
        <p14:creationId xmlns:p14="http://schemas.microsoft.com/office/powerpoint/2010/main" val="834130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0290">
                                            <p:txEl>
                                              <p:pRg st="0" end="0"/>
                                            </p:txEl>
                                          </p:spTgt>
                                        </p:tgtEl>
                                        <p:attrNameLst>
                                          <p:attrName>style.visibility</p:attrName>
                                        </p:attrNameLst>
                                      </p:cBhvr>
                                      <p:to>
                                        <p:strVal val="visible"/>
                                      </p:to>
                                    </p:set>
                                    <p:animEffect transition="in" filter="wipe(up)">
                                      <p:cBhvr>
                                        <p:cTn id="7" dur="500"/>
                                        <p:tgtEl>
                                          <p:spTgt spid="140290">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0290">
                                            <p:txEl>
                                              <p:pRg st="1" end="1"/>
                                            </p:txEl>
                                          </p:spTgt>
                                        </p:tgtEl>
                                        <p:attrNameLst>
                                          <p:attrName>style.visibility</p:attrName>
                                        </p:attrNameLst>
                                      </p:cBhvr>
                                      <p:to>
                                        <p:strVal val="visible"/>
                                      </p:to>
                                    </p:set>
                                    <p:animEffect transition="in" filter="wipe(up)">
                                      <p:cBhvr>
                                        <p:cTn id="10" dur="500"/>
                                        <p:tgtEl>
                                          <p:spTgt spid="140290">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40290">
                                            <p:txEl>
                                              <p:pRg st="2" end="2"/>
                                            </p:txEl>
                                          </p:spTgt>
                                        </p:tgtEl>
                                        <p:attrNameLst>
                                          <p:attrName>style.visibility</p:attrName>
                                        </p:attrNameLst>
                                      </p:cBhvr>
                                      <p:to>
                                        <p:strVal val="visible"/>
                                      </p:to>
                                    </p:set>
                                    <p:animEffect transition="in" filter="wipe(up)">
                                      <p:cBhvr>
                                        <p:cTn id="13" dur="500"/>
                                        <p:tgtEl>
                                          <p:spTgt spid="140290">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40290">
                                            <p:txEl>
                                              <p:pRg st="3" end="3"/>
                                            </p:txEl>
                                          </p:spTgt>
                                        </p:tgtEl>
                                        <p:attrNameLst>
                                          <p:attrName>style.visibility</p:attrName>
                                        </p:attrNameLst>
                                      </p:cBhvr>
                                      <p:to>
                                        <p:strVal val="visible"/>
                                      </p:to>
                                    </p:set>
                                    <p:animEffect transition="in" filter="wipe(up)">
                                      <p:cBhvr>
                                        <p:cTn id="16" dur="500"/>
                                        <p:tgtEl>
                                          <p:spTgt spid="14029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40290">
                                            <p:txEl>
                                              <p:pRg st="4" end="4"/>
                                            </p:txEl>
                                          </p:spTgt>
                                        </p:tgtEl>
                                        <p:attrNameLst>
                                          <p:attrName>style.visibility</p:attrName>
                                        </p:attrNameLst>
                                      </p:cBhvr>
                                      <p:to>
                                        <p:strVal val="visible"/>
                                      </p:to>
                                    </p:set>
                                    <p:animEffect transition="in" filter="wipe(up)">
                                      <p:cBhvr>
                                        <p:cTn id="21" dur="500"/>
                                        <p:tgtEl>
                                          <p:spTgt spid="140290">
                                            <p:txEl>
                                              <p:pRg st="4" end="4"/>
                                            </p:txEl>
                                          </p:spTgt>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40290">
                                            <p:txEl>
                                              <p:pRg st="5" end="5"/>
                                            </p:txEl>
                                          </p:spTgt>
                                        </p:tgtEl>
                                        <p:attrNameLst>
                                          <p:attrName>style.visibility</p:attrName>
                                        </p:attrNameLst>
                                      </p:cBhvr>
                                      <p:to>
                                        <p:strVal val="visible"/>
                                      </p:to>
                                    </p:set>
                                    <p:animEffect transition="in" filter="wipe(up)">
                                      <p:cBhvr>
                                        <p:cTn id="24" dur="500"/>
                                        <p:tgtEl>
                                          <p:spTgt spid="140290">
                                            <p:txEl>
                                              <p:pRg st="5" end="5"/>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140290">
                                            <p:txEl>
                                              <p:pRg st="6" end="6"/>
                                            </p:txEl>
                                          </p:spTgt>
                                        </p:tgtEl>
                                        <p:attrNameLst>
                                          <p:attrName>style.visibility</p:attrName>
                                        </p:attrNameLst>
                                      </p:cBhvr>
                                      <p:to>
                                        <p:strVal val="visible"/>
                                      </p:to>
                                    </p:set>
                                    <p:animEffect transition="in" filter="wipe(up)">
                                      <p:cBhvr>
                                        <p:cTn id="27" dur="500"/>
                                        <p:tgtEl>
                                          <p:spTgt spid="140290">
                                            <p:txEl>
                                              <p:pRg st="6" end="6"/>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140290">
                                            <p:txEl>
                                              <p:pRg st="7" end="7"/>
                                            </p:txEl>
                                          </p:spTgt>
                                        </p:tgtEl>
                                        <p:attrNameLst>
                                          <p:attrName>style.visibility</p:attrName>
                                        </p:attrNameLst>
                                      </p:cBhvr>
                                      <p:to>
                                        <p:strVal val="visible"/>
                                      </p:to>
                                    </p:set>
                                    <p:animEffect transition="in" filter="wipe(up)">
                                      <p:cBhvr>
                                        <p:cTn id="30" dur="500"/>
                                        <p:tgtEl>
                                          <p:spTgt spid="140290">
                                            <p:txEl>
                                              <p:pRg st="7" end="7"/>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0290">
                                            <p:txEl>
                                              <p:pRg st="8" end="8"/>
                                            </p:txEl>
                                          </p:spTgt>
                                        </p:tgtEl>
                                        <p:attrNameLst>
                                          <p:attrName>style.visibility</p:attrName>
                                        </p:attrNameLst>
                                      </p:cBhvr>
                                      <p:to>
                                        <p:strVal val="visible"/>
                                      </p:to>
                                    </p:set>
                                    <p:animEffect transition="in" filter="wipe(up)">
                                      <p:cBhvr>
                                        <p:cTn id="33" dur="500"/>
                                        <p:tgtEl>
                                          <p:spTgt spid="140290">
                                            <p:txEl>
                                              <p:pRg st="8" end="8"/>
                                            </p:txEl>
                                          </p:spTgt>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140290">
                                            <p:txEl>
                                              <p:pRg st="9" end="9"/>
                                            </p:txEl>
                                          </p:spTgt>
                                        </p:tgtEl>
                                        <p:attrNameLst>
                                          <p:attrName>style.visibility</p:attrName>
                                        </p:attrNameLst>
                                      </p:cBhvr>
                                      <p:to>
                                        <p:strVal val="visible"/>
                                      </p:to>
                                    </p:set>
                                    <p:animEffect transition="in" filter="wipe(up)">
                                      <p:cBhvr>
                                        <p:cTn id="36" dur="500"/>
                                        <p:tgtEl>
                                          <p:spTgt spid="140290">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59432"/>
                                        </p:tgtEl>
                                        <p:attrNameLst>
                                          <p:attrName>style.visibility</p:attrName>
                                        </p:attrNameLst>
                                      </p:cBhvr>
                                      <p:to>
                                        <p:strVal val="visible"/>
                                      </p:to>
                                    </p:set>
                                    <p:animEffect transition="in" filter="barn(outVertical)">
                                      <p:cBhvr>
                                        <p:cTn id="41" dur="500"/>
                                        <p:tgtEl>
                                          <p:spTgt spid="59432"/>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59433"/>
                                        </p:tgtEl>
                                        <p:attrNameLst>
                                          <p:attrName>style.visibility</p:attrName>
                                        </p:attrNameLst>
                                      </p:cBhvr>
                                      <p:to>
                                        <p:strVal val="visible"/>
                                      </p:to>
                                    </p:set>
                                    <p:animEffect transition="in" filter="barn(outVertical)">
                                      <p:cBhvr>
                                        <p:cTn id="44" dur="500"/>
                                        <p:tgtEl>
                                          <p:spTgt spid="59433"/>
                                        </p:tgtEl>
                                      </p:cBhvr>
                                    </p:animEffect>
                                  </p:childTnLst>
                                </p:cTn>
                              </p:par>
                              <p:par>
                                <p:cTn id="45" presetID="16" presetClass="entr" presetSubtype="37" fill="hold" grpId="0" nodeType="withEffect">
                                  <p:stCondLst>
                                    <p:cond delay="0"/>
                                  </p:stCondLst>
                                  <p:childTnLst>
                                    <p:set>
                                      <p:cBhvr>
                                        <p:cTn id="46" dur="1" fill="hold">
                                          <p:stCondLst>
                                            <p:cond delay="0"/>
                                          </p:stCondLst>
                                        </p:cTn>
                                        <p:tgtEl>
                                          <p:spTgt spid="59434"/>
                                        </p:tgtEl>
                                        <p:attrNameLst>
                                          <p:attrName>style.visibility</p:attrName>
                                        </p:attrNameLst>
                                      </p:cBhvr>
                                      <p:to>
                                        <p:strVal val="visible"/>
                                      </p:to>
                                    </p:set>
                                    <p:animEffect transition="in" filter="barn(outVertical)">
                                      <p:cBhvr>
                                        <p:cTn id="47" dur="500"/>
                                        <p:tgtEl>
                                          <p:spTgt spid="5943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40290">
                                            <p:txEl>
                                              <p:pRg st="10" end="10"/>
                                            </p:txEl>
                                          </p:spTgt>
                                        </p:tgtEl>
                                        <p:attrNameLst>
                                          <p:attrName>style.visibility</p:attrName>
                                        </p:attrNameLst>
                                      </p:cBhvr>
                                      <p:to>
                                        <p:strVal val="visible"/>
                                      </p:to>
                                    </p:set>
                                    <p:animEffect transition="in" filter="wipe(up)">
                                      <p:cBhvr>
                                        <p:cTn id="52" dur="500"/>
                                        <p:tgtEl>
                                          <p:spTgt spid="140290">
                                            <p:txEl>
                                              <p:pRg st="10" end="10"/>
                                            </p:txEl>
                                          </p:spTgt>
                                        </p:tgtEl>
                                      </p:cBhvr>
                                    </p:animEffect>
                                  </p:childTnLst>
                                </p:cTn>
                              </p:par>
                              <p:par>
                                <p:cTn id="53" presetID="22" presetClass="entr" presetSubtype="1" fill="hold" grpId="0" nodeType="withEffect">
                                  <p:stCondLst>
                                    <p:cond delay="0"/>
                                  </p:stCondLst>
                                  <p:childTnLst>
                                    <p:set>
                                      <p:cBhvr>
                                        <p:cTn id="54" dur="1" fill="hold">
                                          <p:stCondLst>
                                            <p:cond delay="0"/>
                                          </p:stCondLst>
                                        </p:cTn>
                                        <p:tgtEl>
                                          <p:spTgt spid="140290">
                                            <p:txEl>
                                              <p:pRg st="11" end="11"/>
                                            </p:txEl>
                                          </p:spTgt>
                                        </p:tgtEl>
                                        <p:attrNameLst>
                                          <p:attrName>style.visibility</p:attrName>
                                        </p:attrNameLst>
                                      </p:cBhvr>
                                      <p:to>
                                        <p:strVal val="visible"/>
                                      </p:to>
                                    </p:set>
                                    <p:animEffect transition="in" filter="wipe(up)">
                                      <p:cBhvr>
                                        <p:cTn id="55" dur="500"/>
                                        <p:tgtEl>
                                          <p:spTgt spid="140290">
                                            <p:txEl>
                                              <p:pRg st="11" end="11"/>
                                            </p:txEl>
                                          </p:spTgt>
                                        </p:tgtEl>
                                      </p:cBhvr>
                                    </p:animEffect>
                                  </p:childTnLst>
                                </p:cTn>
                              </p:par>
                              <p:par>
                                <p:cTn id="56" presetID="22" presetClass="entr" presetSubtype="1" fill="hold" grpId="0" nodeType="withEffect">
                                  <p:stCondLst>
                                    <p:cond delay="0"/>
                                  </p:stCondLst>
                                  <p:childTnLst>
                                    <p:set>
                                      <p:cBhvr>
                                        <p:cTn id="57" dur="1" fill="hold">
                                          <p:stCondLst>
                                            <p:cond delay="0"/>
                                          </p:stCondLst>
                                        </p:cTn>
                                        <p:tgtEl>
                                          <p:spTgt spid="140290">
                                            <p:txEl>
                                              <p:pRg st="12" end="12"/>
                                            </p:txEl>
                                          </p:spTgt>
                                        </p:tgtEl>
                                        <p:attrNameLst>
                                          <p:attrName>style.visibility</p:attrName>
                                        </p:attrNameLst>
                                      </p:cBhvr>
                                      <p:to>
                                        <p:strVal val="visible"/>
                                      </p:to>
                                    </p:set>
                                    <p:animEffect transition="in" filter="wipe(up)">
                                      <p:cBhvr>
                                        <p:cTn id="58" dur="500"/>
                                        <p:tgtEl>
                                          <p:spTgt spid="140290">
                                            <p:txEl>
                                              <p:pRg st="12" end="12"/>
                                            </p:txEl>
                                          </p:spTgt>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140290">
                                            <p:txEl>
                                              <p:pRg st="13" end="13"/>
                                            </p:txEl>
                                          </p:spTgt>
                                        </p:tgtEl>
                                        <p:attrNameLst>
                                          <p:attrName>style.visibility</p:attrName>
                                        </p:attrNameLst>
                                      </p:cBhvr>
                                      <p:to>
                                        <p:strVal val="visible"/>
                                      </p:to>
                                    </p:set>
                                    <p:animEffect transition="in" filter="wipe(up)">
                                      <p:cBhvr>
                                        <p:cTn id="61" dur="500"/>
                                        <p:tgtEl>
                                          <p:spTgt spid="140290">
                                            <p:txEl>
                                              <p:pRg st="13" end="13"/>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42" fill="hold" nodeType="clickEffect">
                                  <p:stCondLst>
                                    <p:cond delay="0"/>
                                  </p:stCondLst>
                                  <p:childTnLst>
                                    <p:set>
                                      <p:cBhvr>
                                        <p:cTn id="65" dur="1" fill="hold">
                                          <p:stCondLst>
                                            <p:cond delay="0"/>
                                          </p:stCondLst>
                                        </p:cTn>
                                        <p:tgtEl>
                                          <p:spTgt spid="59431"/>
                                        </p:tgtEl>
                                        <p:attrNameLst>
                                          <p:attrName>style.visibility</p:attrName>
                                        </p:attrNameLst>
                                      </p:cBhvr>
                                      <p:to>
                                        <p:strVal val="visible"/>
                                      </p:to>
                                    </p:set>
                                    <p:animEffect transition="in" filter="barn(outHorizontal)">
                                      <p:cBhvr>
                                        <p:cTn id="66" dur="500"/>
                                        <p:tgtEl>
                                          <p:spTgt spid="59431"/>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59430"/>
                                        </p:tgtEl>
                                        <p:attrNameLst>
                                          <p:attrName>style.visibility</p:attrName>
                                        </p:attrNameLst>
                                      </p:cBhvr>
                                      <p:to>
                                        <p:strVal val="visible"/>
                                      </p:to>
                                    </p:set>
                                    <p:animEffect transition="in" filter="wipe(up)">
                                      <p:cBhvr>
                                        <p:cTn id="71" dur="500"/>
                                        <p:tgtEl>
                                          <p:spTgt spid="5943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grpId="0" nodeType="clickEffect">
                                  <p:stCondLst>
                                    <p:cond delay="0"/>
                                  </p:stCondLst>
                                  <p:childTnLst>
                                    <p:set>
                                      <p:cBhvr>
                                        <p:cTn id="75" dur="1" fill="hold">
                                          <p:stCondLst>
                                            <p:cond delay="0"/>
                                          </p:stCondLst>
                                        </p:cTn>
                                        <p:tgtEl>
                                          <p:spTgt spid="140290">
                                            <p:txEl>
                                              <p:pRg st="14" end="14"/>
                                            </p:txEl>
                                          </p:spTgt>
                                        </p:tgtEl>
                                        <p:attrNameLst>
                                          <p:attrName>style.visibility</p:attrName>
                                        </p:attrNameLst>
                                      </p:cBhvr>
                                      <p:to>
                                        <p:strVal val="visible"/>
                                      </p:to>
                                    </p:set>
                                    <p:animEffect transition="in" filter="wipe(up)">
                                      <p:cBhvr>
                                        <p:cTn id="76" dur="500"/>
                                        <p:tgtEl>
                                          <p:spTgt spid="140290">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0" grpId="0" build="p"/>
      <p:bldP spid="59432" grpId="0" animBg="1"/>
      <p:bldP spid="59433" grpId="0" animBg="1"/>
      <p:bldP spid="5943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22"/>
          <p:cNvSpPr>
            <a:spLocks noGrp="1" noChangeArrowheads="1"/>
          </p:cNvSpPr>
          <p:nvPr>
            <p:ph type="sldNum" sz="quarter" idx="11"/>
          </p:nvPr>
        </p:nvSpPr>
        <p:spPr/>
        <p:txBody>
          <a:bodyPr/>
          <a:lstStyle/>
          <a:p>
            <a:pPr>
              <a:defRPr/>
            </a:pPr>
            <a:fld id="{276494AF-6782-468D-A47C-101E26795B9D}" type="slidenum">
              <a:rPr lang="en-US">
                <a:solidFill>
                  <a:srgbClr val="FFFFFF"/>
                </a:solidFill>
              </a:rPr>
              <a:pPr>
                <a:defRPr/>
              </a:pPr>
              <a:t>38</a:t>
            </a:fld>
            <a:endParaRPr lang="en-US" dirty="0">
              <a:solidFill>
                <a:srgbClr val="FFFFFF"/>
              </a:solidFill>
            </a:endParaRPr>
          </a:p>
        </p:txBody>
      </p:sp>
      <p:sp>
        <p:nvSpPr>
          <p:cNvPr id="11266" name="Rectangle 2"/>
          <p:cNvSpPr>
            <a:spLocks noGrp="1" noChangeArrowheads="1"/>
          </p:cNvSpPr>
          <p:nvPr>
            <p:ph type="ctrTitle"/>
          </p:nvPr>
        </p:nvSpPr>
        <p:spPr/>
        <p:txBody>
          <a:bodyPr/>
          <a:lstStyle/>
          <a:p>
            <a:pPr eaLnBrk="1" hangingPunct="1">
              <a:defRPr/>
            </a:pPr>
            <a:r>
              <a:rPr lang="en-US" dirty="0" smtClean="0">
                <a:solidFill>
                  <a:schemeClr val="bg1"/>
                </a:solidFill>
              </a:rPr>
              <a:t>Engagement Modeling – Aggregate Level</a:t>
            </a:r>
          </a:p>
        </p:txBody>
      </p:sp>
      <p:sp>
        <p:nvSpPr>
          <p:cNvPr id="11267" name="Rectangle 3"/>
          <p:cNvSpPr>
            <a:spLocks noGrp="1" noChangeArrowheads="1"/>
          </p:cNvSpPr>
          <p:nvPr>
            <p:ph type="subTitle" idx="1"/>
          </p:nvPr>
        </p:nvSpPr>
        <p:spPr>
          <a:xfrm>
            <a:off x="1981200" y="1920875"/>
            <a:ext cx="5181600" cy="4175125"/>
          </a:xfrm>
        </p:spPr>
        <p:txBody>
          <a:bodyPr/>
          <a:lstStyle/>
          <a:p>
            <a:pPr eaLnBrk="1" hangingPunct="1">
              <a:defRPr/>
            </a:pPr>
            <a:r>
              <a:rPr lang="en-US" dirty="0" smtClean="0"/>
              <a:t>Lanchester Equations</a:t>
            </a:r>
          </a:p>
          <a:p>
            <a:pPr eaLnBrk="1" hangingPunct="1">
              <a:defRPr/>
            </a:pPr>
            <a:r>
              <a:rPr lang="en-US" dirty="0" smtClean="0"/>
              <a:t>Aggregated Combat Groups</a:t>
            </a:r>
          </a:p>
          <a:p>
            <a:pPr eaLnBrk="1" hangingPunct="1">
              <a:defRPr/>
            </a:pPr>
            <a:r>
              <a:rPr lang="en-US" dirty="0" smtClean="0"/>
              <a:t>Epstein’s Equations</a:t>
            </a:r>
          </a:p>
          <a:p>
            <a:pPr eaLnBrk="1" hangingPunct="1">
              <a:defRPr/>
            </a:pPr>
            <a:r>
              <a:rPr lang="en-US" dirty="0" smtClean="0"/>
              <a:t>Quantified Judgment Model (QJM)</a:t>
            </a:r>
          </a:p>
          <a:p>
            <a:pPr eaLnBrk="1" hangingPunct="1">
              <a:defRPr/>
            </a:pPr>
            <a:r>
              <a:rPr lang="en-US" dirty="0" smtClean="0"/>
              <a:t>Force Ratio Approach</a:t>
            </a:r>
          </a:p>
        </p:txBody>
      </p:sp>
    </p:spTree>
    <p:extLst>
      <p:ext uri="{BB962C8B-B14F-4D97-AF65-F5344CB8AC3E}">
        <p14:creationId xmlns:p14="http://schemas.microsoft.com/office/powerpoint/2010/main" val="214397660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3"/>
          <p:cNvSpPr>
            <a:spLocks noGrp="1"/>
          </p:cNvSpPr>
          <p:nvPr>
            <p:ph type="sldNum" sz="quarter" idx="10"/>
          </p:nvPr>
        </p:nvSpPr>
        <p:spPr/>
        <p:txBody>
          <a:bodyPr/>
          <a:lstStyle/>
          <a:p>
            <a:pPr>
              <a:defRPr/>
            </a:pPr>
            <a:fld id="{7C7F5D68-CC28-4F68-A30F-587FA58E3FEE}" type="slidenum">
              <a:rPr lang="en-US">
                <a:solidFill>
                  <a:srgbClr val="FFFFFF"/>
                </a:solidFill>
              </a:rPr>
              <a:pPr>
                <a:defRPr/>
              </a:pPr>
              <a:t>39</a:t>
            </a:fld>
            <a:endParaRPr lang="en-US" dirty="0">
              <a:solidFill>
                <a:srgbClr val="FFFFFF"/>
              </a:solidFill>
            </a:endParaRPr>
          </a:p>
        </p:txBody>
      </p:sp>
      <p:sp>
        <p:nvSpPr>
          <p:cNvPr id="26626" name="Rectangle 2"/>
          <p:cNvSpPr>
            <a:spLocks noGrp="1" noChangeArrowheads="1"/>
          </p:cNvSpPr>
          <p:nvPr>
            <p:ph type="title"/>
          </p:nvPr>
        </p:nvSpPr>
        <p:spPr/>
        <p:txBody>
          <a:bodyPr/>
          <a:lstStyle/>
          <a:p>
            <a:pPr eaLnBrk="1" hangingPunct="1">
              <a:defRPr/>
            </a:pPr>
            <a:r>
              <a:rPr lang="en-US" dirty="0" smtClean="0"/>
              <a:t>Lanchester Equations</a:t>
            </a:r>
          </a:p>
        </p:txBody>
      </p:sp>
      <p:sp>
        <p:nvSpPr>
          <p:cNvPr id="26628" name="Rectangle 4"/>
          <p:cNvSpPr>
            <a:spLocks noChangeArrowheads="1"/>
          </p:cNvSpPr>
          <p:nvPr/>
        </p:nvSpPr>
        <p:spPr bwMode="auto">
          <a:xfrm>
            <a:off x="228600" y="1371600"/>
            <a:ext cx="6324600" cy="2400300"/>
          </a:xfrm>
          <a:prstGeom prst="rect">
            <a:avLst/>
          </a:prstGeom>
          <a:noFill/>
          <a:ln w="12700">
            <a:noFill/>
            <a:miter lim="800000"/>
            <a:headEnd/>
            <a:tailEnd/>
          </a:ln>
          <a:effectLst/>
        </p:spPr>
        <p:txBody>
          <a:bodyPr lIns="90488" tIns="44450" rIns="90488" bIns="44450"/>
          <a:lstStyle/>
          <a:p>
            <a:pPr marL="231775" indent="-231775" fontAlgn="base">
              <a:spcBef>
                <a:spcPct val="25000"/>
              </a:spcBef>
              <a:spcAft>
                <a:spcPct val="0"/>
              </a:spcAft>
              <a:buClr>
                <a:srgbClr val="9999FF"/>
              </a:buClr>
              <a:buFont typeface="Wingdings" pitchFamily="2" charset="2"/>
              <a:buBlip>
                <a:blip r:embed="rId4"/>
              </a:buBlip>
              <a:defRPr/>
            </a:pPr>
            <a:r>
              <a:rPr lang="en-US" sz="2000" dirty="0">
                <a:solidFill>
                  <a:srgbClr val="FFFFFF"/>
                </a:solidFill>
                <a:effectLst>
                  <a:outerShdw blurRad="38100" dist="38100" dir="2700000" algn="tl">
                    <a:srgbClr val="000000"/>
                  </a:outerShdw>
                </a:effectLst>
              </a:rPr>
              <a:t>CONCEPT: describe the rate at which a force loses systems as a function of the size of the force and the size of the enemy force.  This results in a system of differential equations in force sizes x and y.</a:t>
            </a:r>
          </a:p>
          <a:p>
            <a:pPr marL="465138" lvl="1" indent="-7938" fontAlgn="base">
              <a:spcBef>
                <a:spcPct val="25000"/>
              </a:spcBef>
              <a:spcAft>
                <a:spcPct val="0"/>
              </a:spcAft>
              <a:buClr>
                <a:srgbClr val="CCCCFF"/>
              </a:buClr>
              <a:buSzPct val="50000"/>
              <a:buFont typeface="Wingdings" pitchFamily="2" charset="2"/>
              <a:buNone/>
              <a:defRPr/>
            </a:pPr>
            <a:endParaRPr lang="en-US" sz="2000" dirty="0">
              <a:solidFill>
                <a:srgbClr val="FFFFFF"/>
              </a:solidFill>
              <a:effectLst>
                <a:outerShdw blurRad="38100" dist="38100" dir="2700000" algn="tl">
                  <a:srgbClr val="000000"/>
                </a:outerShdw>
              </a:effectLst>
            </a:endParaRPr>
          </a:p>
          <a:p>
            <a:pPr marL="465138" lvl="1" indent="-7938" fontAlgn="base">
              <a:spcBef>
                <a:spcPct val="25000"/>
              </a:spcBef>
              <a:spcAft>
                <a:spcPct val="0"/>
              </a:spcAft>
              <a:buClr>
                <a:srgbClr val="CCCCFF"/>
              </a:buClr>
              <a:buSzPct val="50000"/>
              <a:buFont typeface="Wingdings" pitchFamily="2" charset="2"/>
              <a:buNone/>
              <a:defRPr/>
            </a:pPr>
            <a:endParaRPr lang="en-US" sz="2000" dirty="0">
              <a:solidFill>
                <a:srgbClr val="FFFFFF"/>
              </a:solidFill>
              <a:effectLst>
                <a:outerShdw blurRad="38100" dist="38100" dir="2700000" algn="tl">
                  <a:srgbClr val="000000"/>
                </a:outerShdw>
              </a:effectLst>
            </a:endParaRPr>
          </a:p>
          <a:p>
            <a:pPr marL="231775" indent="-231775" fontAlgn="base">
              <a:spcBef>
                <a:spcPct val="25000"/>
              </a:spcBef>
              <a:spcAft>
                <a:spcPct val="0"/>
              </a:spcAft>
              <a:buClr>
                <a:srgbClr val="9999FF"/>
              </a:buClr>
              <a:buFont typeface="Wingdings" pitchFamily="2" charset="2"/>
              <a:buNone/>
              <a:defRPr/>
            </a:pPr>
            <a:r>
              <a:rPr lang="en-US" sz="2000" dirty="0">
                <a:solidFill>
                  <a:srgbClr val="FFFFFF"/>
                </a:solidFill>
                <a:effectLst>
                  <a:outerShdw blurRad="38100" dist="38100" dir="2700000" algn="tl">
                    <a:srgbClr val="000000"/>
                  </a:outerShdw>
                </a:effectLst>
              </a:rPr>
              <a:t>	The solution to these equations as functions of x(t) and y(t) provide insights about battle outcome.</a:t>
            </a:r>
          </a:p>
        </p:txBody>
      </p:sp>
      <p:grpSp>
        <p:nvGrpSpPr>
          <p:cNvPr id="6152" name="Group 18"/>
          <p:cNvGrpSpPr>
            <a:grpSpLocks/>
          </p:cNvGrpSpPr>
          <p:nvPr/>
        </p:nvGrpSpPr>
        <p:grpSpPr bwMode="auto">
          <a:xfrm>
            <a:off x="6689725" y="1501775"/>
            <a:ext cx="2270125" cy="2330450"/>
            <a:chOff x="4032" y="715"/>
            <a:chExt cx="1430" cy="1468"/>
          </a:xfrm>
        </p:grpSpPr>
        <p:sp>
          <p:nvSpPr>
            <p:cNvPr id="6160" name="Rectangle 17"/>
            <p:cNvSpPr>
              <a:spLocks noChangeArrowheads="1"/>
            </p:cNvSpPr>
            <p:nvPr/>
          </p:nvSpPr>
          <p:spPr bwMode="auto">
            <a:xfrm>
              <a:off x="4032" y="715"/>
              <a:ext cx="1430" cy="1464"/>
            </a:xfrm>
            <a:prstGeom prst="rect">
              <a:avLst/>
            </a:prstGeom>
            <a:solidFill>
              <a:schemeClr val="tx1"/>
            </a:solidFill>
            <a:ln w="9525">
              <a:solidFill>
                <a:srgbClr val="000000"/>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pic>
          <p:nvPicPr>
            <p:cNvPr id="6161" name="Picture 5" descr="lanc-head-shadow"/>
            <p:cNvPicPr>
              <a:picLocks noChangeAspect="1" noChangeArrowheads="1"/>
            </p:cNvPicPr>
            <p:nvPr/>
          </p:nvPicPr>
          <p:blipFill>
            <a:blip r:embed="rId5" cstate="print"/>
            <a:srcRect r="11815" b="13423"/>
            <a:stretch>
              <a:fillRect/>
            </a:stretch>
          </p:blipFill>
          <p:spPr bwMode="auto">
            <a:xfrm>
              <a:off x="4040" y="720"/>
              <a:ext cx="1414" cy="1463"/>
            </a:xfrm>
            <a:prstGeom prst="rect">
              <a:avLst/>
            </a:prstGeom>
            <a:noFill/>
            <a:ln w="9525">
              <a:noFill/>
              <a:miter lim="800000"/>
              <a:headEnd/>
              <a:tailEnd/>
            </a:ln>
          </p:spPr>
        </p:pic>
      </p:grpSp>
      <p:graphicFrame>
        <p:nvGraphicFramePr>
          <p:cNvPr id="6146" name="Object 6">
            <a:hlinkClick r:id="" action="ppaction://ole?verb=0"/>
          </p:cNvPr>
          <p:cNvGraphicFramePr>
            <a:graphicFrameLocks noGrp="1"/>
          </p:cNvGraphicFramePr>
          <p:nvPr>
            <p:ph idx="1"/>
          </p:nvPr>
        </p:nvGraphicFramePr>
        <p:xfrm>
          <a:off x="1295400" y="2716213"/>
          <a:ext cx="5675313" cy="1085850"/>
        </p:xfrm>
        <a:graphic>
          <a:graphicData uri="http://schemas.openxmlformats.org/presentationml/2006/ole">
            <mc:AlternateContent xmlns:mc="http://schemas.openxmlformats.org/markup-compatibility/2006">
              <mc:Choice xmlns:v="urn:schemas-microsoft-com:vml" Requires="v">
                <p:oleObj spid="_x0000_s9317" name="Equation" r:id="rId6" imgW="5675040" imgH="1046160" progId="Equation.2">
                  <p:embed/>
                </p:oleObj>
              </mc:Choice>
              <mc:Fallback>
                <p:oleObj name="Equation" r:id="rId6" imgW="5675040" imgH="1046160" progId="Equation.2">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2716213"/>
                        <a:ext cx="5675313"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53" name="Rectangle 8"/>
          <p:cNvSpPr>
            <a:spLocks noChangeArrowheads="1"/>
          </p:cNvSpPr>
          <p:nvPr/>
        </p:nvSpPr>
        <p:spPr bwMode="auto">
          <a:xfrm>
            <a:off x="0" y="5640388"/>
            <a:ext cx="6326188" cy="74612"/>
          </a:xfrm>
          <a:prstGeom prst="rect">
            <a:avLst/>
          </a:prstGeom>
          <a:noFill/>
          <a:ln w="12700">
            <a:noFill/>
            <a:miter lim="800000"/>
            <a:headEnd/>
            <a:tailEnd/>
          </a:ln>
        </p:spPr>
        <p:txBody>
          <a:bodyPr wrap="none" anchor="ctr">
            <a:spAutoFit/>
          </a:bodyPr>
          <a:lstStyle/>
          <a:p>
            <a:pPr eaLnBrk="0" fontAlgn="base" hangingPunct="0">
              <a:spcBef>
                <a:spcPct val="0"/>
              </a:spcBef>
              <a:spcAft>
                <a:spcPct val="0"/>
              </a:spcAft>
            </a:pPr>
            <a:endParaRPr lang="en-US" dirty="0">
              <a:solidFill>
                <a:srgbClr val="FFFFFF"/>
              </a:solidFill>
            </a:endParaRPr>
          </a:p>
        </p:txBody>
      </p:sp>
      <p:graphicFrame>
        <p:nvGraphicFramePr>
          <p:cNvPr id="6147" name="Object 9"/>
          <p:cNvGraphicFramePr>
            <a:graphicFrameLocks noChangeAspect="1"/>
          </p:cNvGraphicFramePr>
          <p:nvPr/>
        </p:nvGraphicFramePr>
        <p:xfrm>
          <a:off x="5105400" y="4495800"/>
          <a:ext cx="1001713" cy="631825"/>
        </p:xfrm>
        <a:graphic>
          <a:graphicData uri="http://schemas.openxmlformats.org/presentationml/2006/ole">
            <mc:AlternateContent xmlns:mc="http://schemas.openxmlformats.org/markup-compatibility/2006">
              <mc:Choice xmlns:v="urn:schemas-microsoft-com:vml" Requires="v">
                <p:oleObj spid="_x0000_s9318" name="Equation" r:id="rId8" imgW="622030" imgH="393529" progId="Equation.3">
                  <p:embed/>
                </p:oleObj>
              </mc:Choice>
              <mc:Fallback>
                <p:oleObj name="Equation" r:id="rId8" imgW="622030" imgH="393529"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4495800"/>
                        <a:ext cx="1001713" cy="631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8" name="Object 10"/>
          <p:cNvGraphicFramePr>
            <a:graphicFrameLocks noChangeAspect="1"/>
          </p:cNvGraphicFramePr>
          <p:nvPr/>
        </p:nvGraphicFramePr>
        <p:xfrm>
          <a:off x="2743200" y="5410200"/>
          <a:ext cx="930275" cy="596900"/>
        </p:xfrm>
        <a:graphic>
          <a:graphicData uri="http://schemas.openxmlformats.org/presentationml/2006/ole">
            <mc:AlternateContent xmlns:mc="http://schemas.openxmlformats.org/markup-compatibility/2006">
              <mc:Choice xmlns:v="urn:schemas-microsoft-com:vml" Requires="v">
                <p:oleObj spid="_x0000_s9319" name="Equation" r:id="rId10" imgW="609336" imgH="393529" progId="Equation.3">
                  <p:embed/>
                </p:oleObj>
              </mc:Choice>
              <mc:Fallback>
                <p:oleObj name="Equation" r:id="rId10" imgW="609336" imgH="393529"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43200" y="5410200"/>
                        <a:ext cx="93027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154" name="Picture 11" descr="bmp2-line"/>
          <p:cNvPicPr>
            <a:picLocks noChangeAspect="1" noChangeArrowheads="1"/>
          </p:cNvPicPr>
          <p:nvPr/>
        </p:nvPicPr>
        <p:blipFill>
          <a:blip r:embed="rId12" cstate="print">
            <a:lum bright="10000" contrast="10000"/>
          </a:blip>
          <a:srcRect/>
          <a:stretch>
            <a:fillRect/>
          </a:stretch>
        </p:blipFill>
        <p:spPr bwMode="auto">
          <a:xfrm>
            <a:off x="1273175" y="4691063"/>
            <a:ext cx="1317625" cy="762000"/>
          </a:xfrm>
          <a:prstGeom prst="rect">
            <a:avLst/>
          </a:prstGeom>
          <a:noFill/>
          <a:ln w="9525">
            <a:noFill/>
            <a:miter lim="800000"/>
            <a:headEnd/>
            <a:tailEnd/>
          </a:ln>
        </p:spPr>
      </p:pic>
      <p:pic>
        <p:nvPicPr>
          <p:cNvPr id="6155" name="Picture 12" descr="m1"/>
          <p:cNvPicPr>
            <a:picLocks noChangeAspect="1" noChangeArrowheads="1"/>
          </p:cNvPicPr>
          <p:nvPr/>
        </p:nvPicPr>
        <p:blipFill>
          <a:blip r:embed="rId13" cstate="print"/>
          <a:srcRect/>
          <a:stretch>
            <a:fillRect/>
          </a:stretch>
        </p:blipFill>
        <p:spPr bwMode="auto">
          <a:xfrm>
            <a:off x="6248400" y="4592638"/>
            <a:ext cx="1219200" cy="935037"/>
          </a:xfrm>
          <a:prstGeom prst="rect">
            <a:avLst/>
          </a:prstGeom>
          <a:noFill/>
          <a:ln w="9525">
            <a:noFill/>
            <a:miter lim="800000"/>
            <a:headEnd/>
            <a:tailEnd/>
          </a:ln>
        </p:spPr>
      </p:pic>
      <p:sp>
        <p:nvSpPr>
          <p:cNvPr id="6156" name="Line 13"/>
          <p:cNvSpPr>
            <a:spLocks noChangeShapeType="1"/>
          </p:cNvSpPr>
          <p:nvPr/>
        </p:nvSpPr>
        <p:spPr bwMode="auto">
          <a:xfrm>
            <a:off x="2819400" y="5257800"/>
            <a:ext cx="3276600" cy="0"/>
          </a:xfrm>
          <a:prstGeom prst="line">
            <a:avLst/>
          </a:prstGeom>
          <a:noFill/>
          <a:ln w="38100">
            <a:solidFill>
              <a:srgbClr val="FF3300"/>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pic>
        <p:nvPicPr>
          <p:cNvPr id="6157" name="Picture 14" descr="bmp2-line"/>
          <p:cNvPicPr>
            <a:picLocks noChangeAspect="1" noChangeArrowheads="1"/>
          </p:cNvPicPr>
          <p:nvPr/>
        </p:nvPicPr>
        <p:blipFill>
          <a:blip r:embed="rId12" cstate="print">
            <a:lum bright="10000" contrast="10000"/>
          </a:blip>
          <a:srcRect/>
          <a:stretch>
            <a:fillRect/>
          </a:stretch>
        </p:blipFill>
        <p:spPr bwMode="auto">
          <a:xfrm>
            <a:off x="1349375" y="5640388"/>
            <a:ext cx="1317625" cy="762000"/>
          </a:xfrm>
          <a:prstGeom prst="rect">
            <a:avLst/>
          </a:prstGeom>
          <a:noFill/>
          <a:ln w="9525">
            <a:noFill/>
            <a:miter lim="800000"/>
            <a:headEnd/>
            <a:tailEnd/>
          </a:ln>
        </p:spPr>
      </p:pic>
      <p:pic>
        <p:nvPicPr>
          <p:cNvPr id="6158" name="Picture 15" descr="m1"/>
          <p:cNvPicPr>
            <a:picLocks noChangeAspect="1" noChangeArrowheads="1"/>
          </p:cNvPicPr>
          <p:nvPr/>
        </p:nvPicPr>
        <p:blipFill>
          <a:blip r:embed="rId13" cstate="print"/>
          <a:srcRect/>
          <a:stretch>
            <a:fillRect/>
          </a:stretch>
        </p:blipFill>
        <p:spPr bwMode="auto">
          <a:xfrm>
            <a:off x="6324600" y="5541963"/>
            <a:ext cx="1219200" cy="935037"/>
          </a:xfrm>
          <a:prstGeom prst="rect">
            <a:avLst/>
          </a:prstGeom>
          <a:noFill/>
          <a:ln w="9525">
            <a:noFill/>
            <a:miter lim="800000"/>
            <a:headEnd/>
            <a:tailEnd/>
          </a:ln>
        </p:spPr>
      </p:pic>
      <p:sp>
        <p:nvSpPr>
          <p:cNvPr id="6159" name="Line 16"/>
          <p:cNvSpPr>
            <a:spLocks noChangeShapeType="1"/>
          </p:cNvSpPr>
          <p:nvPr/>
        </p:nvSpPr>
        <p:spPr bwMode="auto">
          <a:xfrm flipH="1">
            <a:off x="2819400" y="6172200"/>
            <a:ext cx="3200400" cy="0"/>
          </a:xfrm>
          <a:prstGeom prst="line">
            <a:avLst/>
          </a:prstGeom>
          <a:noFill/>
          <a:ln w="38100">
            <a:solidFill>
              <a:srgbClr val="00D3D8"/>
            </a:solidFill>
            <a:round/>
            <a:headEnd/>
            <a:tailEnd type="triangle" w="med" len="med"/>
          </a:ln>
        </p:spPr>
        <p:txBody>
          <a:bodyPr/>
          <a:lstStyle/>
          <a:p>
            <a:pPr eaLnBrk="0" fontAlgn="base" hangingPunct="0">
              <a:spcBef>
                <a:spcPct val="0"/>
              </a:spcBef>
              <a:spcAft>
                <a:spcPct val="0"/>
              </a:spcAft>
            </a:pPr>
            <a:endParaRPr lang="en-US" dirty="0">
              <a:solidFill>
                <a:srgbClr val="FFFFFF"/>
              </a:solidFill>
            </a:endParaRPr>
          </a:p>
        </p:txBody>
      </p:sp>
    </p:spTree>
    <p:extLst>
      <p:ext uri="{BB962C8B-B14F-4D97-AF65-F5344CB8AC3E}">
        <p14:creationId xmlns:p14="http://schemas.microsoft.com/office/powerpoint/2010/main" val="7525276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22"/>
          <p:cNvSpPr>
            <a:spLocks noGrp="1" noChangeArrowheads="1"/>
          </p:cNvSpPr>
          <p:nvPr>
            <p:ph type="sldNum" sz="quarter" idx="11"/>
          </p:nvPr>
        </p:nvSpPr>
        <p:spPr/>
        <p:txBody>
          <a:bodyPr/>
          <a:lstStyle/>
          <a:p>
            <a:pPr>
              <a:defRPr/>
            </a:pPr>
            <a:fld id="{ABA51948-9CA5-4ECC-9121-58A427499BE2}" type="slidenum">
              <a:rPr lang="en-US">
                <a:solidFill>
                  <a:srgbClr val="FFFFFF"/>
                </a:solidFill>
              </a:rPr>
              <a:pPr>
                <a:defRPr/>
              </a:pPr>
              <a:t>4</a:t>
            </a:fld>
            <a:endParaRPr lang="en-US" dirty="0">
              <a:solidFill>
                <a:srgbClr val="FFFFFF"/>
              </a:solidFill>
            </a:endParaRPr>
          </a:p>
        </p:txBody>
      </p:sp>
      <p:sp>
        <p:nvSpPr>
          <p:cNvPr id="5122" name="Rectangle 2"/>
          <p:cNvSpPr>
            <a:spLocks noGrp="1" noChangeArrowheads="1"/>
          </p:cNvSpPr>
          <p:nvPr>
            <p:ph type="ctrTitle"/>
          </p:nvPr>
        </p:nvSpPr>
        <p:spPr/>
        <p:txBody>
          <a:bodyPr/>
          <a:lstStyle/>
          <a:p>
            <a:pPr eaLnBrk="1" hangingPunct="1">
              <a:defRPr/>
            </a:pPr>
            <a:r>
              <a:rPr lang="en-US" dirty="0" smtClean="0">
                <a:solidFill>
                  <a:schemeClr val="bg1"/>
                </a:solidFill>
              </a:rPr>
              <a:t>Environment Modeling</a:t>
            </a:r>
          </a:p>
        </p:txBody>
      </p:sp>
    </p:spTree>
    <p:extLst>
      <p:ext uri="{BB962C8B-B14F-4D97-AF65-F5344CB8AC3E}">
        <p14:creationId xmlns:p14="http://schemas.microsoft.com/office/powerpoint/2010/main" val="261576760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lide Number Placeholder 4"/>
          <p:cNvSpPr>
            <a:spLocks noGrp="1"/>
          </p:cNvSpPr>
          <p:nvPr>
            <p:ph type="sldNum" sz="quarter" idx="10"/>
          </p:nvPr>
        </p:nvSpPr>
        <p:spPr/>
        <p:txBody>
          <a:bodyPr/>
          <a:lstStyle/>
          <a:p>
            <a:pPr>
              <a:defRPr/>
            </a:pPr>
            <a:fld id="{542898D2-D290-4F0F-A799-6F26B77C1348}" type="slidenum">
              <a:rPr lang="en-US">
                <a:solidFill>
                  <a:srgbClr val="FFFFFF"/>
                </a:solidFill>
              </a:rPr>
              <a:pPr>
                <a:defRPr/>
              </a:pPr>
              <a:t>40</a:t>
            </a:fld>
            <a:endParaRPr lang="en-US" dirty="0">
              <a:solidFill>
                <a:srgbClr val="FFFFFF"/>
              </a:solidFill>
            </a:endParaRPr>
          </a:p>
        </p:txBody>
      </p:sp>
      <p:sp>
        <p:nvSpPr>
          <p:cNvPr id="27650" name="Rectangle 2"/>
          <p:cNvSpPr>
            <a:spLocks noGrp="1" noChangeArrowheads="1"/>
          </p:cNvSpPr>
          <p:nvPr>
            <p:ph type="title"/>
          </p:nvPr>
        </p:nvSpPr>
        <p:spPr/>
        <p:txBody>
          <a:bodyPr/>
          <a:lstStyle/>
          <a:p>
            <a:pPr eaLnBrk="1" hangingPunct="1">
              <a:defRPr/>
            </a:pPr>
            <a:r>
              <a:rPr lang="en-US" dirty="0" smtClean="0"/>
              <a:t>Aggregated Combat Groups</a:t>
            </a:r>
          </a:p>
        </p:txBody>
      </p:sp>
      <p:sp>
        <p:nvSpPr>
          <p:cNvPr id="27739" name="Rectangle 91"/>
          <p:cNvSpPr>
            <a:spLocks noGrp="1" noChangeArrowheads="1"/>
          </p:cNvSpPr>
          <p:nvPr>
            <p:ph type="body" sz="half" idx="2"/>
          </p:nvPr>
        </p:nvSpPr>
        <p:spPr>
          <a:xfrm>
            <a:off x="5791200" y="1600200"/>
            <a:ext cx="3124200" cy="4525963"/>
          </a:xfrm>
        </p:spPr>
        <p:txBody>
          <a:bodyPr/>
          <a:lstStyle/>
          <a:p>
            <a:pPr eaLnBrk="1" hangingPunct="1">
              <a:defRPr/>
            </a:pPr>
            <a:r>
              <a:rPr lang="en-US" sz="2400" dirty="0" smtClean="0"/>
              <a:t>Contiguous pistons</a:t>
            </a:r>
          </a:p>
          <a:p>
            <a:pPr eaLnBrk="1" hangingPunct="1">
              <a:defRPr/>
            </a:pPr>
            <a:r>
              <a:rPr lang="en-US" sz="2400" dirty="0" smtClean="0"/>
              <a:t>Aggregated force attrition</a:t>
            </a:r>
          </a:p>
          <a:p>
            <a:pPr eaLnBrk="1" hangingPunct="1">
              <a:defRPr/>
            </a:pPr>
            <a:r>
              <a:rPr lang="en-US" sz="2400" dirty="0" smtClean="0"/>
              <a:t>Distance from middle affects power and attrition</a:t>
            </a:r>
          </a:p>
          <a:p>
            <a:pPr eaLnBrk="1" hangingPunct="1">
              <a:defRPr/>
            </a:pPr>
            <a:r>
              <a:rPr lang="en-US" sz="2400" dirty="0" smtClean="0"/>
              <a:t>Units accumulate as piston moves</a:t>
            </a:r>
          </a:p>
          <a:p>
            <a:pPr eaLnBrk="1" hangingPunct="1">
              <a:defRPr/>
            </a:pPr>
            <a:r>
              <a:rPr lang="en-US" sz="2400" dirty="0" smtClean="0"/>
              <a:t>Explicit withdrawal required</a:t>
            </a:r>
          </a:p>
        </p:txBody>
      </p:sp>
      <p:sp>
        <p:nvSpPr>
          <p:cNvPr id="61445" name="Rectangle 4"/>
          <p:cNvSpPr>
            <a:spLocks noChangeArrowheads="1"/>
          </p:cNvSpPr>
          <p:nvPr/>
        </p:nvSpPr>
        <p:spPr bwMode="auto">
          <a:xfrm>
            <a:off x="533400" y="1905000"/>
            <a:ext cx="1600200" cy="609600"/>
          </a:xfrm>
          <a:prstGeom prst="rect">
            <a:avLst/>
          </a:prstGeom>
          <a:solidFill>
            <a:srgbClr val="FF7979"/>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46" name="Rectangle 5"/>
          <p:cNvSpPr>
            <a:spLocks noChangeArrowheads="1"/>
          </p:cNvSpPr>
          <p:nvPr/>
        </p:nvSpPr>
        <p:spPr bwMode="auto">
          <a:xfrm>
            <a:off x="2133600" y="1905000"/>
            <a:ext cx="1600200" cy="609600"/>
          </a:xfrm>
          <a:prstGeom prst="rect">
            <a:avLst/>
          </a:prstGeom>
          <a:solidFill>
            <a:srgbClr val="0000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47" name="Rectangle 6"/>
          <p:cNvSpPr>
            <a:spLocks noChangeArrowheads="1"/>
          </p:cNvSpPr>
          <p:nvPr/>
        </p:nvSpPr>
        <p:spPr bwMode="auto">
          <a:xfrm>
            <a:off x="1295400" y="19812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48" name="Rectangle 7"/>
          <p:cNvSpPr>
            <a:spLocks noChangeArrowheads="1"/>
          </p:cNvSpPr>
          <p:nvPr/>
        </p:nvSpPr>
        <p:spPr bwMode="auto">
          <a:xfrm>
            <a:off x="2819400" y="22860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49" name="Line 8"/>
          <p:cNvSpPr>
            <a:spLocks noChangeShapeType="1"/>
          </p:cNvSpPr>
          <p:nvPr/>
        </p:nvSpPr>
        <p:spPr bwMode="auto">
          <a:xfrm>
            <a:off x="1066800" y="19050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50" name="Line 9"/>
          <p:cNvSpPr>
            <a:spLocks noChangeShapeType="1"/>
          </p:cNvSpPr>
          <p:nvPr/>
        </p:nvSpPr>
        <p:spPr bwMode="auto">
          <a:xfrm>
            <a:off x="1600200" y="19050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51" name="Line 10"/>
          <p:cNvSpPr>
            <a:spLocks noChangeShapeType="1"/>
          </p:cNvSpPr>
          <p:nvPr/>
        </p:nvSpPr>
        <p:spPr bwMode="auto">
          <a:xfrm>
            <a:off x="2667000" y="19050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52" name="Line 11"/>
          <p:cNvSpPr>
            <a:spLocks noChangeShapeType="1"/>
          </p:cNvSpPr>
          <p:nvPr/>
        </p:nvSpPr>
        <p:spPr bwMode="auto">
          <a:xfrm>
            <a:off x="3200400" y="19050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53" name="Rectangle 12"/>
          <p:cNvSpPr>
            <a:spLocks noChangeArrowheads="1"/>
          </p:cNvSpPr>
          <p:nvPr/>
        </p:nvSpPr>
        <p:spPr bwMode="auto">
          <a:xfrm>
            <a:off x="2286000" y="19812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54" name="Rectangle 13"/>
          <p:cNvSpPr>
            <a:spLocks noChangeArrowheads="1"/>
          </p:cNvSpPr>
          <p:nvPr/>
        </p:nvSpPr>
        <p:spPr bwMode="auto">
          <a:xfrm>
            <a:off x="2286000" y="22860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55" name="Rectangle 14"/>
          <p:cNvSpPr>
            <a:spLocks noChangeArrowheads="1"/>
          </p:cNvSpPr>
          <p:nvPr/>
        </p:nvSpPr>
        <p:spPr bwMode="auto">
          <a:xfrm>
            <a:off x="3352800" y="19812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56" name="Rectangle 15"/>
          <p:cNvSpPr>
            <a:spLocks noChangeArrowheads="1"/>
          </p:cNvSpPr>
          <p:nvPr/>
        </p:nvSpPr>
        <p:spPr bwMode="auto">
          <a:xfrm>
            <a:off x="1828800" y="19812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57" name="Rectangle 16"/>
          <p:cNvSpPr>
            <a:spLocks noChangeArrowheads="1"/>
          </p:cNvSpPr>
          <p:nvPr/>
        </p:nvSpPr>
        <p:spPr bwMode="auto">
          <a:xfrm>
            <a:off x="1828800" y="22098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58" name="Rectangle 17"/>
          <p:cNvSpPr>
            <a:spLocks noChangeArrowheads="1"/>
          </p:cNvSpPr>
          <p:nvPr/>
        </p:nvSpPr>
        <p:spPr bwMode="auto">
          <a:xfrm>
            <a:off x="762000" y="22860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59" name="Rectangle 18"/>
          <p:cNvSpPr>
            <a:spLocks noChangeArrowheads="1"/>
          </p:cNvSpPr>
          <p:nvPr/>
        </p:nvSpPr>
        <p:spPr bwMode="auto">
          <a:xfrm>
            <a:off x="228600" y="19812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60" name="Rectangle 19"/>
          <p:cNvSpPr>
            <a:spLocks noChangeArrowheads="1"/>
          </p:cNvSpPr>
          <p:nvPr/>
        </p:nvSpPr>
        <p:spPr bwMode="auto">
          <a:xfrm>
            <a:off x="2286000" y="21336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61" name="Rectangle 20"/>
          <p:cNvSpPr>
            <a:spLocks noChangeArrowheads="1"/>
          </p:cNvSpPr>
          <p:nvPr/>
        </p:nvSpPr>
        <p:spPr bwMode="auto">
          <a:xfrm>
            <a:off x="3352800" y="22860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62" name="Rectangle 21"/>
          <p:cNvSpPr>
            <a:spLocks noChangeArrowheads="1"/>
          </p:cNvSpPr>
          <p:nvPr/>
        </p:nvSpPr>
        <p:spPr bwMode="auto">
          <a:xfrm>
            <a:off x="3810000" y="19812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63" name="Rectangle 22"/>
          <p:cNvSpPr>
            <a:spLocks noChangeArrowheads="1"/>
          </p:cNvSpPr>
          <p:nvPr/>
        </p:nvSpPr>
        <p:spPr bwMode="auto">
          <a:xfrm>
            <a:off x="4114800" y="23622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64" name="Rectangle 23"/>
          <p:cNvSpPr>
            <a:spLocks noChangeArrowheads="1"/>
          </p:cNvSpPr>
          <p:nvPr/>
        </p:nvSpPr>
        <p:spPr bwMode="auto">
          <a:xfrm>
            <a:off x="4495800" y="20574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65" name="Rectangle 24"/>
          <p:cNvSpPr>
            <a:spLocks noChangeArrowheads="1"/>
          </p:cNvSpPr>
          <p:nvPr/>
        </p:nvSpPr>
        <p:spPr bwMode="auto">
          <a:xfrm>
            <a:off x="4495800" y="22860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66" name="Rectangle 25"/>
          <p:cNvSpPr>
            <a:spLocks noChangeArrowheads="1"/>
          </p:cNvSpPr>
          <p:nvPr/>
        </p:nvSpPr>
        <p:spPr bwMode="auto">
          <a:xfrm>
            <a:off x="1524000" y="2514600"/>
            <a:ext cx="1600200" cy="609600"/>
          </a:xfrm>
          <a:prstGeom prst="rect">
            <a:avLst/>
          </a:prstGeom>
          <a:solidFill>
            <a:srgbClr val="FF7979"/>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67" name="Rectangle 26"/>
          <p:cNvSpPr>
            <a:spLocks noChangeArrowheads="1"/>
          </p:cNvSpPr>
          <p:nvPr/>
        </p:nvSpPr>
        <p:spPr bwMode="auto">
          <a:xfrm>
            <a:off x="3124200" y="2514600"/>
            <a:ext cx="1600200" cy="609600"/>
          </a:xfrm>
          <a:prstGeom prst="rect">
            <a:avLst/>
          </a:prstGeom>
          <a:solidFill>
            <a:srgbClr val="0000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68" name="Rectangle 27"/>
          <p:cNvSpPr>
            <a:spLocks noChangeArrowheads="1"/>
          </p:cNvSpPr>
          <p:nvPr/>
        </p:nvSpPr>
        <p:spPr bwMode="auto">
          <a:xfrm>
            <a:off x="2286000" y="28956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69" name="Rectangle 28"/>
          <p:cNvSpPr>
            <a:spLocks noChangeArrowheads="1"/>
          </p:cNvSpPr>
          <p:nvPr/>
        </p:nvSpPr>
        <p:spPr bwMode="auto">
          <a:xfrm>
            <a:off x="3810000" y="28956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70" name="Line 29"/>
          <p:cNvSpPr>
            <a:spLocks noChangeShapeType="1"/>
          </p:cNvSpPr>
          <p:nvPr/>
        </p:nvSpPr>
        <p:spPr bwMode="auto">
          <a:xfrm>
            <a:off x="2057400" y="25146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71" name="Line 30"/>
          <p:cNvSpPr>
            <a:spLocks noChangeShapeType="1"/>
          </p:cNvSpPr>
          <p:nvPr/>
        </p:nvSpPr>
        <p:spPr bwMode="auto">
          <a:xfrm>
            <a:off x="2590800" y="25146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72" name="Line 31"/>
          <p:cNvSpPr>
            <a:spLocks noChangeShapeType="1"/>
          </p:cNvSpPr>
          <p:nvPr/>
        </p:nvSpPr>
        <p:spPr bwMode="auto">
          <a:xfrm>
            <a:off x="3657600" y="25146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73" name="Line 32"/>
          <p:cNvSpPr>
            <a:spLocks noChangeShapeType="1"/>
          </p:cNvSpPr>
          <p:nvPr/>
        </p:nvSpPr>
        <p:spPr bwMode="auto">
          <a:xfrm>
            <a:off x="4191000" y="25146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74" name="Rectangle 33"/>
          <p:cNvSpPr>
            <a:spLocks noChangeArrowheads="1"/>
          </p:cNvSpPr>
          <p:nvPr/>
        </p:nvSpPr>
        <p:spPr bwMode="auto">
          <a:xfrm>
            <a:off x="3276600" y="25908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75" name="Rectangle 35"/>
          <p:cNvSpPr>
            <a:spLocks noChangeArrowheads="1"/>
          </p:cNvSpPr>
          <p:nvPr/>
        </p:nvSpPr>
        <p:spPr bwMode="auto">
          <a:xfrm>
            <a:off x="4343400" y="25908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76" name="Rectangle 36"/>
          <p:cNvSpPr>
            <a:spLocks noChangeArrowheads="1"/>
          </p:cNvSpPr>
          <p:nvPr/>
        </p:nvSpPr>
        <p:spPr bwMode="auto">
          <a:xfrm>
            <a:off x="2819400" y="26670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77" name="Rectangle 37"/>
          <p:cNvSpPr>
            <a:spLocks noChangeArrowheads="1"/>
          </p:cNvSpPr>
          <p:nvPr/>
        </p:nvSpPr>
        <p:spPr bwMode="auto">
          <a:xfrm>
            <a:off x="2819400" y="28956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78" name="Rectangle 38"/>
          <p:cNvSpPr>
            <a:spLocks noChangeArrowheads="1"/>
          </p:cNvSpPr>
          <p:nvPr/>
        </p:nvSpPr>
        <p:spPr bwMode="auto">
          <a:xfrm>
            <a:off x="1752600" y="26670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79" name="Rectangle 39"/>
          <p:cNvSpPr>
            <a:spLocks noChangeArrowheads="1"/>
          </p:cNvSpPr>
          <p:nvPr/>
        </p:nvSpPr>
        <p:spPr bwMode="auto">
          <a:xfrm>
            <a:off x="1219200" y="25908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80" name="Rectangle 41"/>
          <p:cNvSpPr>
            <a:spLocks noChangeArrowheads="1"/>
          </p:cNvSpPr>
          <p:nvPr/>
        </p:nvSpPr>
        <p:spPr bwMode="auto">
          <a:xfrm>
            <a:off x="4343400" y="28956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81" name="Rectangle 46"/>
          <p:cNvSpPr>
            <a:spLocks noChangeArrowheads="1"/>
          </p:cNvSpPr>
          <p:nvPr/>
        </p:nvSpPr>
        <p:spPr bwMode="auto">
          <a:xfrm>
            <a:off x="1219200" y="28956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82" name="Rectangle 47"/>
          <p:cNvSpPr>
            <a:spLocks noChangeArrowheads="1"/>
          </p:cNvSpPr>
          <p:nvPr/>
        </p:nvSpPr>
        <p:spPr bwMode="auto">
          <a:xfrm>
            <a:off x="838200" y="28956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83" name="Rectangle 50"/>
          <p:cNvSpPr>
            <a:spLocks noChangeArrowheads="1"/>
          </p:cNvSpPr>
          <p:nvPr/>
        </p:nvSpPr>
        <p:spPr bwMode="auto">
          <a:xfrm>
            <a:off x="2209800" y="3124200"/>
            <a:ext cx="1600200" cy="609600"/>
          </a:xfrm>
          <a:prstGeom prst="rect">
            <a:avLst/>
          </a:prstGeom>
          <a:solidFill>
            <a:srgbClr val="FF7979"/>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84" name="Rectangle 51"/>
          <p:cNvSpPr>
            <a:spLocks noChangeArrowheads="1"/>
          </p:cNvSpPr>
          <p:nvPr/>
        </p:nvSpPr>
        <p:spPr bwMode="auto">
          <a:xfrm>
            <a:off x="3810000" y="3124200"/>
            <a:ext cx="1600200" cy="609600"/>
          </a:xfrm>
          <a:prstGeom prst="rect">
            <a:avLst/>
          </a:prstGeom>
          <a:solidFill>
            <a:srgbClr val="0000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85" name="Rectangle 52"/>
          <p:cNvSpPr>
            <a:spLocks noChangeArrowheads="1"/>
          </p:cNvSpPr>
          <p:nvPr/>
        </p:nvSpPr>
        <p:spPr bwMode="auto">
          <a:xfrm>
            <a:off x="2971800" y="35052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86" name="Rectangle 53"/>
          <p:cNvSpPr>
            <a:spLocks noChangeArrowheads="1"/>
          </p:cNvSpPr>
          <p:nvPr/>
        </p:nvSpPr>
        <p:spPr bwMode="auto">
          <a:xfrm>
            <a:off x="4495800" y="35052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87" name="Line 54"/>
          <p:cNvSpPr>
            <a:spLocks noChangeShapeType="1"/>
          </p:cNvSpPr>
          <p:nvPr/>
        </p:nvSpPr>
        <p:spPr bwMode="auto">
          <a:xfrm>
            <a:off x="2743200" y="31242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88" name="Line 55"/>
          <p:cNvSpPr>
            <a:spLocks noChangeShapeType="1"/>
          </p:cNvSpPr>
          <p:nvPr/>
        </p:nvSpPr>
        <p:spPr bwMode="auto">
          <a:xfrm>
            <a:off x="3276600" y="31242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89" name="Line 56"/>
          <p:cNvSpPr>
            <a:spLocks noChangeShapeType="1"/>
          </p:cNvSpPr>
          <p:nvPr/>
        </p:nvSpPr>
        <p:spPr bwMode="auto">
          <a:xfrm>
            <a:off x="4343400" y="31242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90" name="Line 57"/>
          <p:cNvSpPr>
            <a:spLocks noChangeShapeType="1"/>
          </p:cNvSpPr>
          <p:nvPr/>
        </p:nvSpPr>
        <p:spPr bwMode="auto">
          <a:xfrm>
            <a:off x="4876800" y="31242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491" name="Rectangle 58"/>
          <p:cNvSpPr>
            <a:spLocks noChangeArrowheads="1"/>
          </p:cNvSpPr>
          <p:nvPr/>
        </p:nvSpPr>
        <p:spPr bwMode="auto">
          <a:xfrm>
            <a:off x="3962400" y="32004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92" name="Rectangle 59"/>
          <p:cNvSpPr>
            <a:spLocks noChangeArrowheads="1"/>
          </p:cNvSpPr>
          <p:nvPr/>
        </p:nvSpPr>
        <p:spPr bwMode="auto">
          <a:xfrm>
            <a:off x="5519738" y="3200400"/>
            <a:ext cx="195262"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93" name="Rectangle 60"/>
          <p:cNvSpPr>
            <a:spLocks noChangeArrowheads="1"/>
          </p:cNvSpPr>
          <p:nvPr/>
        </p:nvSpPr>
        <p:spPr bwMode="auto">
          <a:xfrm>
            <a:off x="3505200" y="32766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94" name="Rectangle 61"/>
          <p:cNvSpPr>
            <a:spLocks noChangeArrowheads="1"/>
          </p:cNvSpPr>
          <p:nvPr/>
        </p:nvSpPr>
        <p:spPr bwMode="auto">
          <a:xfrm>
            <a:off x="3505200" y="35052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95" name="Rectangle 62"/>
          <p:cNvSpPr>
            <a:spLocks noChangeArrowheads="1"/>
          </p:cNvSpPr>
          <p:nvPr/>
        </p:nvSpPr>
        <p:spPr bwMode="auto">
          <a:xfrm>
            <a:off x="2438400" y="32766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96" name="Rectangle 63"/>
          <p:cNvSpPr>
            <a:spLocks noChangeArrowheads="1"/>
          </p:cNvSpPr>
          <p:nvPr/>
        </p:nvSpPr>
        <p:spPr bwMode="auto">
          <a:xfrm>
            <a:off x="1905000" y="32004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97" name="Rectangle 64"/>
          <p:cNvSpPr>
            <a:spLocks noChangeArrowheads="1"/>
          </p:cNvSpPr>
          <p:nvPr/>
        </p:nvSpPr>
        <p:spPr bwMode="auto">
          <a:xfrm>
            <a:off x="5519738" y="3505200"/>
            <a:ext cx="195262"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98" name="Rectangle 65"/>
          <p:cNvSpPr>
            <a:spLocks noChangeArrowheads="1"/>
          </p:cNvSpPr>
          <p:nvPr/>
        </p:nvSpPr>
        <p:spPr bwMode="auto">
          <a:xfrm>
            <a:off x="1905000" y="35052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499" name="Rectangle 66"/>
          <p:cNvSpPr>
            <a:spLocks noChangeArrowheads="1"/>
          </p:cNvSpPr>
          <p:nvPr/>
        </p:nvSpPr>
        <p:spPr bwMode="auto">
          <a:xfrm>
            <a:off x="1524000" y="35052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00" name="Rectangle 67"/>
          <p:cNvSpPr>
            <a:spLocks noChangeArrowheads="1"/>
          </p:cNvSpPr>
          <p:nvPr/>
        </p:nvSpPr>
        <p:spPr bwMode="auto">
          <a:xfrm>
            <a:off x="762000" y="3733800"/>
            <a:ext cx="1600200" cy="609600"/>
          </a:xfrm>
          <a:prstGeom prst="rect">
            <a:avLst/>
          </a:prstGeom>
          <a:solidFill>
            <a:srgbClr val="FF7979"/>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01" name="Rectangle 68"/>
          <p:cNvSpPr>
            <a:spLocks noChangeArrowheads="1"/>
          </p:cNvSpPr>
          <p:nvPr/>
        </p:nvSpPr>
        <p:spPr bwMode="auto">
          <a:xfrm>
            <a:off x="2362200" y="3733800"/>
            <a:ext cx="1600200" cy="609600"/>
          </a:xfrm>
          <a:prstGeom prst="rect">
            <a:avLst/>
          </a:prstGeom>
          <a:solidFill>
            <a:srgbClr val="0000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02" name="Rectangle 69"/>
          <p:cNvSpPr>
            <a:spLocks noChangeArrowheads="1"/>
          </p:cNvSpPr>
          <p:nvPr/>
        </p:nvSpPr>
        <p:spPr bwMode="auto">
          <a:xfrm>
            <a:off x="1524000" y="41148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03" name="Rectangle 70"/>
          <p:cNvSpPr>
            <a:spLocks noChangeArrowheads="1"/>
          </p:cNvSpPr>
          <p:nvPr/>
        </p:nvSpPr>
        <p:spPr bwMode="auto">
          <a:xfrm>
            <a:off x="3048000" y="41148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04" name="Line 71"/>
          <p:cNvSpPr>
            <a:spLocks noChangeShapeType="1"/>
          </p:cNvSpPr>
          <p:nvPr/>
        </p:nvSpPr>
        <p:spPr bwMode="auto">
          <a:xfrm>
            <a:off x="1295400" y="37338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505" name="Line 72"/>
          <p:cNvSpPr>
            <a:spLocks noChangeShapeType="1"/>
          </p:cNvSpPr>
          <p:nvPr/>
        </p:nvSpPr>
        <p:spPr bwMode="auto">
          <a:xfrm>
            <a:off x="1828800" y="37338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506" name="Line 73"/>
          <p:cNvSpPr>
            <a:spLocks noChangeShapeType="1"/>
          </p:cNvSpPr>
          <p:nvPr/>
        </p:nvSpPr>
        <p:spPr bwMode="auto">
          <a:xfrm>
            <a:off x="2895600" y="37338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507" name="Line 74"/>
          <p:cNvSpPr>
            <a:spLocks noChangeShapeType="1"/>
          </p:cNvSpPr>
          <p:nvPr/>
        </p:nvSpPr>
        <p:spPr bwMode="auto">
          <a:xfrm>
            <a:off x="3429000" y="3733800"/>
            <a:ext cx="0" cy="609600"/>
          </a:xfrm>
          <a:prstGeom prst="line">
            <a:avLst/>
          </a:prstGeom>
          <a:noFill/>
          <a:ln w="9525">
            <a:solidFill>
              <a:schemeClr val="tx1"/>
            </a:solidFill>
            <a:prstDash val="dash"/>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1508" name="Rectangle 75"/>
          <p:cNvSpPr>
            <a:spLocks noChangeArrowheads="1"/>
          </p:cNvSpPr>
          <p:nvPr/>
        </p:nvSpPr>
        <p:spPr bwMode="auto">
          <a:xfrm>
            <a:off x="2514600" y="38100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09" name="Rectangle 76"/>
          <p:cNvSpPr>
            <a:spLocks noChangeArrowheads="1"/>
          </p:cNvSpPr>
          <p:nvPr/>
        </p:nvSpPr>
        <p:spPr bwMode="auto">
          <a:xfrm>
            <a:off x="3581400" y="38100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10" name="Rectangle 77"/>
          <p:cNvSpPr>
            <a:spLocks noChangeArrowheads="1"/>
          </p:cNvSpPr>
          <p:nvPr/>
        </p:nvSpPr>
        <p:spPr bwMode="auto">
          <a:xfrm>
            <a:off x="1524000" y="38862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11" name="Rectangle 78"/>
          <p:cNvSpPr>
            <a:spLocks noChangeArrowheads="1"/>
          </p:cNvSpPr>
          <p:nvPr/>
        </p:nvSpPr>
        <p:spPr bwMode="auto">
          <a:xfrm>
            <a:off x="2057400" y="41148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12" name="Rectangle 79"/>
          <p:cNvSpPr>
            <a:spLocks noChangeArrowheads="1"/>
          </p:cNvSpPr>
          <p:nvPr/>
        </p:nvSpPr>
        <p:spPr bwMode="auto">
          <a:xfrm>
            <a:off x="990600" y="38862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13" name="Rectangle 80"/>
          <p:cNvSpPr>
            <a:spLocks noChangeArrowheads="1"/>
          </p:cNvSpPr>
          <p:nvPr/>
        </p:nvSpPr>
        <p:spPr bwMode="auto">
          <a:xfrm>
            <a:off x="457200" y="38100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14" name="Rectangle 81"/>
          <p:cNvSpPr>
            <a:spLocks noChangeArrowheads="1"/>
          </p:cNvSpPr>
          <p:nvPr/>
        </p:nvSpPr>
        <p:spPr bwMode="auto">
          <a:xfrm>
            <a:off x="3581400" y="41148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15" name="Rectangle 82"/>
          <p:cNvSpPr>
            <a:spLocks noChangeArrowheads="1"/>
          </p:cNvSpPr>
          <p:nvPr/>
        </p:nvSpPr>
        <p:spPr bwMode="auto">
          <a:xfrm>
            <a:off x="457200" y="4114800"/>
            <a:ext cx="195263" cy="130175"/>
          </a:xfrm>
          <a:prstGeom prst="rect">
            <a:avLst/>
          </a:prstGeom>
          <a:solidFill>
            <a:srgbClr val="CC3300"/>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16" name="Rectangle 84"/>
          <p:cNvSpPr>
            <a:spLocks noChangeArrowheads="1"/>
          </p:cNvSpPr>
          <p:nvPr/>
        </p:nvSpPr>
        <p:spPr bwMode="auto">
          <a:xfrm>
            <a:off x="3048000" y="38100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17" name="Rectangle 85"/>
          <p:cNvSpPr>
            <a:spLocks noChangeArrowheads="1"/>
          </p:cNvSpPr>
          <p:nvPr/>
        </p:nvSpPr>
        <p:spPr bwMode="auto">
          <a:xfrm>
            <a:off x="3048000" y="39624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18" name="Rectangle 86"/>
          <p:cNvSpPr>
            <a:spLocks noChangeArrowheads="1"/>
          </p:cNvSpPr>
          <p:nvPr/>
        </p:nvSpPr>
        <p:spPr bwMode="auto">
          <a:xfrm>
            <a:off x="4114800" y="38100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19" name="Rectangle 87"/>
          <p:cNvSpPr>
            <a:spLocks noChangeArrowheads="1"/>
          </p:cNvSpPr>
          <p:nvPr/>
        </p:nvSpPr>
        <p:spPr bwMode="auto">
          <a:xfrm>
            <a:off x="4572000" y="41148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20" name="Rectangle 88"/>
          <p:cNvSpPr>
            <a:spLocks noChangeArrowheads="1"/>
          </p:cNvSpPr>
          <p:nvPr/>
        </p:nvSpPr>
        <p:spPr bwMode="auto">
          <a:xfrm>
            <a:off x="5105400" y="38862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1521" name="Rectangle 89"/>
          <p:cNvSpPr>
            <a:spLocks noChangeArrowheads="1"/>
          </p:cNvSpPr>
          <p:nvPr/>
        </p:nvSpPr>
        <p:spPr bwMode="auto">
          <a:xfrm>
            <a:off x="5105400" y="4114800"/>
            <a:ext cx="195263" cy="130175"/>
          </a:xfrm>
          <a:prstGeom prst="rect">
            <a:avLst/>
          </a:prstGeom>
          <a:solidFill>
            <a:srgbClr val="99CCFF"/>
          </a:solidFill>
          <a:ln w="9525">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Tree>
    <p:extLst>
      <p:ext uri="{BB962C8B-B14F-4D97-AF65-F5344CB8AC3E}">
        <p14:creationId xmlns:p14="http://schemas.microsoft.com/office/powerpoint/2010/main" val="3505460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pPr>
              <a:defRPr/>
            </a:pPr>
            <a:fld id="{851C3A2C-2A46-47FB-8F6D-CCF42EA54539}" type="slidenum">
              <a:rPr lang="en-US">
                <a:solidFill>
                  <a:srgbClr val="FFFFFF"/>
                </a:solidFill>
              </a:rPr>
              <a:pPr>
                <a:defRPr/>
              </a:pPr>
              <a:t>41</a:t>
            </a:fld>
            <a:endParaRPr lang="en-US" dirty="0">
              <a:solidFill>
                <a:srgbClr val="FFFFFF"/>
              </a:solidFill>
            </a:endParaRPr>
          </a:p>
        </p:txBody>
      </p:sp>
      <p:sp>
        <p:nvSpPr>
          <p:cNvPr id="168962" name="Rectangle 2"/>
          <p:cNvSpPr>
            <a:spLocks noGrp="1" noChangeArrowheads="1"/>
          </p:cNvSpPr>
          <p:nvPr>
            <p:ph type="title"/>
          </p:nvPr>
        </p:nvSpPr>
        <p:spPr>
          <a:xfrm>
            <a:off x="693738" y="0"/>
            <a:ext cx="7772400" cy="1268413"/>
          </a:xfrm>
        </p:spPr>
        <p:txBody>
          <a:bodyPr lIns="90488" tIns="44450" rIns="90488" bIns="44450"/>
          <a:lstStyle/>
          <a:p>
            <a:pPr eaLnBrk="1" hangingPunct="1">
              <a:defRPr/>
            </a:pPr>
            <a:r>
              <a:rPr lang="en-US" sz="2800" b="1" dirty="0" smtClean="0"/>
              <a:t>Force Ratio Attrition Models</a:t>
            </a:r>
          </a:p>
        </p:txBody>
      </p:sp>
      <p:sp>
        <p:nvSpPr>
          <p:cNvPr id="168963" name="Rectangle 3"/>
          <p:cNvSpPr>
            <a:spLocks noGrp="1" noChangeArrowheads="1"/>
          </p:cNvSpPr>
          <p:nvPr>
            <p:ph type="body" idx="1"/>
          </p:nvPr>
        </p:nvSpPr>
        <p:spPr>
          <a:xfrm>
            <a:off x="682625" y="1066800"/>
            <a:ext cx="7874000" cy="4786313"/>
          </a:xfrm>
        </p:spPr>
        <p:txBody>
          <a:bodyPr lIns="90488" tIns="44450" rIns="90488" bIns="44450"/>
          <a:lstStyle/>
          <a:p>
            <a:pPr eaLnBrk="1" hangingPunct="1">
              <a:spcBef>
                <a:spcPct val="10000"/>
              </a:spcBef>
              <a:defRPr/>
            </a:pPr>
            <a:r>
              <a:rPr lang="en-US" sz="2000" dirty="0" smtClean="0"/>
              <a:t>CONCEPT:</a:t>
            </a:r>
          </a:p>
          <a:p>
            <a:pPr lvl="1" eaLnBrk="1" hangingPunct="1">
              <a:spcBef>
                <a:spcPct val="10000"/>
              </a:spcBef>
              <a:defRPr/>
            </a:pPr>
            <a:r>
              <a:rPr lang="en-US" sz="2000" dirty="0" smtClean="0"/>
              <a:t>Summarize effectiveness in combat with a single scalar measure of combat power for each unit.</a:t>
            </a:r>
          </a:p>
          <a:p>
            <a:pPr lvl="1" eaLnBrk="1" hangingPunct="1">
              <a:spcBef>
                <a:spcPct val="10000"/>
              </a:spcBef>
              <a:defRPr/>
            </a:pPr>
            <a:r>
              <a:rPr lang="en-US" sz="2000" dirty="0" smtClean="0"/>
              <a:t>When combat occurs, use the ratio of attacker's to defender's measures to determine the outcome.</a:t>
            </a:r>
          </a:p>
          <a:p>
            <a:pPr eaLnBrk="1" hangingPunct="1">
              <a:defRPr/>
            </a:pPr>
            <a:r>
              <a:rPr lang="en-US" sz="2000" dirty="0" smtClean="0"/>
              <a:t>Assign a firepower score to each weapon system and sum these scores for each weapon system on hand in a unit.</a:t>
            </a:r>
          </a:p>
          <a:p>
            <a:pPr eaLnBrk="1" hangingPunct="1">
              <a:defRPr/>
            </a:pPr>
            <a:r>
              <a:rPr lang="en-US" sz="2000" dirty="0" smtClean="0"/>
              <a:t>DEFINITIONS:</a:t>
            </a:r>
          </a:p>
          <a:p>
            <a:pPr lvl="1" eaLnBrk="1" hangingPunct="1">
              <a:defRPr/>
            </a:pPr>
            <a:r>
              <a:rPr lang="en-US" sz="2000" i="1" dirty="0" smtClean="0"/>
              <a:t>n</a:t>
            </a:r>
            <a:r>
              <a:rPr lang="en-US" sz="2000" dirty="0" smtClean="0"/>
              <a:t> = number of distinct types of weapon systems in a unit</a:t>
            </a:r>
          </a:p>
          <a:p>
            <a:pPr lvl="1" eaLnBrk="1" hangingPunct="1">
              <a:defRPr/>
            </a:pPr>
            <a:r>
              <a:rPr lang="en-US" sz="2000" i="1" dirty="0" smtClean="0"/>
              <a:t>X</a:t>
            </a:r>
            <a:r>
              <a:rPr lang="en-US" sz="2000" i="1" baseline="-25000" dirty="0" smtClean="0"/>
              <a:t>i</a:t>
            </a:r>
            <a:r>
              <a:rPr lang="en-US" sz="2000" baseline="-25000" dirty="0" smtClean="0"/>
              <a:t> </a:t>
            </a:r>
            <a:r>
              <a:rPr lang="en-US" sz="2000" dirty="0" smtClean="0"/>
              <a:t>= number of systems of type</a:t>
            </a:r>
            <a:r>
              <a:rPr lang="en-US" sz="2000" i="1" dirty="0" smtClean="0"/>
              <a:t> i</a:t>
            </a:r>
            <a:r>
              <a:rPr lang="en-US" sz="2000" dirty="0" smtClean="0"/>
              <a:t> (</a:t>
            </a:r>
            <a:r>
              <a:rPr lang="en-US" sz="2000" i="1" dirty="0" smtClean="0"/>
              <a:t>I </a:t>
            </a:r>
            <a:r>
              <a:rPr lang="en-US" sz="2000" dirty="0" smtClean="0"/>
              <a:t>=1,2,...,</a:t>
            </a:r>
            <a:r>
              <a:rPr lang="en-US" sz="2000" i="1" dirty="0" smtClean="0"/>
              <a:t>n</a:t>
            </a:r>
            <a:r>
              <a:rPr lang="en-US" sz="2000" dirty="0" smtClean="0"/>
              <a:t>) in a unit</a:t>
            </a:r>
          </a:p>
          <a:p>
            <a:pPr lvl="1" eaLnBrk="1" hangingPunct="1">
              <a:defRPr/>
            </a:pPr>
            <a:r>
              <a:rPr lang="en-US" sz="2000" i="1" dirty="0" smtClean="0"/>
              <a:t>S</a:t>
            </a:r>
            <a:r>
              <a:rPr lang="en-US" sz="2000" i="1" baseline="-25000" dirty="0" smtClean="0"/>
              <a:t>i</a:t>
            </a:r>
            <a:r>
              <a:rPr lang="en-US" sz="2000" dirty="0" smtClean="0"/>
              <a:t> = firepower score for each weapon of type i</a:t>
            </a:r>
          </a:p>
          <a:p>
            <a:pPr lvl="1" eaLnBrk="1" hangingPunct="1">
              <a:spcBef>
                <a:spcPct val="10000"/>
              </a:spcBef>
              <a:defRPr/>
            </a:pPr>
            <a:endParaRPr lang="en-US" sz="2000" dirty="0" smtClean="0"/>
          </a:p>
        </p:txBody>
      </p:sp>
      <p:graphicFrame>
        <p:nvGraphicFramePr>
          <p:cNvPr id="7170" name="Object 4"/>
          <p:cNvGraphicFramePr>
            <a:graphicFrameLocks noChangeAspect="1"/>
          </p:cNvGraphicFramePr>
          <p:nvPr/>
        </p:nvGraphicFramePr>
        <p:xfrm>
          <a:off x="1828800" y="4876800"/>
          <a:ext cx="5040313" cy="879475"/>
        </p:xfrm>
        <a:graphic>
          <a:graphicData uri="http://schemas.openxmlformats.org/presentationml/2006/ole">
            <mc:AlternateContent xmlns:mc="http://schemas.openxmlformats.org/markup-compatibility/2006">
              <mc:Choice xmlns:v="urn:schemas-microsoft-com:vml" Requires="v">
                <p:oleObj spid="_x0000_s10306" name="Equation" r:id="rId4" imgW="2476440" imgH="431640" progId="Equation.3">
                  <p:embed/>
                </p:oleObj>
              </mc:Choice>
              <mc:Fallback>
                <p:oleObj name="Equation" r:id="rId4" imgW="2476440" imgH="431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4876800"/>
                        <a:ext cx="5040313" cy="879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5"/>
          <p:cNvGraphicFramePr>
            <a:graphicFrameLocks noChangeAspect="1"/>
          </p:cNvGraphicFramePr>
          <p:nvPr/>
        </p:nvGraphicFramePr>
        <p:xfrm>
          <a:off x="2362200" y="5715000"/>
          <a:ext cx="4079875" cy="857250"/>
        </p:xfrm>
        <a:graphic>
          <a:graphicData uri="http://schemas.openxmlformats.org/presentationml/2006/ole">
            <mc:AlternateContent xmlns:mc="http://schemas.openxmlformats.org/markup-compatibility/2006">
              <mc:Choice xmlns:v="urn:schemas-microsoft-com:vml" Requires="v">
                <p:oleObj spid="_x0000_s10307" name="Equation" r:id="rId6" imgW="2057400" imgH="431640" progId="Equation.3">
                  <p:embed/>
                </p:oleObj>
              </mc:Choice>
              <mc:Fallback>
                <p:oleObj name="Equation" r:id="rId6" imgW="2057400" imgH="4316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62200" y="5715000"/>
                        <a:ext cx="4079875"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5775198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Other Aggregated Models</a:t>
            </a:r>
            <a:endParaRPr lang="en-US" dirty="0"/>
          </a:p>
        </p:txBody>
      </p:sp>
      <p:sp>
        <p:nvSpPr>
          <p:cNvPr id="3" name="Content Placeholder 2"/>
          <p:cNvSpPr>
            <a:spLocks noGrp="1"/>
          </p:cNvSpPr>
          <p:nvPr>
            <p:ph sz="half" idx="1"/>
          </p:nvPr>
        </p:nvSpPr>
        <p:spPr>
          <a:xfrm>
            <a:off x="457200" y="1338263"/>
            <a:ext cx="8364538" cy="4686300"/>
          </a:xfrm>
        </p:spPr>
        <p:txBody>
          <a:bodyPr/>
          <a:lstStyle/>
          <a:p>
            <a:pPr>
              <a:spcBef>
                <a:spcPts val="0"/>
              </a:spcBef>
              <a:spcAft>
                <a:spcPts val="600"/>
              </a:spcAft>
              <a:defRPr/>
            </a:pPr>
            <a:r>
              <a:rPr lang="en-US" sz="2400" dirty="0" smtClean="0"/>
              <a:t>Epstein equations</a:t>
            </a:r>
          </a:p>
          <a:p>
            <a:pPr lvl="1">
              <a:defRPr/>
            </a:pPr>
            <a:r>
              <a:rPr lang="en-US" sz="1800" dirty="0" smtClean="0"/>
              <a:t>Defender’s withdrawal rate: </a:t>
            </a:r>
          </a:p>
          <a:p>
            <a:pPr lvl="1">
              <a:defRPr/>
            </a:pPr>
            <a:endParaRPr lang="en-US" sz="2000" dirty="0" smtClean="0"/>
          </a:p>
          <a:p>
            <a:pPr lvl="1">
              <a:defRPr/>
            </a:pPr>
            <a:r>
              <a:rPr lang="en-US" sz="1800" dirty="0" smtClean="0"/>
              <a:t>Attacker’s Prosecution rate: </a:t>
            </a:r>
          </a:p>
          <a:p>
            <a:pPr>
              <a:buFont typeface="Wingdings" pitchFamily="2" charset="2"/>
              <a:buNone/>
              <a:defRPr/>
            </a:pPr>
            <a:endParaRPr lang="en-US" sz="1800" dirty="0" smtClean="0"/>
          </a:p>
          <a:p>
            <a:pPr>
              <a:defRPr/>
            </a:pPr>
            <a:r>
              <a:rPr lang="en-US" sz="2400" dirty="0" smtClean="0"/>
              <a:t>Quantified Judgment Model (QJM)</a:t>
            </a:r>
          </a:p>
          <a:p>
            <a:pPr lvl="1">
              <a:defRPr/>
            </a:pPr>
            <a:r>
              <a:rPr lang="en-US" sz="1800" dirty="0" smtClean="0"/>
              <a:t>T.N. Dupuy created the QJM to transform Clausewitz’s Law of Number to a combat power formula.</a:t>
            </a:r>
            <a:endParaRPr lang="en-US" dirty="0" smtClean="0"/>
          </a:p>
          <a:p>
            <a:pPr>
              <a:defRPr/>
            </a:pPr>
            <a:r>
              <a:rPr lang="en-US" sz="2400" dirty="0" smtClean="0"/>
              <a:t>Multi-agent models</a:t>
            </a:r>
          </a:p>
          <a:p>
            <a:pPr lvl="1">
              <a:defRPr/>
            </a:pPr>
            <a:r>
              <a:rPr lang="en-US" sz="1800" dirty="0" smtClean="0"/>
              <a:t>The environment takes the form of a distributed network of place agents.</a:t>
            </a:r>
          </a:p>
          <a:p>
            <a:pPr>
              <a:defRPr/>
            </a:pPr>
            <a:r>
              <a:rPr lang="en-US" sz="2400" dirty="0" smtClean="0"/>
              <a:t>Aggregate state-space models</a:t>
            </a:r>
          </a:p>
          <a:p>
            <a:pPr lvl="1">
              <a:defRPr/>
            </a:pPr>
            <a:r>
              <a:rPr lang="en-US" sz="1800" dirty="0" smtClean="0"/>
              <a:t>Represented by aggregate state variables, rather than the locations and current behaviors of individual entities</a:t>
            </a:r>
          </a:p>
        </p:txBody>
      </p:sp>
      <p:sp>
        <p:nvSpPr>
          <p:cNvPr id="5" name="Slide Number Placeholder 4"/>
          <p:cNvSpPr>
            <a:spLocks noGrp="1"/>
          </p:cNvSpPr>
          <p:nvPr>
            <p:ph type="sldNum" sz="quarter" idx="10"/>
          </p:nvPr>
        </p:nvSpPr>
        <p:spPr/>
        <p:txBody>
          <a:bodyPr/>
          <a:lstStyle/>
          <a:p>
            <a:pPr>
              <a:defRPr/>
            </a:pPr>
            <a:fld id="{29DF96DB-8E64-4E5D-AC9B-2682B1749D07}" type="slidenum">
              <a:rPr lang="en-US" smtClean="0">
                <a:solidFill>
                  <a:srgbClr val="FFFFFF"/>
                </a:solidFill>
              </a:rPr>
              <a:pPr>
                <a:defRPr/>
              </a:pPr>
              <a:t>42</a:t>
            </a:fld>
            <a:endParaRPr lang="en-US" dirty="0">
              <a:solidFill>
                <a:srgbClr val="FFFFFF"/>
              </a:solidFill>
            </a:endParaRPr>
          </a:p>
        </p:txBody>
      </p:sp>
      <p:graphicFrame>
        <p:nvGraphicFramePr>
          <p:cNvPr id="8194" name="Object 4"/>
          <p:cNvGraphicFramePr>
            <a:graphicFrameLocks noChangeAspect="1"/>
          </p:cNvGraphicFramePr>
          <p:nvPr/>
        </p:nvGraphicFramePr>
        <p:xfrm>
          <a:off x="4192708" y="1663548"/>
          <a:ext cx="4513171" cy="1422649"/>
        </p:xfrm>
        <a:graphic>
          <a:graphicData uri="http://schemas.openxmlformats.org/presentationml/2006/ole">
            <mc:AlternateContent xmlns:mc="http://schemas.openxmlformats.org/markup-compatibility/2006">
              <mc:Choice xmlns:v="urn:schemas-microsoft-com:vml" Requires="v">
                <p:oleObj spid="_x0000_s11297" name="Equation" r:id="rId4" imgW="3060360" imgH="965160" progId="Equation.3">
                  <p:embed/>
                </p:oleObj>
              </mc:Choice>
              <mc:Fallback>
                <p:oleObj name="Equation" r:id="rId4" imgW="3060360" imgH="96516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2708" y="1663548"/>
                        <a:ext cx="4513171" cy="142264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5854660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22"/>
          <p:cNvSpPr>
            <a:spLocks noGrp="1" noChangeArrowheads="1"/>
          </p:cNvSpPr>
          <p:nvPr>
            <p:ph type="sldNum" sz="quarter" idx="11"/>
          </p:nvPr>
        </p:nvSpPr>
        <p:spPr/>
        <p:txBody>
          <a:bodyPr/>
          <a:lstStyle/>
          <a:p>
            <a:pPr>
              <a:defRPr/>
            </a:pPr>
            <a:fld id="{517675C0-DD01-46A1-8C9D-0F4E27B905DC}" type="slidenum">
              <a:rPr lang="en-US">
                <a:solidFill>
                  <a:srgbClr val="FFFFFF"/>
                </a:solidFill>
              </a:rPr>
              <a:pPr>
                <a:defRPr/>
              </a:pPr>
              <a:t>43</a:t>
            </a:fld>
            <a:endParaRPr lang="en-US" dirty="0">
              <a:solidFill>
                <a:srgbClr val="FFFFFF"/>
              </a:solidFill>
            </a:endParaRPr>
          </a:p>
        </p:txBody>
      </p:sp>
      <p:sp>
        <p:nvSpPr>
          <p:cNvPr id="5122" name="Rectangle 2"/>
          <p:cNvSpPr>
            <a:spLocks noGrp="1" noChangeArrowheads="1"/>
          </p:cNvSpPr>
          <p:nvPr>
            <p:ph type="ctrTitle"/>
          </p:nvPr>
        </p:nvSpPr>
        <p:spPr/>
        <p:txBody>
          <a:bodyPr/>
          <a:lstStyle/>
          <a:p>
            <a:pPr eaLnBrk="1" hangingPunct="1">
              <a:defRPr/>
            </a:pPr>
            <a:r>
              <a:rPr lang="en-US" dirty="0" smtClean="0">
                <a:solidFill>
                  <a:schemeClr val="bg1"/>
                </a:solidFill>
              </a:rPr>
              <a:t>Scenarios</a:t>
            </a:r>
          </a:p>
        </p:txBody>
      </p:sp>
      <p:sp>
        <p:nvSpPr>
          <p:cNvPr id="5123" name="Rectangle 3"/>
          <p:cNvSpPr>
            <a:spLocks noGrp="1" noChangeArrowheads="1"/>
          </p:cNvSpPr>
          <p:nvPr>
            <p:ph type="subTitle" idx="1"/>
          </p:nvPr>
        </p:nvSpPr>
        <p:spPr>
          <a:xfrm>
            <a:off x="1981200" y="2511425"/>
            <a:ext cx="5181600" cy="3584575"/>
          </a:xfrm>
        </p:spPr>
        <p:txBody>
          <a:bodyPr/>
          <a:lstStyle/>
          <a:p>
            <a:pPr eaLnBrk="1" hangingPunct="1">
              <a:defRPr/>
            </a:pPr>
            <a:r>
              <a:rPr lang="en-US" dirty="0" smtClean="0"/>
              <a:t>Elements of a Scenario</a:t>
            </a:r>
          </a:p>
          <a:p>
            <a:pPr eaLnBrk="1" hangingPunct="1">
              <a:defRPr/>
            </a:pPr>
            <a:r>
              <a:rPr lang="en-US" dirty="0" smtClean="0"/>
              <a:t>Scenario Development</a:t>
            </a:r>
          </a:p>
          <a:p>
            <a:pPr eaLnBrk="1" hangingPunct="1">
              <a:defRPr/>
            </a:pPr>
            <a:r>
              <a:rPr lang="en-US" dirty="0" smtClean="0"/>
              <a:t>Scenario Generation Tools </a:t>
            </a:r>
          </a:p>
        </p:txBody>
      </p:sp>
    </p:spTree>
    <p:extLst>
      <p:ext uri="{BB962C8B-B14F-4D97-AF65-F5344CB8AC3E}">
        <p14:creationId xmlns:p14="http://schemas.microsoft.com/office/powerpoint/2010/main" val="10127565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8B5DB3EA-8F01-451B-A99A-10E0A91DBCDA}" type="slidenum">
              <a:rPr lang="en-US">
                <a:solidFill>
                  <a:srgbClr val="FFFFFF"/>
                </a:solidFill>
              </a:rPr>
              <a:pPr>
                <a:defRPr/>
              </a:pPr>
              <a:t>44</a:t>
            </a:fld>
            <a:endParaRPr lang="en-US" dirty="0">
              <a:solidFill>
                <a:srgbClr val="FFFFFF"/>
              </a:solidFill>
            </a:endParaRPr>
          </a:p>
        </p:txBody>
      </p:sp>
      <p:sp>
        <p:nvSpPr>
          <p:cNvPr id="4098" name="Rectangle 2"/>
          <p:cNvSpPr>
            <a:spLocks noGrp="1" noChangeArrowheads="1"/>
          </p:cNvSpPr>
          <p:nvPr>
            <p:ph type="title"/>
          </p:nvPr>
        </p:nvSpPr>
        <p:spPr/>
        <p:txBody>
          <a:bodyPr/>
          <a:lstStyle/>
          <a:p>
            <a:pPr eaLnBrk="1" hangingPunct="1">
              <a:defRPr/>
            </a:pPr>
            <a:r>
              <a:rPr lang="en-US" dirty="0" smtClean="0"/>
              <a:t>Elements of a Scenario</a:t>
            </a:r>
          </a:p>
        </p:txBody>
      </p:sp>
      <p:sp>
        <p:nvSpPr>
          <p:cNvPr id="4099" name="Rectangle 3"/>
          <p:cNvSpPr>
            <a:spLocks noGrp="1" noChangeArrowheads="1"/>
          </p:cNvSpPr>
          <p:nvPr>
            <p:ph type="body" idx="1"/>
          </p:nvPr>
        </p:nvSpPr>
        <p:spPr>
          <a:xfrm>
            <a:off x="457200" y="1311275"/>
            <a:ext cx="8229600" cy="4822825"/>
          </a:xfrm>
        </p:spPr>
        <p:txBody>
          <a:bodyPr/>
          <a:lstStyle/>
          <a:p>
            <a:pPr eaLnBrk="1" hangingPunct="1">
              <a:spcBef>
                <a:spcPts val="600"/>
              </a:spcBef>
              <a:defRPr/>
            </a:pPr>
            <a:r>
              <a:rPr lang="en-US" sz="2400" dirty="0" smtClean="0"/>
              <a:t>Settings </a:t>
            </a:r>
          </a:p>
          <a:p>
            <a:pPr lvl="1" eaLnBrk="1" hangingPunct="1">
              <a:spcBef>
                <a:spcPts val="600"/>
              </a:spcBef>
              <a:defRPr/>
            </a:pPr>
            <a:r>
              <a:rPr lang="en-US" sz="2000" dirty="0" smtClean="0"/>
              <a:t>environment, terrain, etc.</a:t>
            </a:r>
          </a:p>
          <a:p>
            <a:pPr eaLnBrk="1" hangingPunct="1">
              <a:spcBef>
                <a:spcPts val="600"/>
              </a:spcBef>
              <a:defRPr/>
            </a:pPr>
            <a:r>
              <a:rPr lang="en-US" sz="2400" dirty="0" smtClean="0"/>
              <a:t>Actors </a:t>
            </a:r>
          </a:p>
          <a:p>
            <a:pPr lvl="1" eaLnBrk="1" hangingPunct="1">
              <a:spcBef>
                <a:spcPts val="600"/>
              </a:spcBef>
              <a:defRPr/>
            </a:pPr>
            <a:r>
              <a:rPr lang="en-US" sz="2000" dirty="0" smtClean="0"/>
              <a:t>Blue/Red forces, weapons, sensors, etc.</a:t>
            </a:r>
          </a:p>
          <a:p>
            <a:pPr eaLnBrk="1" hangingPunct="1">
              <a:spcBef>
                <a:spcPts val="600"/>
              </a:spcBef>
              <a:defRPr/>
            </a:pPr>
            <a:r>
              <a:rPr lang="en-US" sz="2400" dirty="0" smtClean="0"/>
              <a:t>Task Goals </a:t>
            </a:r>
          </a:p>
          <a:p>
            <a:pPr lvl="1" eaLnBrk="1" hangingPunct="1">
              <a:spcBef>
                <a:spcPts val="600"/>
              </a:spcBef>
              <a:defRPr/>
            </a:pPr>
            <a:r>
              <a:rPr lang="en-US" sz="2000" dirty="0" smtClean="0"/>
              <a:t>missions, objectives, etc.</a:t>
            </a:r>
          </a:p>
          <a:p>
            <a:pPr eaLnBrk="1" hangingPunct="1">
              <a:spcBef>
                <a:spcPts val="600"/>
              </a:spcBef>
              <a:defRPr/>
            </a:pPr>
            <a:r>
              <a:rPr lang="en-US" sz="2400" dirty="0" smtClean="0"/>
              <a:t>Plans </a:t>
            </a:r>
          </a:p>
          <a:p>
            <a:pPr lvl="1" eaLnBrk="1" hangingPunct="1">
              <a:spcBef>
                <a:spcPts val="600"/>
              </a:spcBef>
              <a:defRPr/>
            </a:pPr>
            <a:r>
              <a:rPr lang="en-US" sz="2000" dirty="0" smtClean="0"/>
              <a:t>overlays, control measures, etc.</a:t>
            </a:r>
          </a:p>
          <a:p>
            <a:pPr eaLnBrk="1" hangingPunct="1">
              <a:spcBef>
                <a:spcPts val="600"/>
              </a:spcBef>
              <a:defRPr/>
            </a:pPr>
            <a:r>
              <a:rPr lang="en-US" sz="2400" dirty="0" smtClean="0"/>
              <a:t>Actions </a:t>
            </a:r>
          </a:p>
          <a:p>
            <a:pPr lvl="1" eaLnBrk="1" hangingPunct="1">
              <a:spcBef>
                <a:spcPts val="600"/>
              </a:spcBef>
              <a:defRPr/>
            </a:pPr>
            <a:r>
              <a:rPr lang="en-US" sz="2000" dirty="0" smtClean="0"/>
              <a:t>move, shoot, communicate, etc.</a:t>
            </a:r>
          </a:p>
          <a:p>
            <a:pPr eaLnBrk="1" hangingPunct="1">
              <a:spcBef>
                <a:spcPts val="600"/>
              </a:spcBef>
              <a:defRPr/>
            </a:pPr>
            <a:r>
              <a:rPr lang="en-US" sz="2400" dirty="0" smtClean="0"/>
              <a:t>Events </a:t>
            </a:r>
          </a:p>
          <a:p>
            <a:pPr lvl="1" eaLnBrk="1" hangingPunct="1">
              <a:spcBef>
                <a:spcPts val="600"/>
              </a:spcBef>
              <a:defRPr/>
            </a:pPr>
            <a:r>
              <a:rPr lang="en-US" sz="2000" dirty="0" smtClean="0"/>
              <a:t>contact, engagements, etc.</a:t>
            </a:r>
          </a:p>
        </p:txBody>
      </p:sp>
    </p:spTree>
    <p:extLst>
      <p:ext uri="{BB962C8B-B14F-4D97-AF65-F5344CB8AC3E}">
        <p14:creationId xmlns:p14="http://schemas.microsoft.com/office/powerpoint/2010/main" val="211085652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D05D6D7D-4157-4F2B-8DFC-A2BE9C7CDE32}" type="slidenum">
              <a:rPr lang="en-US">
                <a:solidFill>
                  <a:srgbClr val="FFFFFF"/>
                </a:solidFill>
              </a:rPr>
              <a:pPr>
                <a:defRPr/>
              </a:pPr>
              <a:t>45</a:t>
            </a:fld>
            <a:endParaRPr lang="en-US" dirty="0">
              <a:solidFill>
                <a:srgbClr val="FFFFFF"/>
              </a:solidFill>
            </a:endParaRPr>
          </a:p>
        </p:txBody>
      </p:sp>
      <p:sp>
        <p:nvSpPr>
          <p:cNvPr id="14338" name="Rectangle 2"/>
          <p:cNvSpPr>
            <a:spLocks noGrp="1" noChangeArrowheads="1"/>
          </p:cNvSpPr>
          <p:nvPr>
            <p:ph type="title"/>
          </p:nvPr>
        </p:nvSpPr>
        <p:spPr/>
        <p:txBody>
          <a:bodyPr/>
          <a:lstStyle/>
          <a:p>
            <a:pPr eaLnBrk="1" hangingPunct="1">
              <a:defRPr/>
            </a:pPr>
            <a:r>
              <a:rPr lang="en-US" dirty="0" smtClean="0"/>
              <a:t>Scenario Development</a:t>
            </a:r>
          </a:p>
        </p:txBody>
      </p:sp>
      <p:sp>
        <p:nvSpPr>
          <p:cNvPr id="14339" name="Rectangle 3"/>
          <p:cNvSpPr>
            <a:spLocks noGrp="1" noChangeArrowheads="1"/>
          </p:cNvSpPr>
          <p:nvPr>
            <p:ph type="body" idx="1"/>
          </p:nvPr>
        </p:nvSpPr>
        <p:spPr/>
        <p:txBody>
          <a:bodyPr/>
          <a:lstStyle/>
          <a:p>
            <a:pPr eaLnBrk="1" hangingPunct="1">
              <a:spcBef>
                <a:spcPts val="1200"/>
              </a:spcBef>
              <a:defRPr/>
            </a:pPr>
            <a:r>
              <a:rPr lang="en-US" sz="2400" dirty="0" smtClean="0"/>
              <a:t>Resolution (high or low)</a:t>
            </a:r>
          </a:p>
          <a:p>
            <a:pPr eaLnBrk="1" hangingPunct="1">
              <a:spcBef>
                <a:spcPts val="1200"/>
              </a:spcBef>
              <a:defRPr/>
            </a:pPr>
            <a:r>
              <a:rPr lang="en-US" sz="2400" dirty="0" smtClean="0"/>
              <a:t>Aggregated-disaggregated</a:t>
            </a:r>
          </a:p>
          <a:p>
            <a:pPr eaLnBrk="1" hangingPunct="1">
              <a:spcBef>
                <a:spcPts val="1200"/>
              </a:spcBef>
              <a:defRPr/>
            </a:pPr>
            <a:r>
              <a:rPr lang="en-US" sz="2400" dirty="0" smtClean="0"/>
              <a:t>Terrain data</a:t>
            </a:r>
          </a:p>
          <a:p>
            <a:pPr eaLnBrk="1" hangingPunct="1">
              <a:spcBef>
                <a:spcPts val="1200"/>
              </a:spcBef>
              <a:defRPr/>
            </a:pPr>
            <a:r>
              <a:rPr lang="en-US" sz="2400" dirty="0" smtClean="0"/>
              <a:t>Weapon/Sensor data</a:t>
            </a:r>
          </a:p>
          <a:p>
            <a:pPr eaLnBrk="1" hangingPunct="1">
              <a:spcBef>
                <a:spcPts val="1200"/>
              </a:spcBef>
              <a:defRPr/>
            </a:pPr>
            <a:r>
              <a:rPr lang="en-US" sz="2400" dirty="0" smtClean="0"/>
              <a:t>Virtual or constructive</a:t>
            </a:r>
          </a:p>
          <a:p>
            <a:pPr eaLnBrk="1" hangingPunct="1">
              <a:spcBef>
                <a:spcPts val="1200"/>
              </a:spcBef>
              <a:defRPr/>
            </a:pPr>
            <a:r>
              <a:rPr lang="en-US" sz="2400" dirty="0" smtClean="0"/>
              <a:t>Interfaces</a:t>
            </a:r>
          </a:p>
          <a:p>
            <a:pPr eaLnBrk="1" hangingPunct="1">
              <a:spcBef>
                <a:spcPts val="1200"/>
              </a:spcBef>
              <a:defRPr/>
            </a:pPr>
            <a:r>
              <a:rPr lang="en-US" sz="2400" dirty="0" smtClean="0"/>
              <a:t>Distributed/federated</a:t>
            </a:r>
          </a:p>
          <a:p>
            <a:pPr eaLnBrk="1" hangingPunct="1">
              <a:defRPr/>
            </a:pPr>
            <a:endParaRPr lang="en-US" sz="2400" dirty="0" smtClean="0"/>
          </a:p>
        </p:txBody>
      </p:sp>
    </p:spTree>
    <p:extLst>
      <p:ext uri="{BB962C8B-B14F-4D97-AF65-F5344CB8AC3E}">
        <p14:creationId xmlns:p14="http://schemas.microsoft.com/office/powerpoint/2010/main" val="34145851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3"/>
          <p:cNvSpPr>
            <a:spLocks noGrp="1"/>
          </p:cNvSpPr>
          <p:nvPr>
            <p:ph type="sldNum" sz="quarter" idx="10"/>
          </p:nvPr>
        </p:nvSpPr>
        <p:spPr/>
        <p:txBody>
          <a:bodyPr/>
          <a:lstStyle/>
          <a:p>
            <a:pPr>
              <a:defRPr/>
            </a:pPr>
            <a:fld id="{40FA4B1B-E901-4840-BF37-4E6F3ADE9714}" type="slidenum">
              <a:rPr lang="en-US">
                <a:solidFill>
                  <a:srgbClr val="FFFFFF"/>
                </a:solidFill>
              </a:rPr>
              <a:pPr>
                <a:defRPr/>
              </a:pPr>
              <a:t>46</a:t>
            </a:fld>
            <a:endParaRPr lang="en-US" dirty="0">
              <a:solidFill>
                <a:srgbClr val="FFFFFF"/>
              </a:solidFill>
            </a:endParaRPr>
          </a:p>
        </p:txBody>
      </p:sp>
      <p:pic>
        <p:nvPicPr>
          <p:cNvPr id="65539" name="Picture 1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1239838"/>
            <a:ext cx="2457450" cy="2171700"/>
          </a:xfrm>
          <a:prstGeom prst="rect">
            <a:avLst/>
          </a:prstGeom>
          <a:noFill/>
          <a:ln w="9525">
            <a:noFill/>
            <a:miter lim="800000"/>
            <a:headEnd/>
            <a:tailEnd/>
          </a:ln>
        </p:spPr>
      </p:pic>
      <p:pic>
        <p:nvPicPr>
          <p:cNvPr id="65540" name="Picture 3"/>
          <p:cNvPicPr>
            <a:picLocks noChangeAspect="1" noChangeArrowheads="1"/>
          </p:cNvPicPr>
          <p:nvPr/>
        </p:nvPicPr>
        <p:blipFill>
          <a:blip r:embed="rId4" cstate="print"/>
          <a:srcRect/>
          <a:stretch>
            <a:fillRect/>
          </a:stretch>
        </p:blipFill>
        <p:spPr bwMode="auto">
          <a:xfrm rot="20844319" flipV="1">
            <a:off x="233363" y="1477963"/>
            <a:ext cx="1270000" cy="984250"/>
          </a:xfrm>
          <a:prstGeom prst="rect">
            <a:avLst/>
          </a:prstGeom>
          <a:noFill/>
          <a:ln w="9525" algn="ctr">
            <a:noFill/>
            <a:miter lim="800000"/>
            <a:headEnd/>
            <a:tailEnd/>
          </a:ln>
        </p:spPr>
      </p:pic>
      <p:pic>
        <p:nvPicPr>
          <p:cNvPr id="65541" name="Picture 4"/>
          <p:cNvPicPr>
            <a:picLocks noChangeAspect="1" noChangeArrowheads="1"/>
          </p:cNvPicPr>
          <p:nvPr/>
        </p:nvPicPr>
        <p:blipFill>
          <a:blip r:embed="rId4" cstate="print"/>
          <a:srcRect/>
          <a:stretch>
            <a:fillRect/>
          </a:stretch>
        </p:blipFill>
        <p:spPr bwMode="auto">
          <a:xfrm>
            <a:off x="3327400" y="1065213"/>
            <a:ext cx="4606925" cy="3573462"/>
          </a:xfrm>
          <a:prstGeom prst="rect">
            <a:avLst/>
          </a:prstGeom>
          <a:noFill/>
          <a:ln w="9525" algn="ctr">
            <a:noFill/>
            <a:miter lim="800000"/>
            <a:headEnd/>
            <a:tailEnd/>
          </a:ln>
        </p:spPr>
      </p:pic>
      <p:sp>
        <p:nvSpPr>
          <p:cNvPr id="65542" name="Oval 5"/>
          <p:cNvSpPr>
            <a:spLocks noChangeArrowheads="1"/>
          </p:cNvSpPr>
          <p:nvPr/>
        </p:nvSpPr>
        <p:spPr bwMode="auto">
          <a:xfrm>
            <a:off x="2613025" y="1409700"/>
            <a:ext cx="6110288" cy="2293938"/>
          </a:xfrm>
          <a:prstGeom prst="ellipse">
            <a:avLst/>
          </a:prstGeom>
          <a:noFill/>
          <a:ln w="28575" cap="rnd" algn="ctr">
            <a:solidFill>
              <a:schemeClr val="tx1"/>
            </a:solidFill>
            <a:round/>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65543" name="Line 6"/>
          <p:cNvSpPr>
            <a:spLocks noChangeShapeType="1"/>
          </p:cNvSpPr>
          <p:nvPr/>
        </p:nvSpPr>
        <p:spPr bwMode="auto">
          <a:xfrm>
            <a:off x="1509713" y="1792288"/>
            <a:ext cx="1408112" cy="247650"/>
          </a:xfrm>
          <a:prstGeom prst="line">
            <a:avLst/>
          </a:prstGeom>
          <a:noFill/>
          <a:ln w="28575" cap="rnd">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5544" name="Line 7"/>
          <p:cNvSpPr>
            <a:spLocks noChangeShapeType="1"/>
          </p:cNvSpPr>
          <p:nvPr/>
        </p:nvSpPr>
        <p:spPr bwMode="auto">
          <a:xfrm>
            <a:off x="1501775" y="1816100"/>
            <a:ext cx="1119188" cy="855663"/>
          </a:xfrm>
          <a:prstGeom prst="line">
            <a:avLst/>
          </a:prstGeom>
          <a:noFill/>
          <a:ln w="28575" cap="rnd">
            <a:solidFill>
              <a:schemeClr val="tx1"/>
            </a:solidFill>
            <a:round/>
            <a:headEnd/>
            <a:tailEnd/>
          </a:ln>
        </p:spPr>
        <p:txBody>
          <a:bodyPr/>
          <a:lstStyle/>
          <a:p>
            <a:pPr eaLnBrk="0" fontAlgn="base" hangingPunct="0">
              <a:spcBef>
                <a:spcPct val="0"/>
              </a:spcBef>
              <a:spcAft>
                <a:spcPct val="0"/>
              </a:spcAft>
            </a:pPr>
            <a:endParaRPr lang="en-US" dirty="0">
              <a:solidFill>
                <a:srgbClr val="FFFFFF"/>
              </a:solidFill>
            </a:endParaRPr>
          </a:p>
        </p:txBody>
      </p:sp>
      <p:sp>
        <p:nvSpPr>
          <p:cNvPr id="65545" name="Rectangle 8" descr="50%"/>
          <p:cNvSpPr>
            <a:spLocks noChangeArrowheads="1"/>
          </p:cNvSpPr>
          <p:nvPr/>
        </p:nvSpPr>
        <p:spPr bwMode="auto">
          <a:xfrm>
            <a:off x="239713" y="3590925"/>
            <a:ext cx="2974975" cy="1787525"/>
          </a:xfrm>
          <a:prstGeom prst="rect">
            <a:avLst/>
          </a:prstGeom>
          <a:noFill/>
          <a:ln w="28575" cap="rnd" algn="ctr">
            <a:noFill/>
            <a:miter lim="800000"/>
            <a:headEnd/>
            <a:tailEnd/>
          </a:ln>
        </p:spPr>
        <p:txBody>
          <a:bodyPr>
            <a:spAutoFit/>
          </a:bodyPr>
          <a:lstStyle/>
          <a:p>
            <a:pPr eaLnBrk="0" fontAlgn="base" hangingPunct="0">
              <a:spcBef>
                <a:spcPct val="0"/>
              </a:spcBef>
              <a:spcAft>
                <a:spcPct val="0"/>
              </a:spcAft>
            </a:pPr>
            <a:r>
              <a:rPr lang="en-US" sz="1600" b="1" dirty="0">
                <a:solidFill>
                  <a:srgbClr val="FFFFFF"/>
                </a:solidFill>
              </a:rPr>
              <a:t>Provide users the ability to:</a:t>
            </a:r>
          </a:p>
          <a:p>
            <a:pPr eaLnBrk="0" fontAlgn="base" hangingPunct="0">
              <a:spcBef>
                <a:spcPct val="0"/>
              </a:spcBef>
              <a:spcAft>
                <a:spcPct val="0"/>
              </a:spcAft>
              <a:buFontTx/>
              <a:buChar char="•"/>
            </a:pPr>
            <a:r>
              <a:rPr lang="en-US" sz="1600" dirty="0">
                <a:solidFill>
                  <a:srgbClr val="FFFFFF"/>
                </a:solidFill>
              </a:rPr>
              <a:t> Create, modify, and verify scenario files. </a:t>
            </a:r>
          </a:p>
          <a:p>
            <a:pPr lvl="2" eaLnBrk="0" fontAlgn="base" hangingPunct="0">
              <a:spcBef>
                <a:spcPct val="0"/>
              </a:spcBef>
              <a:spcAft>
                <a:spcPct val="0"/>
              </a:spcAft>
              <a:buFontTx/>
              <a:buChar char="•"/>
            </a:pPr>
            <a:r>
              <a:rPr lang="en-US" sz="1600" dirty="0">
                <a:solidFill>
                  <a:srgbClr val="FFFFFF"/>
                </a:solidFill>
              </a:rPr>
              <a:t> Specify entities, tactical overlays, and environment parameters.</a:t>
            </a:r>
          </a:p>
          <a:p>
            <a:pPr lvl="1" fontAlgn="base">
              <a:spcBef>
                <a:spcPct val="50000"/>
              </a:spcBef>
              <a:spcAft>
                <a:spcPct val="0"/>
              </a:spcAft>
              <a:buFontTx/>
              <a:buChar char="–"/>
            </a:pPr>
            <a:endParaRPr lang="en-US" sz="1000" dirty="0">
              <a:solidFill>
                <a:srgbClr val="FFFFFF"/>
              </a:solidFill>
              <a:latin typeface="Times New Roman" pitchFamily="18" charset="0"/>
            </a:endParaRPr>
          </a:p>
        </p:txBody>
      </p:sp>
      <p:sp>
        <p:nvSpPr>
          <p:cNvPr id="65546" name="Text Box 9"/>
          <p:cNvSpPr txBox="1">
            <a:spLocks noChangeArrowheads="1"/>
          </p:cNvSpPr>
          <p:nvPr/>
        </p:nvSpPr>
        <p:spPr bwMode="auto">
          <a:xfrm>
            <a:off x="207963" y="5624513"/>
            <a:ext cx="8678862" cy="803297"/>
          </a:xfrm>
          <a:prstGeom prst="rect">
            <a:avLst/>
          </a:prstGeom>
          <a:solidFill>
            <a:srgbClr val="0070C0"/>
          </a:solidFill>
          <a:ln w="28575" cap="rnd" algn="ctr">
            <a:solidFill>
              <a:schemeClr val="tx1"/>
            </a:solidFill>
            <a:miter lim="800000"/>
            <a:headEnd/>
            <a:tailEnd/>
          </a:ln>
        </p:spPr>
        <p:txBody>
          <a:bodyPr tIns="91440">
            <a:spAutoFit/>
          </a:bodyPr>
          <a:lstStyle/>
          <a:p>
            <a:pPr marL="227013" lvl="1" fontAlgn="base">
              <a:lnSpc>
                <a:spcPct val="80000"/>
              </a:lnSpc>
              <a:spcBef>
                <a:spcPct val="20000"/>
              </a:spcBef>
              <a:spcAft>
                <a:spcPct val="0"/>
              </a:spcAft>
              <a:buFont typeface="Wingdings" pitchFamily="2" charset="2"/>
              <a:buNone/>
            </a:pPr>
            <a:r>
              <a:rPr lang="en-US" b="1" dirty="0" smtClean="0">
                <a:solidFill>
                  <a:srgbClr val="FFFFFF"/>
                </a:solidFill>
              </a:rPr>
              <a:t>Scenario Generation Tools </a:t>
            </a:r>
            <a:r>
              <a:rPr lang="en-US" b="1" dirty="0">
                <a:solidFill>
                  <a:srgbClr val="FFFFFF"/>
                </a:solidFill>
              </a:rPr>
              <a:t>are typically developed to be utilized as an off-line pre-runtime tool that can be run on a laptop and provide a modular scenario development environment</a:t>
            </a:r>
          </a:p>
        </p:txBody>
      </p:sp>
      <p:sp>
        <p:nvSpPr>
          <p:cNvPr id="65547" name="Rectangle 10" descr="50%"/>
          <p:cNvSpPr>
            <a:spLocks noChangeArrowheads="1"/>
          </p:cNvSpPr>
          <p:nvPr/>
        </p:nvSpPr>
        <p:spPr bwMode="auto">
          <a:xfrm rot="10800000" flipV="1">
            <a:off x="3198813" y="4670425"/>
            <a:ext cx="3746500" cy="942975"/>
          </a:xfrm>
          <a:prstGeom prst="rect">
            <a:avLst/>
          </a:prstGeom>
          <a:noFill/>
          <a:ln w="28575" cap="rnd" algn="ctr">
            <a:noFill/>
            <a:miter lim="800000"/>
            <a:headEnd/>
            <a:tailEnd/>
          </a:ln>
        </p:spPr>
        <p:txBody>
          <a:bodyPr>
            <a:spAutoFit/>
          </a:bodyPr>
          <a:lstStyle/>
          <a:p>
            <a:pPr algn="ctr" eaLnBrk="0" fontAlgn="base" hangingPunct="0">
              <a:spcBef>
                <a:spcPct val="0"/>
              </a:spcBef>
              <a:spcAft>
                <a:spcPct val="0"/>
              </a:spcAft>
            </a:pPr>
            <a:r>
              <a:rPr lang="en-US" sz="1400" b="1" dirty="0">
                <a:solidFill>
                  <a:srgbClr val="FFFFFF"/>
                </a:solidFill>
              </a:rPr>
              <a:t>Ability to translate legacy scenario files into the new scenario file format &amp; able to translate the new scenario files back into the legacy format </a:t>
            </a:r>
          </a:p>
        </p:txBody>
      </p:sp>
      <p:sp>
        <p:nvSpPr>
          <p:cNvPr id="65548" name="Text Box 11"/>
          <p:cNvSpPr txBox="1">
            <a:spLocks noChangeArrowheads="1"/>
          </p:cNvSpPr>
          <p:nvPr/>
        </p:nvSpPr>
        <p:spPr bwMode="auto">
          <a:xfrm>
            <a:off x="7605713" y="4908550"/>
            <a:ext cx="1320800" cy="609600"/>
          </a:xfrm>
          <a:prstGeom prst="rect">
            <a:avLst/>
          </a:prstGeom>
          <a:noFill/>
          <a:ln w="28575" cap="rnd" algn="ctr">
            <a:solidFill>
              <a:schemeClr val="tx1"/>
            </a:solidFill>
            <a:miter lim="800000"/>
            <a:headEnd/>
            <a:tailEnd/>
          </a:ln>
        </p:spPr>
        <p:txBody>
          <a:bodyPr>
            <a:spAutoFit/>
          </a:bodyPr>
          <a:lstStyle/>
          <a:p>
            <a:pPr algn="ctr" eaLnBrk="0" fontAlgn="base" hangingPunct="0">
              <a:spcBef>
                <a:spcPct val="50000"/>
              </a:spcBef>
              <a:spcAft>
                <a:spcPct val="0"/>
              </a:spcAft>
            </a:pPr>
            <a:r>
              <a:rPr lang="en-US" sz="1600" b="1" dirty="0">
                <a:solidFill>
                  <a:srgbClr val="FFFFFF"/>
                </a:solidFill>
              </a:rPr>
              <a:t>Simulation System</a:t>
            </a:r>
          </a:p>
        </p:txBody>
      </p:sp>
      <p:sp>
        <p:nvSpPr>
          <p:cNvPr id="65549" name="AutoShape 12" descr="50%"/>
          <p:cNvSpPr>
            <a:spLocks noChangeArrowheads="1"/>
          </p:cNvSpPr>
          <p:nvPr/>
        </p:nvSpPr>
        <p:spPr bwMode="auto">
          <a:xfrm rot="5400000">
            <a:off x="6807201" y="4691062"/>
            <a:ext cx="696912" cy="550863"/>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17694720 60000 65536"/>
              <a:gd name="T17" fmla="*/ 11796480 60000 65536"/>
              <a:gd name="T18" fmla="*/ 17694720 60000 65536"/>
              <a:gd name="T19" fmla="*/ 11796480 60000 65536"/>
              <a:gd name="T20" fmla="*/ 5898240 60000 65536"/>
              <a:gd name="T21" fmla="*/ 5898240 60000 65536"/>
              <a:gd name="T22" fmla="*/ 0 60000 65536"/>
              <a:gd name="T23" fmla="*/ 0 60000 65536"/>
              <a:gd name="T24" fmla="*/ 3085 w 21600"/>
              <a:gd name="T25" fmla="*/ 12343 h 21600"/>
              <a:gd name="T26" fmla="*/ 18514 w 21600"/>
              <a:gd name="T27" fmla="*/ 1851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5429" y="0"/>
                </a:moveTo>
                <a:lnTo>
                  <a:pt x="9257" y="6171"/>
                </a:lnTo>
                <a:lnTo>
                  <a:pt x="12343" y="6171"/>
                </a:lnTo>
                <a:lnTo>
                  <a:pt x="12343" y="12343"/>
                </a:lnTo>
                <a:lnTo>
                  <a:pt x="6171" y="12343"/>
                </a:lnTo>
                <a:lnTo>
                  <a:pt x="6171" y="9257"/>
                </a:lnTo>
                <a:lnTo>
                  <a:pt x="0" y="15429"/>
                </a:lnTo>
                <a:lnTo>
                  <a:pt x="6171" y="21600"/>
                </a:lnTo>
                <a:lnTo>
                  <a:pt x="6171" y="18514"/>
                </a:lnTo>
                <a:lnTo>
                  <a:pt x="18514" y="18514"/>
                </a:lnTo>
                <a:lnTo>
                  <a:pt x="18514" y="6171"/>
                </a:lnTo>
                <a:lnTo>
                  <a:pt x="21600" y="6171"/>
                </a:lnTo>
                <a:close/>
              </a:path>
            </a:pathLst>
          </a:custGeom>
          <a:pattFill prst="pct50">
            <a:fgClr>
              <a:srgbClr val="669900"/>
            </a:fgClr>
            <a:bgClr>
              <a:srgbClr val="FFFFFF"/>
            </a:bgClr>
          </a:pattFill>
          <a:ln w="28575" cap="rnd" algn="ctr">
            <a:pattFill prst="pct5">
              <a:fgClr>
                <a:srgbClr val="F8F8F8"/>
              </a:fgClr>
              <a:bgClr>
                <a:srgbClr val="FFFFFF"/>
              </a:bgClr>
            </a:patt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599043" name="Rectangle 3"/>
          <p:cNvSpPr>
            <a:spLocks noChangeArrowheads="1"/>
          </p:cNvSpPr>
          <p:nvPr/>
        </p:nvSpPr>
        <p:spPr bwMode="auto">
          <a:xfrm>
            <a:off x="31750" y="76200"/>
            <a:ext cx="9112250" cy="1143000"/>
          </a:xfrm>
          <a:prstGeom prst="rect">
            <a:avLst/>
          </a:prstGeom>
          <a:noFill/>
          <a:ln w="9525" algn="ctr">
            <a:noFill/>
            <a:miter lim="800000"/>
            <a:headEnd/>
            <a:tailEnd/>
          </a:ln>
          <a:effectLst/>
        </p:spPr>
        <p:txBody>
          <a:bodyPr anchor="ctr"/>
          <a:lstStyle/>
          <a:p>
            <a:pPr algn="ctr" fontAlgn="base">
              <a:spcBef>
                <a:spcPct val="0"/>
              </a:spcBef>
              <a:spcAft>
                <a:spcPct val="0"/>
              </a:spcAft>
              <a:defRPr/>
            </a:pPr>
            <a:r>
              <a:rPr lang="en-US" sz="2800" dirty="0">
                <a:solidFill>
                  <a:srgbClr val="DFDEF6"/>
                </a:solidFill>
                <a:effectLst>
                  <a:outerShdw blurRad="38100" dist="38100" dir="2700000" algn="tl">
                    <a:srgbClr val="000000"/>
                  </a:outerShdw>
                </a:effectLst>
              </a:rPr>
              <a:t>Scenario Generation Tools (SGTs)</a:t>
            </a:r>
          </a:p>
        </p:txBody>
      </p:sp>
    </p:spTree>
    <p:extLst>
      <p:ext uri="{BB962C8B-B14F-4D97-AF65-F5344CB8AC3E}">
        <p14:creationId xmlns:p14="http://schemas.microsoft.com/office/powerpoint/2010/main" val="18594467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F32D7E73-BC5E-403E-A641-F86F557BF9B2}" type="slidenum">
              <a:rPr lang="en-US">
                <a:solidFill>
                  <a:srgbClr val="FFFFFF"/>
                </a:solidFill>
              </a:rPr>
              <a:pPr>
                <a:defRPr/>
              </a:pPr>
              <a:t>47</a:t>
            </a:fld>
            <a:endParaRPr lang="en-US" dirty="0">
              <a:solidFill>
                <a:srgbClr val="FFFFFF"/>
              </a:solidFill>
            </a:endParaRPr>
          </a:p>
        </p:txBody>
      </p:sp>
      <p:sp>
        <p:nvSpPr>
          <p:cNvPr id="281602" name="Rectangle 2"/>
          <p:cNvSpPr>
            <a:spLocks noGrp="1" noChangeArrowheads="1"/>
          </p:cNvSpPr>
          <p:nvPr>
            <p:ph type="title"/>
          </p:nvPr>
        </p:nvSpPr>
        <p:spPr/>
        <p:txBody>
          <a:bodyPr/>
          <a:lstStyle/>
          <a:p>
            <a:pPr eaLnBrk="1" hangingPunct="1">
              <a:defRPr/>
            </a:pPr>
            <a:r>
              <a:rPr lang="en-US" sz="4400" dirty="0" smtClean="0"/>
              <a:t>Summary</a:t>
            </a:r>
          </a:p>
        </p:txBody>
      </p:sp>
      <p:sp>
        <p:nvSpPr>
          <p:cNvPr id="281603" name="Rectangle 3"/>
          <p:cNvSpPr>
            <a:spLocks noGrp="1" noChangeArrowheads="1"/>
          </p:cNvSpPr>
          <p:nvPr>
            <p:ph type="body" idx="1"/>
          </p:nvPr>
        </p:nvSpPr>
        <p:spPr/>
        <p:txBody>
          <a:bodyPr/>
          <a:lstStyle/>
          <a:p>
            <a:pPr eaLnBrk="1" hangingPunct="1">
              <a:defRPr/>
            </a:pPr>
            <a:r>
              <a:rPr lang="en-US" sz="2400" dirty="0" smtClean="0"/>
              <a:t>The are several types of combat models driving simulations for combat training, research &amp; development, and advanced concepts requirements:</a:t>
            </a:r>
          </a:p>
          <a:p>
            <a:pPr lvl="1" eaLnBrk="1" hangingPunct="1">
              <a:defRPr/>
            </a:pPr>
            <a:r>
              <a:rPr lang="en-US" sz="2000" dirty="0" smtClean="0"/>
              <a:t>Environmental models</a:t>
            </a:r>
          </a:p>
          <a:p>
            <a:pPr lvl="1" eaLnBrk="1" hangingPunct="1">
              <a:defRPr/>
            </a:pPr>
            <a:r>
              <a:rPr lang="en-US" sz="2000" dirty="0" smtClean="0"/>
              <a:t>Physical models (engagement, target acquisition, communications, etc.)</a:t>
            </a:r>
          </a:p>
          <a:p>
            <a:pPr lvl="1" eaLnBrk="1" hangingPunct="1">
              <a:defRPr/>
            </a:pPr>
            <a:r>
              <a:rPr lang="en-US" sz="2000" dirty="0" smtClean="0"/>
              <a:t>Behavioral models</a:t>
            </a:r>
          </a:p>
          <a:p>
            <a:pPr eaLnBrk="1" hangingPunct="1">
              <a:defRPr/>
            </a:pPr>
            <a:r>
              <a:rPr lang="en-US" sz="2400" dirty="0" smtClean="0"/>
              <a:t>In addition, simulations require some means of scenario development, and these are often separate components.</a:t>
            </a:r>
          </a:p>
          <a:p>
            <a:pPr eaLnBrk="1" hangingPunct="1">
              <a:defRPr/>
            </a:pPr>
            <a:r>
              <a:rPr lang="en-US" sz="2400" dirty="0" smtClean="0"/>
              <a:t>Understanding the underlying concepts and methods of combat models embedded in simulations, enhances our ability to choose the right simulations for our training or analysis requirements.</a:t>
            </a:r>
          </a:p>
        </p:txBody>
      </p:sp>
    </p:spTree>
    <p:extLst>
      <p:ext uri="{BB962C8B-B14F-4D97-AF65-F5344CB8AC3E}">
        <p14:creationId xmlns:p14="http://schemas.microsoft.com/office/powerpoint/2010/main" val="284960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a:spLocks noGrp="1"/>
          </p:cNvSpPr>
          <p:nvPr>
            <p:ph type="sldNum" sz="quarter" idx="10"/>
          </p:nvPr>
        </p:nvSpPr>
        <p:spPr/>
        <p:txBody>
          <a:bodyPr/>
          <a:lstStyle/>
          <a:p>
            <a:pPr>
              <a:defRPr/>
            </a:pPr>
            <a:fld id="{226EB14B-71F5-4F17-9DBA-794861BFB4DD}" type="slidenum">
              <a:rPr lang="en-US">
                <a:solidFill>
                  <a:srgbClr val="FFFFFF"/>
                </a:solidFill>
              </a:rPr>
              <a:pPr>
                <a:defRPr/>
              </a:pPr>
              <a:t>5</a:t>
            </a:fld>
            <a:endParaRPr lang="en-US" dirty="0">
              <a:solidFill>
                <a:srgbClr val="FFFFFF"/>
              </a:solidFill>
            </a:endParaRPr>
          </a:p>
        </p:txBody>
      </p:sp>
      <p:sp>
        <p:nvSpPr>
          <p:cNvPr id="31746" name="Rectangle 2"/>
          <p:cNvSpPr>
            <a:spLocks noGrp="1" noChangeArrowheads="1"/>
          </p:cNvSpPr>
          <p:nvPr>
            <p:ph type="title"/>
          </p:nvPr>
        </p:nvSpPr>
        <p:spPr>
          <a:xfrm>
            <a:off x="457200" y="0"/>
            <a:ext cx="8229600" cy="1143000"/>
          </a:xfrm>
        </p:spPr>
        <p:txBody>
          <a:bodyPr/>
          <a:lstStyle/>
          <a:p>
            <a:pPr eaLnBrk="1" hangingPunct="1">
              <a:defRPr/>
            </a:pPr>
            <a:r>
              <a:rPr lang="en-US" dirty="0" smtClean="0"/>
              <a:t>Level of Detail</a:t>
            </a:r>
          </a:p>
        </p:txBody>
      </p:sp>
      <p:sp>
        <p:nvSpPr>
          <p:cNvPr id="31748" name="Rectangle 4"/>
          <p:cNvSpPr>
            <a:spLocks noGrp="1" noChangeArrowheads="1"/>
          </p:cNvSpPr>
          <p:nvPr>
            <p:ph type="body" sz="half" idx="1"/>
          </p:nvPr>
        </p:nvSpPr>
        <p:spPr>
          <a:xfrm>
            <a:off x="457200" y="3895725"/>
            <a:ext cx="4038600" cy="2238375"/>
          </a:xfrm>
        </p:spPr>
        <p:txBody>
          <a:bodyPr/>
          <a:lstStyle/>
          <a:p>
            <a:pPr eaLnBrk="1" hangingPunct="1">
              <a:lnSpc>
                <a:spcPct val="90000"/>
              </a:lnSpc>
              <a:defRPr/>
            </a:pPr>
            <a:r>
              <a:rPr lang="en-US" sz="2400" dirty="0" smtClean="0"/>
              <a:t>Perceived details</a:t>
            </a:r>
          </a:p>
          <a:p>
            <a:pPr lvl="1" eaLnBrk="1" hangingPunct="1">
              <a:lnSpc>
                <a:spcPct val="90000"/>
              </a:lnSpc>
              <a:defRPr/>
            </a:pPr>
            <a:r>
              <a:rPr lang="en-US" sz="2000" dirty="0" smtClean="0"/>
              <a:t>bitmaps over data points</a:t>
            </a:r>
          </a:p>
          <a:p>
            <a:pPr lvl="1" eaLnBrk="1" hangingPunct="1">
              <a:lnSpc>
                <a:spcPct val="90000"/>
              </a:lnSpc>
              <a:defRPr/>
            </a:pPr>
            <a:r>
              <a:rPr lang="en-US" sz="2000" dirty="0" smtClean="0"/>
              <a:t>hills, trees, rivers, rocks</a:t>
            </a:r>
          </a:p>
          <a:p>
            <a:pPr eaLnBrk="1" hangingPunct="1">
              <a:lnSpc>
                <a:spcPct val="90000"/>
              </a:lnSpc>
              <a:defRPr/>
            </a:pPr>
            <a:r>
              <a:rPr lang="en-US" sz="2400" dirty="0" smtClean="0"/>
              <a:t>No interaction</a:t>
            </a:r>
          </a:p>
          <a:p>
            <a:pPr lvl="1" eaLnBrk="1" hangingPunct="1">
              <a:lnSpc>
                <a:spcPct val="90000"/>
              </a:lnSpc>
              <a:defRPr/>
            </a:pPr>
            <a:r>
              <a:rPr lang="en-US" sz="2000" dirty="0" smtClean="0"/>
              <a:t>simulated system does not interact directly with terrain details.</a:t>
            </a:r>
          </a:p>
          <a:p>
            <a:pPr eaLnBrk="1" hangingPunct="1">
              <a:lnSpc>
                <a:spcPct val="80000"/>
              </a:lnSpc>
              <a:defRPr/>
            </a:pPr>
            <a:endParaRPr lang="en-US" dirty="0" smtClean="0"/>
          </a:p>
        </p:txBody>
      </p:sp>
      <p:sp>
        <p:nvSpPr>
          <p:cNvPr id="31749" name="Rectangle 5"/>
          <p:cNvSpPr>
            <a:spLocks noGrp="1" noChangeArrowheads="1"/>
          </p:cNvSpPr>
          <p:nvPr>
            <p:ph type="body" sz="half" idx="2"/>
          </p:nvPr>
        </p:nvSpPr>
        <p:spPr>
          <a:xfrm>
            <a:off x="4648200" y="3886200"/>
            <a:ext cx="4038600" cy="2667000"/>
          </a:xfrm>
        </p:spPr>
        <p:txBody>
          <a:bodyPr/>
          <a:lstStyle/>
          <a:p>
            <a:pPr eaLnBrk="1" hangingPunct="1">
              <a:lnSpc>
                <a:spcPct val="80000"/>
              </a:lnSpc>
              <a:defRPr/>
            </a:pPr>
            <a:r>
              <a:rPr lang="en-US" sz="2400" dirty="0" smtClean="0"/>
              <a:t>Visual detail</a:t>
            </a:r>
          </a:p>
          <a:p>
            <a:pPr lvl="1" eaLnBrk="1" hangingPunct="1">
              <a:lnSpc>
                <a:spcPct val="80000"/>
              </a:lnSpc>
              <a:defRPr/>
            </a:pPr>
            <a:r>
              <a:rPr lang="en-US" sz="2000" dirty="0" smtClean="0"/>
              <a:t>polygon color &amp; lighting</a:t>
            </a:r>
          </a:p>
          <a:p>
            <a:pPr lvl="1" eaLnBrk="1" hangingPunct="1">
              <a:lnSpc>
                <a:spcPct val="80000"/>
              </a:lnSpc>
              <a:defRPr/>
            </a:pPr>
            <a:r>
              <a:rPr lang="en-US" sz="2000" dirty="0" smtClean="0"/>
              <a:t>bit mapped surfaces</a:t>
            </a:r>
          </a:p>
          <a:p>
            <a:pPr lvl="1" eaLnBrk="1" hangingPunct="1">
              <a:lnSpc>
                <a:spcPct val="80000"/>
              </a:lnSpc>
              <a:defRPr/>
            </a:pPr>
            <a:r>
              <a:rPr lang="en-US" sz="2000" dirty="0" smtClean="0"/>
              <a:t>hard surfaces</a:t>
            </a:r>
          </a:p>
          <a:p>
            <a:pPr eaLnBrk="1" hangingPunct="1">
              <a:lnSpc>
                <a:spcPct val="80000"/>
              </a:lnSpc>
              <a:defRPr/>
            </a:pPr>
            <a:r>
              <a:rPr lang="en-US" sz="2400" dirty="0" smtClean="0"/>
              <a:t>Modeling detail</a:t>
            </a:r>
          </a:p>
          <a:p>
            <a:pPr lvl="1" eaLnBrk="1" hangingPunct="1">
              <a:lnSpc>
                <a:spcPct val="80000"/>
              </a:lnSpc>
              <a:defRPr/>
            </a:pPr>
            <a:r>
              <a:rPr lang="en-US" sz="2000" dirty="0" smtClean="0"/>
              <a:t>surface trafficability</a:t>
            </a:r>
          </a:p>
          <a:p>
            <a:pPr lvl="1" eaLnBrk="1" hangingPunct="1">
              <a:lnSpc>
                <a:spcPct val="80000"/>
              </a:lnSpc>
              <a:defRPr/>
            </a:pPr>
            <a:r>
              <a:rPr lang="en-US" sz="2000" dirty="0" smtClean="0"/>
              <a:t>foliage density</a:t>
            </a:r>
          </a:p>
          <a:p>
            <a:pPr lvl="1" eaLnBrk="1" hangingPunct="1">
              <a:lnSpc>
                <a:spcPct val="80000"/>
              </a:lnSpc>
              <a:defRPr/>
            </a:pPr>
            <a:r>
              <a:rPr lang="en-US" sz="2000" dirty="0" smtClean="0"/>
              <a:t>tree trunk diameter</a:t>
            </a:r>
          </a:p>
          <a:p>
            <a:pPr eaLnBrk="1" hangingPunct="1">
              <a:lnSpc>
                <a:spcPct val="80000"/>
              </a:lnSpc>
              <a:defRPr/>
            </a:pPr>
            <a:endParaRPr lang="en-US" sz="2400" dirty="0" smtClean="0"/>
          </a:p>
        </p:txBody>
      </p:sp>
      <p:pic>
        <p:nvPicPr>
          <p:cNvPr id="14342" name="Picture 7" descr="harmony2_jets"/>
          <p:cNvPicPr>
            <a:picLocks noChangeAspect="1" noChangeArrowheads="1"/>
          </p:cNvPicPr>
          <p:nvPr/>
        </p:nvPicPr>
        <p:blipFill>
          <a:blip r:embed="rId3" cstate="print"/>
          <a:srcRect/>
          <a:stretch>
            <a:fillRect/>
          </a:stretch>
        </p:blipFill>
        <p:spPr bwMode="auto">
          <a:xfrm>
            <a:off x="304800" y="1143000"/>
            <a:ext cx="4114800" cy="2649538"/>
          </a:xfrm>
          <a:prstGeom prst="rect">
            <a:avLst/>
          </a:prstGeom>
          <a:noFill/>
          <a:ln w="9525">
            <a:noFill/>
            <a:miter lim="800000"/>
            <a:headEnd/>
            <a:tailEnd/>
          </a:ln>
        </p:spPr>
      </p:pic>
      <p:pic>
        <p:nvPicPr>
          <p:cNvPr id="14343" name="Picture 8" descr="C4ISR_1drop"/>
          <p:cNvPicPr>
            <a:picLocks noChangeAspect="1" noChangeArrowheads="1"/>
          </p:cNvPicPr>
          <p:nvPr/>
        </p:nvPicPr>
        <p:blipFill>
          <a:blip r:embed="rId4" cstate="print"/>
          <a:srcRect/>
          <a:stretch>
            <a:fillRect/>
          </a:stretch>
        </p:blipFill>
        <p:spPr bwMode="auto">
          <a:xfrm>
            <a:off x="4648200" y="1171575"/>
            <a:ext cx="4191000" cy="2616200"/>
          </a:xfrm>
          <a:prstGeom prst="rect">
            <a:avLst/>
          </a:prstGeom>
          <a:noFill/>
          <a:ln w="9525">
            <a:noFill/>
            <a:miter lim="800000"/>
            <a:headEnd/>
            <a:tailEnd/>
          </a:ln>
        </p:spPr>
      </p:pic>
      <p:sp>
        <p:nvSpPr>
          <p:cNvPr id="14344" name="Rectangle 9"/>
          <p:cNvSpPr>
            <a:spLocks noChangeArrowheads="1"/>
          </p:cNvSpPr>
          <p:nvPr/>
        </p:nvSpPr>
        <p:spPr bwMode="auto">
          <a:xfrm>
            <a:off x="1314450" y="3352800"/>
            <a:ext cx="2114550" cy="366713"/>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CCCCFF"/>
                </a:solidFill>
              </a:rPr>
              <a:t>Air Combat Terrain</a:t>
            </a:r>
          </a:p>
        </p:txBody>
      </p:sp>
      <p:sp>
        <p:nvSpPr>
          <p:cNvPr id="14345" name="Rectangle 10"/>
          <p:cNvSpPr>
            <a:spLocks noChangeArrowheads="1"/>
          </p:cNvSpPr>
          <p:nvPr/>
        </p:nvSpPr>
        <p:spPr bwMode="auto">
          <a:xfrm>
            <a:off x="5486400" y="3367088"/>
            <a:ext cx="2597150" cy="366712"/>
          </a:xfrm>
          <a:prstGeom prst="rect">
            <a:avLst/>
          </a:prstGeom>
          <a:noFill/>
          <a:ln w="9525">
            <a:noFill/>
            <a:miter lim="800000"/>
            <a:headEnd/>
            <a:tailEnd/>
          </a:ln>
        </p:spPr>
        <p:txBody>
          <a:bodyPr wrap="none">
            <a:spAutoFit/>
          </a:bodyPr>
          <a:lstStyle/>
          <a:p>
            <a:pPr fontAlgn="base">
              <a:spcBef>
                <a:spcPct val="0"/>
              </a:spcBef>
              <a:spcAft>
                <a:spcPct val="0"/>
              </a:spcAft>
            </a:pPr>
            <a:r>
              <a:rPr lang="en-US" dirty="0">
                <a:solidFill>
                  <a:srgbClr val="CCCCFF"/>
                </a:solidFill>
              </a:rPr>
              <a:t>Ground Combat Terrain</a:t>
            </a:r>
          </a:p>
        </p:txBody>
      </p:sp>
    </p:spTree>
    <p:extLst>
      <p:ext uri="{BB962C8B-B14F-4D97-AF65-F5344CB8AC3E}">
        <p14:creationId xmlns:p14="http://schemas.microsoft.com/office/powerpoint/2010/main" val="400075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Slide Number Placeholder 3"/>
          <p:cNvSpPr>
            <a:spLocks noGrp="1"/>
          </p:cNvSpPr>
          <p:nvPr>
            <p:ph type="sldNum" sz="quarter" idx="10"/>
          </p:nvPr>
        </p:nvSpPr>
        <p:spPr/>
        <p:txBody>
          <a:bodyPr/>
          <a:lstStyle/>
          <a:p>
            <a:pPr>
              <a:defRPr/>
            </a:pPr>
            <a:fld id="{EE02F471-0495-4BA6-9DAE-66A881FE376E}" type="slidenum">
              <a:rPr lang="en-US">
                <a:solidFill>
                  <a:srgbClr val="FFFFFF"/>
                </a:solidFill>
              </a:rPr>
              <a:pPr>
                <a:defRPr/>
              </a:pPr>
              <a:t>6</a:t>
            </a:fld>
            <a:endParaRPr lang="en-US" dirty="0">
              <a:solidFill>
                <a:srgbClr val="FFFFFF"/>
              </a:solidFill>
            </a:endParaRPr>
          </a:p>
        </p:txBody>
      </p:sp>
      <p:grpSp>
        <p:nvGrpSpPr>
          <p:cNvPr id="15363" name="Group 2"/>
          <p:cNvGrpSpPr>
            <a:grpSpLocks/>
          </p:cNvGrpSpPr>
          <p:nvPr/>
        </p:nvGrpSpPr>
        <p:grpSpPr bwMode="auto">
          <a:xfrm>
            <a:off x="373063" y="1428750"/>
            <a:ext cx="8469312" cy="4476750"/>
            <a:chOff x="235" y="900"/>
            <a:chExt cx="5335" cy="2820"/>
          </a:xfrm>
        </p:grpSpPr>
        <p:sp>
          <p:nvSpPr>
            <p:cNvPr id="15366" name="Rectangle 3"/>
            <p:cNvSpPr>
              <a:spLocks noChangeArrowheads="1"/>
            </p:cNvSpPr>
            <p:nvPr/>
          </p:nvSpPr>
          <p:spPr bwMode="auto">
            <a:xfrm>
              <a:off x="2934" y="1430"/>
              <a:ext cx="2636" cy="2290"/>
            </a:xfrm>
            <a:prstGeom prst="rect">
              <a:avLst/>
            </a:prstGeom>
            <a:solidFill>
              <a:schemeClr val="bg1"/>
            </a:solidFill>
            <a:ln w="38100" algn="ctr">
              <a:solidFill>
                <a:srgbClr val="0066FF"/>
              </a:solidFill>
              <a:miter lim="800000"/>
              <a:headEnd/>
              <a:tailEnd/>
            </a:ln>
          </p:spPr>
          <p:txBody>
            <a:bodyPr wrap="none" anchor="ctr"/>
            <a:lstStyle/>
            <a:p>
              <a:pPr algn="ctr" fontAlgn="base">
                <a:spcBef>
                  <a:spcPct val="0"/>
                </a:spcBef>
                <a:spcAft>
                  <a:spcPct val="0"/>
                </a:spcAft>
              </a:pPr>
              <a:endParaRPr lang="en-US" sz="1600" dirty="0">
                <a:solidFill>
                  <a:srgbClr val="FFFFFF"/>
                </a:solidFill>
                <a:cs typeface="Arial" charset="0"/>
              </a:endParaRPr>
            </a:p>
          </p:txBody>
        </p:sp>
        <p:sp>
          <p:nvSpPr>
            <p:cNvPr id="15367" name="Rectangle 4"/>
            <p:cNvSpPr>
              <a:spLocks noChangeArrowheads="1"/>
            </p:cNvSpPr>
            <p:nvPr/>
          </p:nvSpPr>
          <p:spPr bwMode="auto">
            <a:xfrm>
              <a:off x="2916" y="900"/>
              <a:ext cx="1171" cy="423"/>
            </a:xfrm>
            <a:prstGeom prst="rect">
              <a:avLst/>
            </a:prstGeom>
            <a:gradFill rotWithShape="1">
              <a:gsLst>
                <a:gs pos="0">
                  <a:srgbClr val="99CCFF"/>
                </a:gs>
                <a:gs pos="100000">
                  <a:srgbClr val="F6FBFF"/>
                </a:gs>
              </a:gsLst>
              <a:lin ang="0" scaled="1"/>
            </a:gradFill>
            <a:ln w="19050">
              <a:solidFill>
                <a:srgbClr val="000000"/>
              </a:solidFill>
              <a:miter lim="800000"/>
              <a:headEnd/>
              <a:tailEnd/>
            </a:ln>
          </p:spPr>
          <p:txBody>
            <a:bodyPr/>
            <a:lstStyle/>
            <a:p>
              <a:pPr algn="ctr" fontAlgn="base">
                <a:spcBef>
                  <a:spcPct val="0"/>
                </a:spcBef>
                <a:spcAft>
                  <a:spcPct val="0"/>
                </a:spcAft>
              </a:pPr>
              <a:r>
                <a:rPr lang="en-US" sz="1600" b="1" dirty="0">
                  <a:solidFill>
                    <a:srgbClr val="52527C"/>
                  </a:solidFill>
                  <a:cs typeface="Arial" charset="0"/>
                </a:rPr>
                <a:t>Component</a:t>
              </a:r>
            </a:p>
            <a:p>
              <a:pPr algn="ctr" fontAlgn="base">
                <a:spcBef>
                  <a:spcPct val="0"/>
                </a:spcBef>
                <a:spcAft>
                  <a:spcPct val="0"/>
                </a:spcAft>
              </a:pPr>
              <a:r>
                <a:rPr lang="en-US" sz="1600" b="1" dirty="0">
                  <a:solidFill>
                    <a:srgbClr val="52527C"/>
                  </a:solidFill>
                  <a:cs typeface="Arial" charset="0"/>
                </a:rPr>
                <a:t>Models</a:t>
              </a:r>
            </a:p>
          </p:txBody>
        </p:sp>
        <p:sp>
          <p:nvSpPr>
            <p:cNvPr id="15368" name="Rectangle 5"/>
            <p:cNvSpPr>
              <a:spLocks noChangeArrowheads="1"/>
            </p:cNvSpPr>
            <p:nvPr/>
          </p:nvSpPr>
          <p:spPr bwMode="auto">
            <a:xfrm>
              <a:off x="380" y="900"/>
              <a:ext cx="1123" cy="423"/>
            </a:xfrm>
            <a:prstGeom prst="rect">
              <a:avLst/>
            </a:prstGeom>
            <a:solidFill>
              <a:srgbClr val="A2C1FE"/>
            </a:solidFill>
            <a:ln w="19050">
              <a:solidFill>
                <a:srgbClr val="000000"/>
              </a:solidFill>
              <a:miter lim="800000"/>
              <a:headEnd/>
              <a:tailEnd/>
            </a:ln>
          </p:spPr>
          <p:txBody>
            <a:bodyPr/>
            <a:lstStyle/>
            <a:p>
              <a:pPr algn="ctr" fontAlgn="base">
                <a:spcBef>
                  <a:spcPct val="0"/>
                </a:spcBef>
                <a:spcAft>
                  <a:spcPct val="0"/>
                </a:spcAft>
              </a:pPr>
              <a:r>
                <a:rPr lang="en-US" sz="1600" b="1" dirty="0">
                  <a:solidFill>
                    <a:srgbClr val="52527C"/>
                  </a:solidFill>
                  <a:cs typeface="Arial" charset="0"/>
                </a:rPr>
                <a:t>Environmental</a:t>
              </a:r>
            </a:p>
            <a:p>
              <a:pPr algn="ctr" fontAlgn="base">
                <a:spcBef>
                  <a:spcPct val="0"/>
                </a:spcBef>
                <a:spcAft>
                  <a:spcPct val="0"/>
                </a:spcAft>
              </a:pPr>
              <a:r>
                <a:rPr lang="en-US" sz="1600" b="1" dirty="0">
                  <a:solidFill>
                    <a:srgbClr val="52527C"/>
                  </a:solidFill>
                  <a:cs typeface="Arial" charset="0"/>
                </a:rPr>
                <a:t>State</a:t>
              </a:r>
            </a:p>
          </p:txBody>
        </p:sp>
        <p:sp>
          <p:nvSpPr>
            <p:cNvPr id="15369" name="Rectangle 6"/>
            <p:cNvSpPr>
              <a:spLocks noChangeArrowheads="1"/>
            </p:cNvSpPr>
            <p:nvPr/>
          </p:nvSpPr>
          <p:spPr bwMode="auto">
            <a:xfrm>
              <a:off x="4147" y="900"/>
              <a:ext cx="1305" cy="423"/>
            </a:xfrm>
            <a:prstGeom prst="rect">
              <a:avLst/>
            </a:prstGeom>
            <a:solidFill>
              <a:srgbClr val="FFFFFF"/>
            </a:solidFill>
            <a:ln w="19050">
              <a:solidFill>
                <a:srgbClr val="000000"/>
              </a:solidFill>
              <a:miter lim="800000"/>
              <a:headEnd/>
              <a:tailEnd/>
            </a:ln>
          </p:spPr>
          <p:txBody>
            <a:bodyPr/>
            <a:lstStyle/>
            <a:p>
              <a:pPr algn="ctr" fontAlgn="base">
                <a:spcBef>
                  <a:spcPct val="0"/>
                </a:spcBef>
                <a:spcAft>
                  <a:spcPct val="0"/>
                </a:spcAft>
              </a:pPr>
              <a:r>
                <a:rPr lang="en-US" sz="1600" b="1" dirty="0">
                  <a:solidFill>
                    <a:srgbClr val="52527C"/>
                  </a:solidFill>
                  <a:cs typeface="Arial" charset="0"/>
                </a:rPr>
                <a:t>Behavior</a:t>
              </a:r>
            </a:p>
            <a:p>
              <a:pPr algn="ctr" fontAlgn="base">
                <a:spcBef>
                  <a:spcPct val="0"/>
                </a:spcBef>
                <a:spcAft>
                  <a:spcPct val="0"/>
                </a:spcAft>
              </a:pPr>
              <a:r>
                <a:rPr lang="en-US" sz="1600" b="1" dirty="0">
                  <a:solidFill>
                    <a:srgbClr val="52527C"/>
                  </a:solidFill>
                  <a:cs typeface="Arial" charset="0"/>
                </a:rPr>
                <a:t>Models</a:t>
              </a:r>
            </a:p>
          </p:txBody>
        </p:sp>
        <p:sp>
          <p:nvSpPr>
            <p:cNvPr id="15370" name="Rectangle 7"/>
            <p:cNvSpPr>
              <a:spLocks noChangeArrowheads="1"/>
            </p:cNvSpPr>
            <p:nvPr/>
          </p:nvSpPr>
          <p:spPr bwMode="auto">
            <a:xfrm>
              <a:off x="1563" y="900"/>
              <a:ext cx="1123" cy="423"/>
            </a:xfrm>
            <a:prstGeom prst="rect">
              <a:avLst/>
            </a:prstGeom>
            <a:solidFill>
              <a:srgbClr val="A2C1FE"/>
            </a:solidFill>
            <a:ln w="19050">
              <a:solidFill>
                <a:srgbClr val="000000"/>
              </a:solidFill>
              <a:miter lim="800000"/>
              <a:headEnd/>
              <a:tailEnd/>
            </a:ln>
          </p:spPr>
          <p:txBody>
            <a:bodyPr/>
            <a:lstStyle/>
            <a:p>
              <a:pPr algn="ctr" fontAlgn="base">
                <a:spcBef>
                  <a:spcPct val="0"/>
                </a:spcBef>
                <a:spcAft>
                  <a:spcPct val="0"/>
                </a:spcAft>
              </a:pPr>
              <a:r>
                <a:rPr lang="en-US" sz="1600" b="1" dirty="0">
                  <a:solidFill>
                    <a:srgbClr val="52527C"/>
                  </a:solidFill>
                  <a:cs typeface="Arial" charset="0"/>
                </a:rPr>
                <a:t>Environmental</a:t>
              </a:r>
            </a:p>
            <a:p>
              <a:pPr algn="ctr" fontAlgn="base">
                <a:spcBef>
                  <a:spcPct val="0"/>
                </a:spcBef>
                <a:spcAft>
                  <a:spcPct val="0"/>
                </a:spcAft>
              </a:pPr>
              <a:r>
                <a:rPr lang="en-US" sz="1600" b="1" dirty="0">
                  <a:solidFill>
                    <a:srgbClr val="52527C"/>
                  </a:solidFill>
                  <a:cs typeface="Arial" charset="0"/>
                </a:rPr>
                <a:t>Models</a:t>
              </a:r>
            </a:p>
          </p:txBody>
        </p:sp>
        <p:sp>
          <p:nvSpPr>
            <p:cNvPr id="15371" name="Rectangle 8"/>
            <p:cNvSpPr>
              <a:spLocks noChangeArrowheads="1"/>
            </p:cNvSpPr>
            <p:nvPr/>
          </p:nvSpPr>
          <p:spPr bwMode="auto">
            <a:xfrm>
              <a:off x="235" y="1444"/>
              <a:ext cx="2548" cy="2272"/>
            </a:xfrm>
            <a:prstGeom prst="rect">
              <a:avLst/>
            </a:prstGeom>
            <a:noFill/>
            <a:ln w="38100">
              <a:solidFill>
                <a:srgbClr val="00AE00"/>
              </a:solidFill>
              <a:miter lim="800000"/>
              <a:headEnd/>
              <a:tailEnd/>
            </a:ln>
          </p:spPr>
          <p:txBody>
            <a:bodyPr/>
            <a:lstStyle/>
            <a:p>
              <a:pPr eaLnBrk="0" fontAlgn="base" hangingPunct="0">
                <a:spcBef>
                  <a:spcPct val="0"/>
                </a:spcBef>
                <a:spcAft>
                  <a:spcPct val="0"/>
                </a:spcAft>
              </a:pPr>
              <a:endParaRPr lang="en-US" dirty="0">
                <a:solidFill>
                  <a:srgbClr val="FFFFFF"/>
                </a:solidFill>
              </a:endParaRPr>
            </a:p>
          </p:txBody>
        </p:sp>
        <p:sp>
          <p:nvSpPr>
            <p:cNvPr id="15372" name="Rectangle 9"/>
            <p:cNvSpPr>
              <a:spLocks noChangeArrowheads="1"/>
            </p:cNvSpPr>
            <p:nvPr/>
          </p:nvSpPr>
          <p:spPr bwMode="auto">
            <a:xfrm>
              <a:off x="737" y="1504"/>
              <a:ext cx="1753" cy="144"/>
            </a:xfrm>
            <a:prstGeom prst="rect">
              <a:avLst/>
            </a:prstGeom>
            <a:noFill/>
            <a:ln w="9525">
              <a:noFill/>
              <a:miter lim="800000"/>
              <a:headEnd/>
              <a:tailEnd/>
            </a:ln>
          </p:spPr>
          <p:txBody>
            <a:bodyPr wrap="none" lIns="0" tIns="0" rIns="0" bIns="0">
              <a:spAutoFit/>
            </a:bodyPr>
            <a:lstStyle/>
            <a:p>
              <a:pPr algn="ctr" eaLnBrk="0" fontAlgn="base" hangingPunct="0">
                <a:spcBef>
                  <a:spcPct val="50000"/>
                </a:spcBef>
                <a:spcAft>
                  <a:spcPct val="0"/>
                </a:spcAft>
              </a:pPr>
              <a:r>
                <a:rPr lang="en-US" altLang="en-US" sz="1500" b="1" dirty="0">
                  <a:solidFill>
                    <a:srgbClr val="FFFFFF"/>
                  </a:solidFill>
                  <a:cs typeface="Arial" charset="0"/>
                </a:rPr>
                <a:t>Synthetic Natural Environment</a:t>
              </a:r>
              <a:endParaRPr lang="en-US" altLang="en-US" sz="2000" dirty="0">
                <a:solidFill>
                  <a:srgbClr val="FFFFFF"/>
                </a:solidFill>
                <a:cs typeface="Arial" charset="0"/>
              </a:endParaRPr>
            </a:p>
          </p:txBody>
        </p:sp>
        <p:sp>
          <p:nvSpPr>
            <p:cNvPr id="15373" name="Rectangle 10"/>
            <p:cNvSpPr>
              <a:spLocks noChangeArrowheads="1"/>
            </p:cNvSpPr>
            <p:nvPr/>
          </p:nvSpPr>
          <p:spPr bwMode="auto">
            <a:xfrm>
              <a:off x="307" y="1710"/>
              <a:ext cx="5193" cy="1945"/>
            </a:xfrm>
            <a:prstGeom prst="rect">
              <a:avLst/>
            </a:prstGeom>
            <a:solidFill>
              <a:srgbClr val="FFE6EA"/>
            </a:solidFill>
            <a:ln w="19050">
              <a:solidFill>
                <a:srgbClr val="F76681"/>
              </a:solidFill>
              <a:miter lim="800000"/>
              <a:headEnd/>
              <a:tailEnd/>
            </a:ln>
          </p:spPr>
          <p:txBody>
            <a:bodyPr/>
            <a:lstStyle/>
            <a:p>
              <a:pPr eaLnBrk="0" fontAlgn="base" hangingPunct="0">
                <a:spcBef>
                  <a:spcPct val="0"/>
                </a:spcBef>
                <a:spcAft>
                  <a:spcPct val="0"/>
                </a:spcAft>
              </a:pPr>
              <a:endParaRPr lang="en-US" dirty="0">
                <a:solidFill>
                  <a:srgbClr val="FFFFFF"/>
                </a:solidFill>
              </a:endParaRPr>
            </a:p>
          </p:txBody>
        </p:sp>
        <p:sp>
          <p:nvSpPr>
            <p:cNvPr id="148491" name="Rectangle 11"/>
            <p:cNvSpPr>
              <a:spLocks noChangeArrowheads="1"/>
            </p:cNvSpPr>
            <p:nvPr/>
          </p:nvSpPr>
          <p:spPr bwMode="auto">
            <a:xfrm>
              <a:off x="4386" y="1782"/>
              <a:ext cx="1029" cy="1753"/>
            </a:xfrm>
            <a:prstGeom prst="rect">
              <a:avLst/>
            </a:prstGeom>
            <a:solidFill>
              <a:srgbClr val="FFFFFF"/>
            </a:solidFill>
            <a:ln w="19050">
              <a:solidFill>
                <a:srgbClr val="000000"/>
              </a:solidFill>
              <a:miter lim="800000"/>
              <a:headEnd/>
              <a:tailEnd/>
            </a:ln>
            <a:effectLst>
              <a:outerShdw dist="71842" dir="2700000" algn="ctr" rotWithShape="0">
                <a:srgbClr val="333399"/>
              </a:outerShdw>
            </a:effectLst>
          </p:spPr>
          <p:txBody>
            <a:bodyPr/>
            <a:lstStyle/>
            <a:p>
              <a:pPr fontAlgn="base">
                <a:spcBef>
                  <a:spcPct val="0"/>
                </a:spcBef>
                <a:spcAft>
                  <a:spcPct val="0"/>
                </a:spcAft>
                <a:defRPr/>
              </a:pPr>
              <a:r>
                <a:rPr lang="en-US" sz="1600" b="1" dirty="0">
                  <a:solidFill>
                    <a:srgbClr val="52527C"/>
                  </a:solidFill>
                  <a:cs typeface="Arial" charset="0"/>
                </a:rPr>
                <a:t>Behaviors </a:t>
              </a:r>
              <a:r>
                <a:rPr lang="en-US" sz="1200" b="1" dirty="0">
                  <a:solidFill>
                    <a:srgbClr val="52527C"/>
                  </a:solidFill>
                  <a:cs typeface="Arial" charset="0"/>
                </a:rPr>
                <a:t>(e.g.)</a:t>
              </a:r>
              <a:endParaRPr lang="en-US" sz="1600" b="1" dirty="0">
                <a:solidFill>
                  <a:srgbClr val="52527C"/>
                </a:solidFill>
                <a:cs typeface="Arial" charset="0"/>
              </a:endParaRPr>
            </a:p>
            <a:p>
              <a:pPr marL="290513" lvl="1" indent="-171450" fontAlgn="base">
                <a:spcBef>
                  <a:spcPct val="0"/>
                </a:spcBef>
                <a:spcAft>
                  <a:spcPct val="0"/>
                </a:spcAft>
                <a:buFontTx/>
                <a:buChar char="•"/>
                <a:defRPr/>
              </a:pPr>
              <a:r>
                <a:rPr lang="en-US" sz="1400" b="1" dirty="0">
                  <a:solidFill>
                    <a:srgbClr val="52527C"/>
                  </a:solidFill>
                  <a:cs typeface="Arial" charset="0"/>
                </a:rPr>
                <a:t>Maneuver</a:t>
              </a:r>
            </a:p>
            <a:p>
              <a:pPr marL="290513" lvl="1" indent="-171450" fontAlgn="base">
                <a:spcBef>
                  <a:spcPct val="0"/>
                </a:spcBef>
                <a:spcAft>
                  <a:spcPct val="0"/>
                </a:spcAft>
                <a:buFontTx/>
                <a:buChar char="•"/>
                <a:defRPr/>
              </a:pPr>
              <a:r>
                <a:rPr lang="en-US" sz="1400" b="1" dirty="0">
                  <a:solidFill>
                    <a:srgbClr val="52527C"/>
                  </a:solidFill>
                  <a:cs typeface="Arial" charset="0"/>
                </a:rPr>
                <a:t>Sustainment</a:t>
              </a:r>
            </a:p>
            <a:p>
              <a:pPr marL="290513" lvl="1" indent="-171450" fontAlgn="base">
                <a:spcBef>
                  <a:spcPct val="0"/>
                </a:spcBef>
                <a:spcAft>
                  <a:spcPct val="0"/>
                </a:spcAft>
                <a:buFontTx/>
                <a:buChar char="•"/>
                <a:defRPr/>
              </a:pPr>
              <a:r>
                <a:rPr lang="en-US" sz="1400" b="1" dirty="0">
                  <a:solidFill>
                    <a:srgbClr val="52527C"/>
                  </a:solidFill>
                  <a:cs typeface="Arial" charset="0"/>
                </a:rPr>
                <a:t>Force Protection</a:t>
              </a:r>
            </a:p>
            <a:p>
              <a:pPr marL="290513" lvl="1" indent="-171450" fontAlgn="base">
                <a:spcBef>
                  <a:spcPct val="0"/>
                </a:spcBef>
                <a:spcAft>
                  <a:spcPct val="0"/>
                </a:spcAft>
                <a:buFontTx/>
                <a:buChar char="•"/>
                <a:defRPr/>
              </a:pPr>
              <a:r>
                <a:rPr lang="en-US" sz="1400" b="1" dirty="0">
                  <a:solidFill>
                    <a:srgbClr val="52527C"/>
                  </a:solidFill>
                  <a:cs typeface="Arial" charset="0"/>
                </a:rPr>
                <a:t>Intelligence</a:t>
              </a:r>
            </a:p>
            <a:p>
              <a:pPr marL="290513" lvl="1" indent="-171450" fontAlgn="base">
                <a:spcBef>
                  <a:spcPct val="0"/>
                </a:spcBef>
                <a:spcAft>
                  <a:spcPct val="0"/>
                </a:spcAft>
                <a:buFontTx/>
                <a:buChar char="•"/>
                <a:defRPr/>
              </a:pPr>
              <a:r>
                <a:rPr lang="en-US" sz="1400" b="1" dirty="0">
                  <a:solidFill>
                    <a:srgbClr val="52527C"/>
                  </a:solidFill>
                  <a:cs typeface="Arial" charset="0"/>
                </a:rPr>
                <a:t>Command &amp; Control</a:t>
              </a:r>
            </a:p>
            <a:p>
              <a:pPr marL="290513" lvl="1" indent="-171450" fontAlgn="base">
                <a:spcBef>
                  <a:spcPct val="0"/>
                </a:spcBef>
                <a:spcAft>
                  <a:spcPct val="0"/>
                </a:spcAft>
                <a:buFontTx/>
                <a:buChar char="•"/>
                <a:defRPr/>
              </a:pPr>
              <a:r>
                <a:rPr lang="en-US" sz="1400" b="1" dirty="0">
                  <a:solidFill>
                    <a:srgbClr val="52527C"/>
                  </a:solidFill>
                  <a:cs typeface="Arial" charset="0"/>
                </a:rPr>
                <a:t>Fires</a:t>
              </a:r>
            </a:p>
          </p:txBody>
        </p:sp>
        <p:sp>
          <p:nvSpPr>
            <p:cNvPr id="15375" name="Rectangle 12"/>
            <p:cNvSpPr>
              <a:spLocks noChangeArrowheads="1"/>
            </p:cNvSpPr>
            <p:nvPr/>
          </p:nvSpPr>
          <p:spPr bwMode="auto">
            <a:xfrm>
              <a:off x="2988" y="2882"/>
              <a:ext cx="1099" cy="193"/>
            </a:xfrm>
            <a:prstGeom prst="rect">
              <a:avLst/>
            </a:prstGeom>
            <a:noFill/>
            <a:ln w="9525">
              <a:noFill/>
              <a:miter lim="800000"/>
              <a:headEnd/>
              <a:tailEnd/>
            </a:ln>
          </p:spPr>
          <p:txBody>
            <a:bodyPr/>
            <a:lstStyle/>
            <a:p>
              <a:pPr eaLnBrk="0" fontAlgn="base" hangingPunct="0">
                <a:spcBef>
                  <a:spcPct val="0"/>
                </a:spcBef>
                <a:spcAft>
                  <a:spcPct val="0"/>
                </a:spcAft>
              </a:pPr>
              <a:endParaRPr lang="en-US" dirty="0">
                <a:solidFill>
                  <a:srgbClr val="FFFFFF"/>
                </a:solidFill>
              </a:endParaRPr>
            </a:p>
          </p:txBody>
        </p:sp>
        <p:sp>
          <p:nvSpPr>
            <p:cNvPr id="15376" name="Text Box 13"/>
            <p:cNvSpPr txBox="1">
              <a:spLocks noChangeArrowheads="1"/>
            </p:cNvSpPr>
            <p:nvPr/>
          </p:nvSpPr>
          <p:spPr bwMode="auto">
            <a:xfrm>
              <a:off x="3509" y="1466"/>
              <a:ext cx="1463" cy="212"/>
            </a:xfrm>
            <a:prstGeom prst="rect">
              <a:avLst/>
            </a:prstGeom>
            <a:noFill/>
            <a:ln w="9525" algn="ctr">
              <a:noFill/>
              <a:miter lim="800000"/>
              <a:headEnd/>
              <a:tailEnd/>
            </a:ln>
          </p:spPr>
          <p:txBody>
            <a:bodyPr wrap="none">
              <a:spAutoFit/>
            </a:bodyPr>
            <a:lstStyle/>
            <a:p>
              <a:pPr algn="ctr" fontAlgn="base">
                <a:spcBef>
                  <a:spcPct val="0"/>
                </a:spcBef>
                <a:spcAft>
                  <a:spcPct val="0"/>
                </a:spcAft>
              </a:pPr>
              <a:r>
                <a:rPr lang="en-US" sz="1600" b="1" dirty="0">
                  <a:solidFill>
                    <a:srgbClr val="FFFFFF"/>
                  </a:solidFill>
                  <a:cs typeface="Arial" charset="0"/>
                </a:rPr>
                <a:t>Military System Model</a:t>
              </a:r>
            </a:p>
          </p:txBody>
        </p:sp>
        <p:sp>
          <p:nvSpPr>
            <p:cNvPr id="15377" name="Line 14"/>
            <p:cNvSpPr>
              <a:spLocks noChangeShapeType="1"/>
            </p:cNvSpPr>
            <p:nvPr/>
          </p:nvSpPr>
          <p:spPr bwMode="auto">
            <a:xfrm>
              <a:off x="4121" y="3368"/>
              <a:ext cx="264" cy="0"/>
            </a:xfrm>
            <a:prstGeom prst="line">
              <a:avLst/>
            </a:prstGeom>
            <a:noFill/>
            <a:ln w="28575">
              <a:solidFill>
                <a:schemeClr val="bg2"/>
              </a:solidFill>
              <a:round/>
              <a:headEnd type="triangle" w="lg" len="lg"/>
              <a:tailEnd type="triangle" w="lg" len="lg"/>
            </a:ln>
          </p:spPr>
          <p:txBody>
            <a:bodyPr/>
            <a:lstStyle/>
            <a:p>
              <a:pPr eaLnBrk="0" fontAlgn="base" hangingPunct="0">
                <a:spcBef>
                  <a:spcPct val="0"/>
                </a:spcBef>
                <a:spcAft>
                  <a:spcPct val="0"/>
                </a:spcAft>
              </a:pPr>
              <a:endParaRPr lang="en-US" dirty="0">
                <a:solidFill>
                  <a:srgbClr val="FFFFFF"/>
                </a:solidFill>
              </a:endParaRPr>
            </a:p>
          </p:txBody>
        </p:sp>
        <p:sp>
          <p:nvSpPr>
            <p:cNvPr id="15378" name="Line 15"/>
            <p:cNvSpPr>
              <a:spLocks noChangeShapeType="1"/>
            </p:cNvSpPr>
            <p:nvPr/>
          </p:nvSpPr>
          <p:spPr bwMode="auto">
            <a:xfrm>
              <a:off x="4119" y="2960"/>
              <a:ext cx="264" cy="0"/>
            </a:xfrm>
            <a:prstGeom prst="line">
              <a:avLst/>
            </a:prstGeom>
            <a:noFill/>
            <a:ln w="28575">
              <a:solidFill>
                <a:schemeClr val="bg2"/>
              </a:solidFill>
              <a:round/>
              <a:headEnd type="triangle" w="lg" len="lg"/>
              <a:tailEnd type="triangle" w="lg" len="lg"/>
            </a:ln>
          </p:spPr>
          <p:txBody>
            <a:bodyPr/>
            <a:lstStyle/>
            <a:p>
              <a:pPr eaLnBrk="0" fontAlgn="base" hangingPunct="0">
                <a:spcBef>
                  <a:spcPct val="0"/>
                </a:spcBef>
                <a:spcAft>
                  <a:spcPct val="0"/>
                </a:spcAft>
              </a:pPr>
              <a:endParaRPr lang="en-US" dirty="0">
                <a:solidFill>
                  <a:srgbClr val="FFFFFF"/>
                </a:solidFill>
              </a:endParaRPr>
            </a:p>
          </p:txBody>
        </p:sp>
        <p:sp>
          <p:nvSpPr>
            <p:cNvPr id="15379" name="Line 16"/>
            <p:cNvSpPr>
              <a:spLocks noChangeShapeType="1"/>
            </p:cNvSpPr>
            <p:nvPr/>
          </p:nvSpPr>
          <p:spPr bwMode="auto">
            <a:xfrm>
              <a:off x="4120" y="2473"/>
              <a:ext cx="264" cy="0"/>
            </a:xfrm>
            <a:prstGeom prst="line">
              <a:avLst/>
            </a:prstGeom>
            <a:noFill/>
            <a:ln w="28575">
              <a:solidFill>
                <a:schemeClr val="bg2"/>
              </a:solidFill>
              <a:round/>
              <a:headEnd type="triangle" w="lg" len="lg"/>
              <a:tailEnd type="triangle" w="lg" len="lg"/>
            </a:ln>
          </p:spPr>
          <p:txBody>
            <a:bodyPr/>
            <a:lstStyle/>
            <a:p>
              <a:pPr eaLnBrk="0" fontAlgn="base" hangingPunct="0">
                <a:spcBef>
                  <a:spcPct val="0"/>
                </a:spcBef>
                <a:spcAft>
                  <a:spcPct val="0"/>
                </a:spcAft>
              </a:pPr>
              <a:endParaRPr lang="en-US" dirty="0">
                <a:solidFill>
                  <a:srgbClr val="FFFFFF"/>
                </a:solidFill>
              </a:endParaRPr>
            </a:p>
          </p:txBody>
        </p:sp>
        <p:sp>
          <p:nvSpPr>
            <p:cNvPr id="15380" name="Line 17"/>
            <p:cNvSpPr>
              <a:spLocks noChangeShapeType="1"/>
            </p:cNvSpPr>
            <p:nvPr/>
          </p:nvSpPr>
          <p:spPr bwMode="auto">
            <a:xfrm>
              <a:off x="4120" y="2006"/>
              <a:ext cx="264" cy="0"/>
            </a:xfrm>
            <a:prstGeom prst="line">
              <a:avLst/>
            </a:prstGeom>
            <a:noFill/>
            <a:ln w="28575">
              <a:solidFill>
                <a:schemeClr val="bg2"/>
              </a:solidFill>
              <a:round/>
              <a:headEnd type="triangle" w="lg" len="lg"/>
              <a:tailEnd type="triangle" w="lg" len="lg"/>
            </a:ln>
          </p:spPr>
          <p:txBody>
            <a:bodyPr/>
            <a:lstStyle/>
            <a:p>
              <a:pPr eaLnBrk="0" fontAlgn="base" hangingPunct="0">
                <a:spcBef>
                  <a:spcPct val="0"/>
                </a:spcBef>
                <a:spcAft>
                  <a:spcPct val="0"/>
                </a:spcAft>
              </a:pPr>
              <a:endParaRPr lang="en-US" dirty="0">
                <a:solidFill>
                  <a:srgbClr val="FFFFFF"/>
                </a:solidFill>
              </a:endParaRPr>
            </a:p>
          </p:txBody>
        </p:sp>
        <p:sp>
          <p:nvSpPr>
            <p:cNvPr id="148498" name="Rectangle 18"/>
            <p:cNvSpPr>
              <a:spLocks noChangeArrowheads="1"/>
            </p:cNvSpPr>
            <p:nvPr/>
          </p:nvSpPr>
          <p:spPr bwMode="auto">
            <a:xfrm>
              <a:off x="1647" y="1775"/>
              <a:ext cx="982" cy="658"/>
            </a:xfrm>
            <a:prstGeom prst="rect">
              <a:avLst/>
            </a:prstGeom>
            <a:solidFill>
              <a:srgbClr val="99CCFF"/>
            </a:solidFill>
            <a:ln w="28575" algn="ctr">
              <a:solidFill>
                <a:schemeClr val="tx1"/>
              </a:solidFill>
              <a:miter lim="800000"/>
              <a:headEnd/>
              <a:tailEnd/>
            </a:ln>
            <a:effectLst>
              <a:outerShdw dist="35921" dir="2700000" algn="ctr" rotWithShape="0">
                <a:srgbClr val="3333CC"/>
              </a:outerShdw>
            </a:effectLst>
          </p:spPr>
          <p:txBody>
            <a:bodyPr wrap="none" anchor="ctr"/>
            <a:lstStyle/>
            <a:p>
              <a:pPr fontAlgn="base">
                <a:spcBef>
                  <a:spcPct val="0"/>
                </a:spcBef>
                <a:spcAft>
                  <a:spcPct val="0"/>
                </a:spcAft>
                <a:defRPr/>
              </a:pPr>
              <a:r>
                <a:rPr lang="en-US" sz="1600" b="1" dirty="0">
                  <a:solidFill>
                    <a:srgbClr val="52527C"/>
                  </a:solidFill>
                  <a:cs typeface="Arial" charset="0"/>
                </a:rPr>
                <a:t>Effects </a:t>
              </a:r>
              <a:r>
                <a:rPr lang="en-US" sz="1200" b="1" dirty="0">
                  <a:solidFill>
                    <a:srgbClr val="52527C"/>
                  </a:solidFill>
                  <a:cs typeface="Arial" charset="0"/>
                </a:rPr>
                <a:t>(e.g.)</a:t>
              </a:r>
            </a:p>
            <a:p>
              <a:pPr marL="290513" lvl="1" indent="-171450" fontAlgn="base">
                <a:spcBef>
                  <a:spcPct val="0"/>
                </a:spcBef>
                <a:spcAft>
                  <a:spcPct val="0"/>
                </a:spcAft>
                <a:buFontTx/>
                <a:buChar char="•"/>
                <a:defRPr/>
              </a:pPr>
              <a:r>
                <a:rPr lang="en-US" sz="1400" b="1" dirty="0">
                  <a:solidFill>
                    <a:srgbClr val="52527C"/>
                  </a:solidFill>
                  <a:cs typeface="Arial" charset="0"/>
                </a:rPr>
                <a:t>Attenuation</a:t>
              </a:r>
            </a:p>
            <a:p>
              <a:pPr marL="290513" lvl="1" indent="-171450" fontAlgn="base">
                <a:spcBef>
                  <a:spcPct val="0"/>
                </a:spcBef>
                <a:spcAft>
                  <a:spcPct val="0"/>
                </a:spcAft>
                <a:buFontTx/>
                <a:buChar char="•"/>
                <a:defRPr/>
              </a:pPr>
              <a:r>
                <a:rPr lang="en-US" sz="1400" b="1" dirty="0">
                  <a:solidFill>
                    <a:srgbClr val="52527C"/>
                  </a:solidFill>
                  <a:cs typeface="Arial" charset="0"/>
                </a:rPr>
                <a:t>Propagation</a:t>
              </a:r>
            </a:p>
            <a:p>
              <a:pPr marL="290513" lvl="1" indent="-171450" fontAlgn="base">
                <a:spcBef>
                  <a:spcPct val="0"/>
                </a:spcBef>
                <a:spcAft>
                  <a:spcPct val="0"/>
                </a:spcAft>
                <a:buFontTx/>
                <a:buChar char="•"/>
                <a:defRPr/>
              </a:pPr>
              <a:r>
                <a:rPr lang="en-US" sz="1400" b="1" dirty="0">
                  <a:solidFill>
                    <a:srgbClr val="52527C"/>
                  </a:solidFill>
                  <a:cs typeface="Arial" charset="0"/>
                </a:rPr>
                <a:t>Mobility</a:t>
              </a:r>
            </a:p>
          </p:txBody>
        </p:sp>
        <p:sp>
          <p:nvSpPr>
            <p:cNvPr id="148499" name="Rectangle 19"/>
            <p:cNvSpPr>
              <a:spLocks noChangeArrowheads="1"/>
            </p:cNvSpPr>
            <p:nvPr/>
          </p:nvSpPr>
          <p:spPr bwMode="auto">
            <a:xfrm>
              <a:off x="1649" y="2514"/>
              <a:ext cx="982" cy="204"/>
            </a:xfrm>
            <a:prstGeom prst="rect">
              <a:avLst/>
            </a:prstGeom>
            <a:solidFill>
              <a:srgbClr val="99CCFF"/>
            </a:solidFill>
            <a:ln w="28575" algn="ctr">
              <a:solidFill>
                <a:schemeClr val="tx1"/>
              </a:solidFill>
              <a:miter lim="800000"/>
              <a:headEnd/>
              <a:tailEnd/>
            </a:ln>
            <a:effectLst>
              <a:outerShdw dist="35921" dir="2700000" algn="ctr" rotWithShape="0">
                <a:srgbClr val="3333CC"/>
              </a:outerShdw>
            </a:effectLst>
          </p:spPr>
          <p:txBody>
            <a:bodyPr wrap="none" anchor="ctr"/>
            <a:lstStyle/>
            <a:p>
              <a:pPr fontAlgn="base">
                <a:spcBef>
                  <a:spcPct val="0"/>
                </a:spcBef>
                <a:spcAft>
                  <a:spcPct val="0"/>
                </a:spcAft>
                <a:defRPr/>
              </a:pPr>
              <a:r>
                <a:rPr lang="en-US" sz="1200" b="1" dirty="0">
                  <a:solidFill>
                    <a:srgbClr val="52527C"/>
                  </a:solidFill>
                  <a:cs typeface="Arial" charset="0"/>
                </a:rPr>
                <a:t>Internal Dynamics</a:t>
              </a:r>
              <a:endParaRPr lang="en-US" sz="1000" b="1" dirty="0">
                <a:solidFill>
                  <a:srgbClr val="52527C"/>
                </a:solidFill>
                <a:cs typeface="Arial" charset="0"/>
              </a:endParaRPr>
            </a:p>
          </p:txBody>
        </p:sp>
        <p:sp>
          <p:nvSpPr>
            <p:cNvPr id="148500" name="Rectangle 20"/>
            <p:cNvSpPr>
              <a:spLocks noChangeArrowheads="1"/>
            </p:cNvSpPr>
            <p:nvPr/>
          </p:nvSpPr>
          <p:spPr bwMode="auto">
            <a:xfrm>
              <a:off x="1656" y="2812"/>
              <a:ext cx="982" cy="766"/>
            </a:xfrm>
            <a:prstGeom prst="rect">
              <a:avLst/>
            </a:prstGeom>
            <a:solidFill>
              <a:srgbClr val="99CCFF"/>
            </a:solidFill>
            <a:ln w="28575" algn="ctr">
              <a:solidFill>
                <a:schemeClr val="tx1"/>
              </a:solidFill>
              <a:miter lim="800000"/>
              <a:headEnd/>
              <a:tailEnd/>
            </a:ln>
            <a:effectLst>
              <a:outerShdw dist="35921" dir="2700000" algn="ctr" rotWithShape="0">
                <a:srgbClr val="3333CC"/>
              </a:outerShdw>
            </a:effectLst>
          </p:spPr>
          <p:txBody>
            <a:bodyPr wrap="none" anchor="ctr"/>
            <a:lstStyle/>
            <a:p>
              <a:pPr fontAlgn="base">
                <a:spcBef>
                  <a:spcPct val="0"/>
                </a:spcBef>
                <a:spcAft>
                  <a:spcPct val="0"/>
                </a:spcAft>
                <a:defRPr/>
              </a:pPr>
              <a:r>
                <a:rPr lang="en-US" sz="1600" b="1" dirty="0">
                  <a:solidFill>
                    <a:srgbClr val="52527C"/>
                  </a:solidFill>
                  <a:cs typeface="Arial" charset="0"/>
                </a:rPr>
                <a:t>Impacts </a:t>
              </a:r>
              <a:r>
                <a:rPr lang="en-US" sz="1200" b="1" dirty="0">
                  <a:solidFill>
                    <a:srgbClr val="52527C"/>
                  </a:solidFill>
                  <a:cs typeface="Arial" charset="0"/>
                </a:rPr>
                <a:t>(e.g.)</a:t>
              </a:r>
            </a:p>
            <a:p>
              <a:pPr marL="290513" lvl="1" indent="-176213" fontAlgn="base">
                <a:spcBef>
                  <a:spcPct val="0"/>
                </a:spcBef>
                <a:spcAft>
                  <a:spcPct val="0"/>
                </a:spcAft>
                <a:buFontTx/>
                <a:buChar char="•"/>
                <a:defRPr/>
              </a:pPr>
              <a:r>
                <a:rPr lang="en-US" sz="1400" b="1" dirty="0">
                  <a:solidFill>
                    <a:srgbClr val="52527C"/>
                  </a:solidFill>
                  <a:cs typeface="Arial" charset="0"/>
                </a:rPr>
                <a:t>Obscurants/ </a:t>
              </a:r>
            </a:p>
            <a:p>
              <a:pPr marL="290513" lvl="1" indent="-176213" fontAlgn="base">
                <a:spcBef>
                  <a:spcPct val="0"/>
                </a:spcBef>
                <a:spcAft>
                  <a:spcPct val="0"/>
                </a:spcAft>
                <a:defRPr/>
              </a:pPr>
              <a:r>
                <a:rPr lang="en-US" sz="1400" b="1" dirty="0">
                  <a:solidFill>
                    <a:srgbClr val="52527C"/>
                  </a:solidFill>
                  <a:cs typeface="Arial" charset="0"/>
                </a:rPr>
                <a:t>	Energy </a:t>
              </a:r>
              <a:r>
                <a:rPr lang="en-US" sz="1000" b="1" dirty="0">
                  <a:solidFill>
                    <a:srgbClr val="52527C"/>
                  </a:solidFill>
                  <a:cs typeface="Arial" charset="0"/>
                </a:rPr>
                <a:t>(smoke,</a:t>
              </a:r>
            </a:p>
            <a:p>
              <a:pPr marL="290513" lvl="1" indent="-176213" fontAlgn="base">
                <a:spcBef>
                  <a:spcPct val="0"/>
                </a:spcBef>
                <a:spcAft>
                  <a:spcPct val="0"/>
                </a:spcAft>
                <a:defRPr/>
              </a:pPr>
              <a:r>
                <a:rPr lang="en-US" sz="1000" b="1" dirty="0">
                  <a:solidFill>
                    <a:srgbClr val="52527C"/>
                  </a:solidFill>
                  <a:cs typeface="Arial" charset="0"/>
                </a:rPr>
                <a:t>	chaff, spectral,..)</a:t>
              </a:r>
            </a:p>
            <a:p>
              <a:pPr marL="290513" lvl="1" indent="-176213" fontAlgn="base">
                <a:spcBef>
                  <a:spcPct val="0"/>
                </a:spcBef>
                <a:spcAft>
                  <a:spcPct val="0"/>
                </a:spcAft>
                <a:buFontTx/>
                <a:buChar char="•"/>
                <a:defRPr/>
              </a:pPr>
              <a:r>
                <a:rPr lang="en-US" sz="1400" b="1" dirty="0">
                  <a:solidFill>
                    <a:srgbClr val="52527C"/>
                  </a:solidFill>
                  <a:cs typeface="Arial" charset="0"/>
                </a:rPr>
                <a:t>Damage</a:t>
              </a:r>
            </a:p>
            <a:p>
              <a:pPr marL="290513" lvl="1" indent="-176213" fontAlgn="base">
                <a:spcBef>
                  <a:spcPct val="0"/>
                </a:spcBef>
                <a:spcAft>
                  <a:spcPct val="0"/>
                </a:spcAft>
                <a:defRPr/>
              </a:pPr>
              <a:r>
                <a:rPr lang="en-US" sz="1400" b="1" dirty="0">
                  <a:solidFill>
                    <a:srgbClr val="52527C"/>
                  </a:solidFill>
                  <a:cs typeface="Arial" charset="0"/>
                </a:rPr>
                <a:t>	</a:t>
              </a:r>
              <a:r>
                <a:rPr lang="en-US" sz="1000" b="1" dirty="0">
                  <a:solidFill>
                    <a:srgbClr val="52527C"/>
                  </a:solidFill>
                  <a:cs typeface="Arial" charset="0"/>
                </a:rPr>
                <a:t>(</a:t>
              </a:r>
              <a:r>
                <a:rPr lang="en-US" sz="1000" b="1" dirty="0" err="1" smtClean="0">
                  <a:solidFill>
                    <a:srgbClr val="52527C"/>
                  </a:solidFill>
                  <a:cs typeface="Arial" charset="0"/>
                </a:rPr>
                <a:t>enegy</a:t>
              </a:r>
              <a:r>
                <a:rPr lang="en-US" sz="1000" b="1" dirty="0" smtClean="0">
                  <a:solidFill>
                    <a:srgbClr val="52527C"/>
                  </a:solidFill>
                  <a:cs typeface="Arial" charset="0"/>
                </a:rPr>
                <a:t>, </a:t>
              </a:r>
              <a:r>
                <a:rPr lang="en-US" sz="1000" b="1" dirty="0">
                  <a:solidFill>
                    <a:srgbClr val="52527C"/>
                  </a:solidFill>
                  <a:cs typeface="Arial" charset="0"/>
                </a:rPr>
                <a:t>craters,..)</a:t>
              </a:r>
            </a:p>
          </p:txBody>
        </p:sp>
        <p:sp>
          <p:nvSpPr>
            <p:cNvPr id="148501" name="Rectangle 21"/>
            <p:cNvSpPr>
              <a:spLocks noChangeArrowheads="1"/>
            </p:cNvSpPr>
            <p:nvPr/>
          </p:nvSpPr>
          <p:spPr bwMode="auto">
            <a:xfrm>
              <a:off x="381" y="1770"/>
              <a:ext cx="1030" cy="1804"/>
            </a:xfrm>
            <a:prstGeom prst="rect">
              <a:avLst/>
            </a:prstGeom>
            <a:solidFill>
              <a:srgbClr val="99CCFF"/>
            </a:solidFill>
            <a:ln w="28575" algn="ctr">
              <a:solidFill>
                <a:schemeClr val="tx1"/>
              </a:solidFill>
              <a:miter lim="800000"/>
              <a:headEnd/>
              <a:tailEnd/>
            </a:ln>
            <a:effectLst>
              <a:outerShdw dist="35921" dir="2700000" algn="ctr" rotWithShape="0">
                <a:srgbClr val="3333CC"/>
              </a:outerShdw>
            </a:effectLst>
          </p:spPr>
          <p:txBody>
            <a:bodyPr wrap="none" anchor="ctr"/>
            <a:lstStyle/>
            <a:p>
              <a:pPr fontAlgn="base">
                <a:spcBef>
                  <a:spcPct val="0"/>
                </a:spcBef>
                <a:spcAft>
                  <a:spcPct val="0"/>
                </a:spcAft>
                <a:defRPr/>
              </a:pPr>
              <a:r>
                <a:rPr lang="en-US" sz="1600" b="1" dirty="0">
                  <a:solidFill>
                    <a:srgbClr val="52527C"/>
                  </a:solidFill>
                  <a:cs typeface="Arial" charset="0"/>
                </a:rPr>
                <a:t>Data </a:t>
              </a:r>
              <a:r>
                <a:rPr lang="en-US" sz="1200" b="1" dirty="0">
                  <a:solidFill>
                    <a:srgbClr val="52527C"/>
                  </a:solidFill>
                  <a:cs typeface="Arial" charset="0"/>
                </a:rPr>
                <a:t>(e.g.)</a:t>
              </a:r>
            </a:p>
            <a:p>
              <a:pPr marL="290513" lvl="1" indent="-171450" fontAlgn="base">
                <a:spcBef>
                  <a:spcPct val="0"/>
                </a:spcBef>
                <a:spcAft>
                  <a:spcPct val="0"/>
                </a:spcAft>
                <a:buFontTx/>
                <a:buChar char="•"/>
                <a:defRPr/>
              </a:pPr>
              <a:r>
                <a:rPr lang="en-US" sz="1400" b="1" dirty="0">
                  <a:solidFill>
                    <a:srgbClr val="52527C"/>
                  </a:solidFill>
                  <a:cs typeface="Arial" charset="0"/>
                </a:rPr>
                <a:t>Terrain</a:t>
              </a:r>
            </a:p>
            <a:p>
              <a:pPr marL="290513" lvl="1" indent="-171450" fontAlgn="base">
                <a:spcBef>
                  <a:spcPct val="0"/>
                </a:spcBef>
                <a:spcAft>
                  <a:spcPct val="0"/>
                </a:spcAft>
                <a:defRPr/>
              </a:pPr>
              <a:r>
                <a:rPr lang="en-US" sz="1400" b="1" dirty="0">
                  <a:solidFill>
                    <a:srgbClr val="52527C"/>
                  </a:solidFill>
                  <a:cs typeface="Arial" charset="0"/>
                </a:rPr>
                <a:t>	</a:t>
              </a:r>
              <a:r>
                <a:rPr lang="en-US" sz="1000" b="1" dirty="0">
                  <a:solidFill>
                    <a:srgbClr val="52527C"/>
                  </a:solidFill>
                  <a:cs typeface="Arial" charset="0"/>
                </a:rPr>
                <a:t>(surface, hydro,..)</a:t>
              </a:r>
              <a:endParaRPr lang="en-US" sz="1400" b="1" dirty="0">
                <a:solidFill>
                  <a:srgbClr val="52527C"/>
                </a:solidFill>
                <a:cs typeface="Arial" charset="0"/>
              </a:endParaRPr>
            </a:p>
            <a:p>
              <a:pPr marL="290513" lvl="1" indent="-171450" fontAlgn="base">
                <a:spcBef>
                  <a:spcPct val="0"/>
                </a:spcBef>
                <a:spcAft>
                  <a:spcPct val="0"/>
                </a:spcAft>
                <a:buFontTx/>
                <a:buChar char="•"/>
                <a:defRPr/>
              </a:pPr>
              <a:r>
                <a:rPr lang="en-US" sz="1400" b="1" dirty="0">
                  <a:solidFill>
                    <a:srgbClr val="52527C"/>
                  </a:solidFill>
                  <a:cs typeface="Arial" charset="0"/>
                </a:rPr>
                <a:t>Atmosphere</a:t>
              </a:r>
            </a:p>
            <a:p>
              <a:pPr marL="290513" lvl="1" indent="-171450" fontAlgn="base">
                <a:spcBef>
                  <a:spcPct val="0"/>
                </a:spcBef>
                <a:spcAft>
                  <a:spcPct val="0"/>
                </a:spcAft>
                <a:defRPr/>
              </a:pPr>
              <a:r>
                <a:rPr lang="en-US" sz="1400" b="1" dirty="0">
                  <a:solidFill>
                    <a:srgbClr val="52527C"/>
                  </a:solidFill>
                  <a:cs typeface="Arial" charset="0"/>
                </a:rPr>
                <a:t>	</a:t>
              </a:r>
              <a:r>
                <a:rPr lang="en-US" sz="1000" b="1" dirty="0">
                  <a:solidFill>
                    <a:srgbClr val="52527C"/>
                  </a:solidFill>
                  <a:cs typeface="Arial" charset="0"/>
                </a:rPr>
                <a:t>(aerosols, clouds,..)</a:t>
              </a:r>
              <a:endParaRPr lang="en-US" sz="1400" b="1" dirty="0">
                <a:solidFill>
                  <a:srgbClr val="52527C"/>
                </a:solidFill>
                <a:cs typeface="Arial" charset="0"/>
              </a:endParaRPr>
            </a:p>
            <a:p>
              <a:pPr marL="290513" lvl="1" indent="-171450" fontAlgn="base">
                <a:spcBef>
                  <a:spcPct val="0"/>
                </a:spcBef>
                <a:spcAft>
                  <a:spcPct val="0"/>
                </a:spcAft>
                <a:buFontTx/>
                <a:buChar char="•"/>
                <a:defRPr/>
              </a:pPr>
              <a:r>
                <a:rPr lang="en-US" sz="1400" b="1" dirty="0">
                  <a:solidFill>
                    <a:srgbClr val="52527C"/>
                  </a:solidFill>
                  <a:cs typeface="Arial" charset="0"/>
                </a:rPr>
                <a:t>Ocean</a:t>
              </a:r>
            </a:p>
            <a:p>
              <a:pPr marL="290513" lvl="1" indent="-171450" fontAlgn="base">
                <a:spcBef>
                  <a:spcPct val="0"/>
                </a:spcBef>
                <a:spcAft>
                  <a:spcPct val="0"/>
                </a:spcAft>
                <a:defRPr/>
              </a:pPr>
              <a:r>
                <a:rPr lang="en-US" sz="1400" b="1" dirty="0">
                  <a:solidFill>
                    <a:srgbClr val="52527C"/>
                  </a:solidFill>
                  <a:cs typeface="Arial" charset="0"/>
                </a:rPr>
                <a:t>	</a:t>
              </a:r>
              <a:r>
                <a:rPr lang="en-US" sz="1000" b="1" dirty="0">
                  <a:solidFill>
                    <a:srgbClr val="52527C"/>
                  </a:solidFill>
                  <a:cs typeface="Arial" charset="0"/>
                </a:rPr>
                <a:t>(sea state, SVP,..)</a:t>
              </a:r>
            </a:p>
            <a:p>
              <a:pPr marL="290513" lvl="1" indent="-171450" fontAlgn="base">
                <a:spcBef>
                  <a:spcPct val="0"/>
                </a:spcBef>
                <a:spcAft>
                  <a:spcPct val="0"/>
                </a:spcAft>
                <a:buFontTx/>
                <a:buChar char="•"/>
                <a:defRPr/>
              </a:pPr>
              <a:r>
                <a:rPr lang="en-US" sz="1400" b="1" dirty="0">
                  <a:solidFill>
                    <a:srgbClr val="52527C"/>
                  </a:solidFill>
                  <a:cs typeface="Arial" charset="0"/>
                </a:rPr>
                <a:t>Space</a:t>
              </a:r>
            </a:p>
            <a:p>
              <a:pPr marL="290513" lvl="1" indent="-171450" fontAlgn="base">
                <a:spcBef>
                  <a:spcPct val="0"/>
                </a:spcBef>
                <a:spcAft>
                  <a:spcPct val="0"/>
                </a:spcAft>
                <a:defRPr/>
              </a:pPr>
              <a:r>
                <a:rPr lang="en-US" sz="1400" b="1" dirty="0">
                  <a:solidFill>
                    <a:srgbClr val="52527C"/>
                  </a:solidFill>
                  <a:cs typeface="Arial" charset="0"/>
                </a:rPr>
                <a:t>	</a:t>
              </a:r>
              <a:r>
                <a:rPr lang="en-US" sz="1000" b="1" dirty="0">
                  <a:solidFill>
                    <a:srgbClr val="52527C"/>
                  </a:solidFill>
                  <a:cs typeface="Arial" charset="0"/>
                </a:rPr>
                <a:t>(particle flux,..)</a:t>
              </a:r>
              <a:endParaRPr lang="en-US" sz="1400" b="1" dirty="0">
                <a:solidFill>
                  <a:srgbClr val="52527C"/>
                </a:solidFill>
                <a:cs typeface="Arial" charset="0"/>
              </a:endParaRPr>
            </a:p>
            <a:p>
              <a:pPr marL="290513" lvl="1" indent="-171450" fontAlgn="base">
                <a:spcBef>
                  <a:spcPct val="0"/>
                </a:spcBef>
                <a:spcAft>
                  <a:spcPct val="0"/>
                </a:spcAft>
                <a:buFontTx/>
                <a:buChar char="•"/>
                <a:defRPr/>
              </a:pPr>
              <a:r>
                <a:rPr lang="en-US" sz="1400" b="1" dirty="0">
                  <a:solidFill>
                    <a:srgbClr val="52527C"/>
                  </a:solidFill>
                  <a:cs typeface="Arial" charset="0"/>
                </a:rPr>
                <a:t>Cultural</a:t>
              </a:r>
            </a:p>
            <a:p>
              <a:pPr marL="290513" lvl="1" indent="-171450" fontAlgn="base">
                <a:spcBef>
                  <a:spcPct val="0"/>
                </a:spcBef>
                <a:spcAft>
                  <a:spcPct val="0"/>
                </a:spcAft>
                <a:defRPr/>
              </a:pPr>
              <a:r>
                <a:rPr lang="en-US" sz="1400" b="1" dirty="0">
                  <a:solidFill>
                    <a:srgbClr val="52527C"/>
                  </a:solidFill>
                  <a:cs typeface="Arial" charset="0"/>
                </a:rPr>
                <a:t>	</a:t>
              </a:r>
              <a:r>
                <a:rPr lang="en-US" sz="1000" b="1" dirty="0">
                  <a:solidFill>
                    <a:srgbClr val="52527C"/>
                  </a:solidFill>
                  <a:cs typeface="Arial" charset="0"/>
                </a:rPr>
                <a:t>(roads, structures,..)</a:t>
              </a:r>
              <a:endParaRPr lang="en-US" sz="1400" b="1" dirty="0">
                <a:solidFill>
                  <a:srgbClr val="52527C"/>
                </a:solidFill>
                <a:cs typeface="Arial" charset="0"/>
              </a:endParaRPr>
            </a:p>
            <a:p>
              <a:pPr marL="290513" lvl="1" indent="-171450" fontAlgn="base">
                <a:spcBef>
                  <a:spcPct val="0"/>
                </a:spcBef>
                <a:spcAft>
                  <a:spcPct val="0"/>
                </a:spcAft>
                <a:buFontTx/>
                <a:buChar char="•"/>
                <a:defRPr/>
              </a:pPr>
              <a:r>
                <a:rPr lang="en-US" sz="1400" b="1" dirty="0" smtClean="0">
                  <a:solidFill>
                    <a:srgbClr val="52527C"/>
                  </a:solidFill>
                  <a:cs typeface="Arial" charset="0"/>
                </a:rPr>
                <a:t>Military</a:t>
              </a:r>
              <a:r>
                <a:rPr lang="en-US" sz="1400" b="1" dirty="0">
                  <a:solidFill>
                    <a:srgbClr val="52527C"/>
                  </a:solidFill>
                  <a:cs typeface="Arial" charset="0"/>
                </a:rPr>
                <a:t>	</a:t>
              </a:r>
            </a:p>
          </p:txBody>
        </p:sp>
        <p:sp>
          <p:nvSpPr>
            <p:cNvPr id="15385" name="Line 22"/>
            <p:cNvSpPr>
              <a:spLocks noChangeShapeType="1"/>
            </p:cNvSpPr>
            <p:nvPr/>
          </p:nvSpPr>
          <p:spPr bwMode="auto">
            <a:xfrm>
              <a:off x="1423" y="2132"/>
              <a:ext cx="210" cy="0"/>
            </a:xfrm>
            <a:prstGeom prst="line">
              <a:avLst/>
            </a:prstGeom>
            <a:noFill/>
            <a:ln w="28575">
              <a:solidFill>
                <a:schemeClr val="bg2"/>
              </a:solidFill>
              <a:round/>
              <a:headEnd/>
              <a:tailEnd type="triangle" w="lg" len="lg"/>
            </a:ln>
          </p:spPr>
          <p:txBody>
            <a:bodyPr/>
            <a:lstStyle/>
            <a:p>
              <a:pPr eaLnBrk="0" fontAlgn="base" hangingPunct="0">
                <a:spcBef>
                  <a:spcPct val="0"/>
                </a:spcBef>
                <a:spcAft>
                  <a:spcPct val="0"/>
                </a:spcAft>
              </a:pPr>
              <a:endParaRPr lang="en-US" dirty="0">
                <a:solidFill>
                  <a:srgbClr val="FFFFFF"/>
                </a:solidFill>
              </a:endParaRPr>
            </a:p>
          </p:txBody>
        </p:sp>
        <p:sp>
          <p:nvSpPr>
            <p:cNvPr id="15386" name="Line 23"/>
            <p:cNvSpPr>
              <a:spLocks noChangeShapeType="1"/>
            </p:cNvSpPr>
            <p:nvPr/>
          </p:nvSpPr>
          <p:spPr bwMode="auto">
            <a:xfrm>
              <a:off x="1430" y="2572"/>
              <a:ext cx="210" cy="0"/>
            </a:xfrm>
            <a:prstGeom prst="line">
              <a:avLst/>
            </a:prstGeom>
            <a:noFill/>
            <a:ln w="28575">
              <a:solidFill>
                <a:schemeClr val="bg2"/>
              </a:solidFill>
              <a:round/>
              <a:headEnd/>
              <a:tailEnd type="triangle" w="lg" len="lg"/>
            </a:ln>
          </p:spPr>
          <p:txBody>
            <a:bodyPr/>
            <a:lstStyle/>
            <a:p>
              <a:pPr eaLnBrk="0" fontAlgn="base" hangingPunct="0">
                <a:spcBef>
                  <a:spcPct val="0"/>
                </a:spcBef>
                <a:spcAft>
                  <a:spcPct val="0"/>
                </a:spcAft>
              </a:pPr>
              <a:endParaRPr lang="en-US" dirty="0">
                <a:solidFill>
                  <a:srgbClr val="FFFFFF"/>
                </a:solidFill>
              </a:endParaRPr>
            </a:p>
          </p:txBody>
        </p:sp>
        <p:sp>
          <p:nvSpPr>
            <p:cNvPr id="15387" name="Line 24"/>
            <p:cNvSpPr>
              <a:spLocks noChangeShapeType="1"/>
            </p:cNvSpPr>
            <p:nvPr/>
          </p:nvSpPr>
          <p:spPr bwMode="auto">
            <a:xfrm flipH="1">
              <a:off x="1432" y="3192"/>
              <a:ext cx="210" cy="0"/>
            </a:xfrm>
            <a:prstGeom prst="line">
              <a:avLst/>
            </a:prstGeom>
            <a:noFill/>
            <a:ln w="28575">
              <a:solidFill>
                <a:srgbClr val="CC3300"/>
              </a:solidFill>
              <a:round/>
              <a:headEnd/>
              <a:tailEnd type="triangle" w="lg" len="lg"/>
            </a:ln>
          </p:spPr>
          <p:txBody>
            <a:bodyPr/>
            <a:lstStyle/>
            <a:p>
              <a:pPr eaLnBrk="0" fontAlgn="base" hangingPunct="0">
                <a:spcBef>
                  <a:spcPct val="0"/>
                </a:spcBef>
                <a:spcAft>
                  <a:spcPct val="0"/>
                </a:spcAft>
              </a:pPr>
              <a:endParaRPr lang="en-US" dirty="0">
                <a:solidFill>
                  <a:srgbClr val="FFFFFF"/>
                </a:solidFill>
              </a:endParaRPr>
            </a:p>
          </p:txBody>
        </p:sp>
        <p:sp>
          <p:nvSpPr>
            <p:cNvPr id="15388" name="Line 25"/>
            <p:cNvSpPr>
              <a:spLocks noChangeShapeType="1"/>
            </p:cNvSpPr>
            <p:nvPr/>
          </p:nvSpPr>
          <p:spPr bwMode="auto">
            <a:xfrm flipH="1">
              <a:off x="1433" y="2676"/>
              <a:ext cx="210" cy="0"/>
            </a:xfrm>
            <a:prstGeom prst="line">
              <a:avLst/>
            </a:prstGeom>
            <a:noFill/>
            <a:ln w="28575">
              <a:solidFill>
                <a:srgbClr val="CC3300"/>
              </a:solidFill>
              <a:round/>
              <a:headEnd/>
              <a:tailEnd type="triangle" w="lg" len="lg"/>
            </a:ln>
          </p:spPr>
          <p:txBody>
            <a:bodyPr/>
            <a:lstStyle/>
            <a:p>
              <a:pPr eaLnBrk="0" fontAlgn="base" hangingPunct="0">
                <a:spcBef>
                  <a:spcPct val="0"/>
                </a:spcBef>
                <a:spcAft>
                  <a:spcPct val="0"/>
                </a:spcAft>
              </a:pPr>
              <a:endParaRPr lang="en-US" dirty="0">
                <a:solidFill>
                  <a:srgbClr val="FFFFFF"/>
                </a:solidFill>
              </a:endParaRPr>
            </a:p>
          </p:txBody>
        </p:sp>
        <p:cxnSp>
          <p:nvCxnSpPr>
            <p:cNvPr id="15389" name="AutoShape 26"/>
            <p:cNvCxnSpPr>
              <a:cxnSpLocks noChangeShapeType="1"/>
              <a:stCxn id="148498" idx="3"/>
              <a:endCxn id="148516" idx="1"/>
            </p:cNvCxnSpPr>
            <p:nvPr/>
          </p:nvCxnSpPr>
          <p:spPr bwMode="auto">
            <a:xfrm>
              <a:off x="2638" y="2104"/>
              <a:ext cx="342" cy="1269"/>
            </a:xfrm>
            <a:prstGeom prst="bentConnector3">
              <a:avLst>
                <a:gd name="adj1" fmla="val 49417"/>
              </a:avLst>
            </a:prstGeom>
            <a:noFill/>
            <a:ln w="28575">
              <a:solidFill>
                <a:schemeClr val="bg2"/>
              </a:solidFill>
              <a:miter lim="800000"/>
              <a:headEnd/>
              <a:tailEnd type="triangle" w="lg" len="lg"/>
            </a:ln>
          </p:spPr>
        </p:cxnSp>
        <p:cxnSp>
          <p:nvCxnSpPr>
            <p:cNvPr id="15390" name="AutoShape 27"/>
            <p:cNvCxnSpPr>
              <a:cxnSpLocks noChangeShapeType="1"/>
              <a:stCxn id="148498" idx="3"/>
              <a:endCxn id="148513" idx="1"/>
            </p:cNvCxnSpPr>
            <p:nvPr/>
          </p:nvCxnSpPr>
          <p:spPr bwMode="auto">
            <a:xfrm flipV="1">
              <a:off x="2638" y="1976"/>
              <a:ext cx="334" cy="128"/>
            </a:xfrm>
            <a:prstGeom prst="bentConnector3">
              <a:avLst>
                <a:gd name="adj1" fmla="val 49403"/>
              </a:avLst>
            </a:prstGeom>
            <a:noFill/>
            <a:ln w="28575">
              <a:solidFill>
                <a:schemeClr val="bg2"/>
              </a:solidFill>
              <a:miter lim="800000"/>
              <a:headEnd/>
              <a:tailEnd type="triangle" w="lg" len="lg"/>
            </a:ln>
          </p:spPr>
        </p:cxnSp>
        <p:cxnSp>
          <p:nvCxnSpPr>
            <p:cNvPr id="15391" name="AutoShape 28"/>
            <p:cNvCxnSpPr>
              <a:cxnSpLocks noChangeShapeType="1"/>
              <a:stCxn id="148498" idx="3"/>
              <a:endCxn id="148514" idx="1"/>
            </p:cNvCxnSpPr>
            <p:nvPr/>
          </p:nvCxnSpPr>
          <p:spPr bwMode="auto">
            <a:xfrm>
              <a:off x="2638" y="2104"/>
              <a:ext cx="342" cy="342"/>
            </a:xfrm>
            <a:prstGeom prst="bentConnector3">
              <a:avLst>
                <a:gd name="adj1" fmla="val 49417"/>
              </a:avLst>
            </a:prstGeom>
            <a:noFill/>
            <a:ln w="28575">
              <a:solidFill>
                <a:schemeClr val="bg2"/>
              </a:solidFill>
              <a:miter lim="800000"/>
              <a:headEnd/>
              <a:tailEnd type="triangle" w="lg" len="lg"/>
            </a:ln>
          </p:spPr>
        </p:cxnSp>
        <p:cxnSp>
          <p:nvCxnSpPr>
            <p:cNvPr id="15392" name="AutoShape 29"/>
            <p:cNvCxnSpPr>
              <a:cxnSpLocks noChangeShapeType="1"/>
              <a:stCxn id="148498" idx="3"/>
              <a:endCxn id="148515" idx="1"/>
            </p:cNvCxnSpPr>
            <p:nvPr/>
          </p:nvCxnSpPr>
          <p:spPr bwMode="auto">
            <a:xfrm>
              <a:off x="2638" y="2104"/>
              <a:ext cx="342" cy="815"/>
            </a:xfrm>
            <a:prstGeom prst="bentConnector3">
              <a:avLst>
                <a:gd name="adj1" fmla="val 49417"/>
              </a:avLst>
            </a:prstGeom>
            <a:noFill/>
            <a:ln w="28575">
              <a:solidFill>
                <a:schemeClr val="bg2"/>
              </a:solidFill>
              <a:miter lim="800000"/>
              <a:headEnd/>
              <a:tailEnd type="triangle" w="lg" len="lg"/>
            </a:ln>
          </p:spPr>
        </p:cxnSp>
        <p:cxnSp>
          <p:nvCxnSpPr>
            <p:cNvPr id="15393" name="AutoShape 30"/>
            <p:cNvCxnSpPr>
              <a:cxnSpLocks noChangeShapeType="1"/>
            </p:cNvCxnSpPr>
            <p:nvPr/>
          </p:nvCxnSpPr>
          <p:spPr bwMode="auto">
            <a:xfrm rot="10800000" flipV="1">
              <a:off x="2675" y="2544"/>
              <a:ext cx="333" cy="749"/>
            </a:xfrm>
            <a:prstGeom prst="bentConnector3">
              <a:avLst>
                <a:gd name="adj1" fmla="val 50449"/>
              </a:avLst>
            </a:prstGeom>
            <a:noFill/>
            <a:ln w="28575">
              <a:solidFill>
                <a:srgbClr val="CC3300"/>
              </a:solidFill>
              <a:miter lim="800000"/>
              <a:headEnd/>
              <a:tailEnd type="triangle" w="lg" len="lg"/>
            </a:ln>
          </p:spPr>
        </p:cxnSp>
        <p:cxnSp>
          <p:nvCxnSpPr>
            <p:cNvPr id="15394" name="AutoShape 31"/>
            <p:cNvCxnSpPr>
              <a:cxnSpLocks noChangeShapeType="1"/>
            </p:cNvCxnSpPr>
            <p:nvPr/>
          </p:nvCxnSpPr>
          <p:spPr bwMode="auto">
            <a:xfrm rot="10800000" flipV="1">
              <a:off x="2675" y="3017"/>
              <a:ext cx="333" cy="276"/>
            </a:xfrm>
            <a:prstGeom prst="bentConnector3">
              <a:avLst>
                <a:gd name="adj1" fmla="val 50449"/>
              </a:avLst>
            </a:prstGeom>
            <a:noFill/>
            <a:ln w="28575">
              <a:solidFill>
                <a:srgbClr val="CC3300"/>
              </a:solidFill>
              <a:miter lim="800000"/>
              <a:headEnd/>
              <a:tailEnd type="triangle" w="lg" len="lg"/>
            </a:ln>
          </p:spPr>
        </p:cxnSp>
        <p:cxnSp>
          <p:nvCxnSpPr>
            <p:cNvPr id="15395" name="AutoShape 32"/>
            <p:cNvCxnSpPr>
              <a:cxnSpLocks noChangeShapeType="1"/>
            </p:cNvCxnSpPr>
            <p:nvPr/>
          </p:nvCxnSpPr>
          <p:spPr bwMode="auto">
            <a:xfrm rot="10800000">
              <a:off x="2675" y="3293"/>
              <a:ext cx="333" cy="178"/>
            </a:xfrm>
            <a:prstGeom prst="bentConnector3">
              <a:avLst>
                <a:gd name="adj1" fmla="val 50449"/>
              </a:avLst>
            </a:prstGeom>
            <a:noFill/>
            <a:ln w="28575">
              <a:solidFill>
                <a:srgbClr val="CC3300"/>
              </a:solidFill>
              <a:miter lim="800000"/>
              <a:headEnd/>
              <a:tailEnd type="triangle" w="lg" len="lg"/>
            </a:ln>
          </p:spPr>
        </p:cxnSp>
        <p:sp>
          <p:nvSpPr>
            <p:cNvPr id="148513" name="Rectangle 33"/>
            <p:cNvSpPr>
              <a:spLocks noChangeArrowheads="1"/>
            </p:cNvSpPr>
            <p:nvPr/>
          </p:nvSpPr>
          <p:spPr bwMode="auto">
            <a:xfrm>
              <a:off x="2978" y="1794"/>
              <a:ext cx="1128" cy="363"/>
            </a:xfrm>
            <a:prstGeom prst="rect">
              <a:avLst/>
            </a:prstGeom>
            <a:gradFill rotWithShape="1">
              <a:gsLst>
                <a:gs pos="0">
                  <a:srgbClr val="99CCFF"/>
                </a:gs>
                <a:gs pos="100000">
                  <a:srgbClr val="99CCFF">
                    <a:gamma/>
                    <a:tint val="11373"/>
                    <a:invGamma/>
                  </a:srgbClr>
                </a:gs>
              </a:gsLst>
              <a:lin ang="0" scaled="1"/>
            </a:gradFill>
            <a:ln w="19050">
              <a:solidFill>
                <a:srgbClr val="000000"/>
              </a:solidFill>
              <a:miter lim="800000"/>
              <a:headEnd/>
              <a:tailEnd/>
            </a:ln>
            <a:effectLst>
              <a:outerShdw dist="71842" dir="2700000" algn="ctr" rotWithShape="0">
                <a:srgbClr val="333399"/>
              </a:outerShdw>
            </a:effectLst>
          </p:spPr>
          <p:txBody>
            <a:bodyPr/>
            <a:lstStyle/>
            <a:p>
              <a:pPr algn="ctr" fontAlgn="base">
                <a:spcBef>
                  <a:spcPct val="0"/>
                </a:spcBef>
                <a:spcAft>
                  <a:spcPct val="0"/>
                </a:spcAft>
                <a:defRPr/>
              </a:pPr>
              <a:r>
                <a:rPr lang="en-US" sz="1600" b="1" dirty="0">
                  <a:solidFill>
                    <a:srgbClr val="52527C"/>
                  </a:solidFill>
                  <a:cs typeface="Arial" charset="0"/>
                </a:rPr>
                <a:t>Passive</a:t>
              </a:r>
            </a:p>
            <a:p>
              <a:pPr algn="ctr" fontAlgn="base">
                <a:spcBef>
                  <a:spcPct val="0"/>
                </a:spcBef>
                <a:spcAft>
                  <a:spcPct val="0"/>
                </a:spcAft>
                <a:defRPr/>
              </a:pPr>
              <a:r>
                <a:rPr lang="en-US" sz="1600" b="1" dirty="0">
                  <a:solidFill>
                    <a:srgbClr val="52527C"/>
                  </a:solidFill>
                  <a:cs typeface="Arial" charset="0"/>
                </a:rPr>
                <a:t>Sensors</a:t>
              </a:r>
            </a:p>
          </p:txBody>
        </p:sp>
        <p:sp>
          <p:nvSpPr>
            <p:cNvPr id="148514" name="Rectangle 34"/>
            <p:cNvSpPr>
              <a:spLocks noChangeArrowheads="1"/>
            </p:cNvSpPr>
            <p:nvPr/>
          </p:nvSpPr>
          <p:spPr bwMode="auto">
            <a:xfrm>
              <a:off x="2986" y="2264"/>
              <a:ext cx="1128" cy="363"/>
            </a:xfrm>
            <a:prstGeom prst="rect">
              <a:avLst/>
            </a:prstGeom>
            <a:gradFill rotWithShape="1">
              <a:gsLst>
                <a:gs pos="0">
                  <a:srgbClr val="99CCFF"/>
                </a:gs>
                <a:gs pos="100000">
                  <a:srgbClr val="99CCFF">
                    <a:gamma/>
                    <a:tint val="11373"/>
                    <a:invGamma/>
                  </a:srgbClr>
                </a:gs>
              </a:gsLst>
              <a:lin ang="0" scaled="1"/>
            </a:gradFill>
            <a:ln w="19050">
              <a:solidFill>
                <a:srgbClr val="000000"/>
              </a:solidFill>
              <a:miter lim="800000"/>
              <a:headEnd/>
              <a:tailEnd/>
            </a:ln>
            <a:effectLst>
              <a:outerShdw dist="71842" dir="2700000" algn="ctr" rotWithShape="0">
                <a:srgbClr val="333399"/>
              </a:outerShdw>
            </a:effectLst>
          </p:spPr>
          <p:txBody>
            <a:bodyPr/>
            <a:lstStyle/>
            <a:p>
              <a:pPr algn="ctr" fontAlgn="base">
                <a:spcBef>
                  <a:spcPct val="0"/>
                </a:spcBef>
                <a:spcAft>
                  <a:spcPct val="0"/>
                </a:spcAft>
                <a:defRPr/>
              </a:pPr>
              <a:r>
                <a:rPr lang="en-US" sz="1600" b="1" dirty="0">
                  <a:solidFill>
                    <a:srgbClr val="52527C"/>
                  </a:solidFill>
                  <a:cs typeface="Arial" charset="0"/>
                </a:rPr>
                <a:t>Active</a:t>
              </a:r>
            </a:p>
            <a:p>
              <a:pPr algn="ctr" fontAlgn="base">
                <a:spcBef>
                  <a:spcPct val="0"/>
                </a:spcBef>
                <a:spcAft>
                  <a:spcPct val="0"/>
                </a:spcAft>
                <a:defRPr/>
              </a:pPr>
              <a:r>
                <a:rPr lang="en-US" sz="1600" b="1" dirty="0">
                  <a:solidFill>
                    <a:srgbClr val="52527C"/>
                  </a:solidFill>
                  <a:cs typeface="Arial" charset="0"/>
                </a:rPr>
                <a:t>Sensors</a:t>
              </a:r>
            </a:p>
          </p:txBody>
        </p:sp>
        <p:sp>
          <p:nvSpPr>
            <p:cNvPr id="148515" name="Rectangle 35"/>
            <p:cNvSpPr>
              <a:spLocks noChangeArrowheads="1"/>
            </p:cNvSpPr>
            <p:nvPr/>
          </p:nvSpPr>
          <p:spPr bwMode="auto">
            <a:xfrm>
              <a:off x="2986" y="2737"/>
              <a:ext cx="1128" cy="363"/>
            </a:xfrm>
            <a:prstGeom prst="rect">
              <a:avLst/>
            </a:prstGeom>
            <a:gradFill rotWithShape="1">
              <a:gsLst>
                <a:gs pos="0">
                  <a:srgbClr val="99CCFF"/>
                </a:gs>
                <a:gs pos="100000">
                  <a:srgbClr val="99CCFF">
                    <a:gamma/>
                    <a:tint val="11373"/>
                    <a:invGamma/>
                  </a:srgbClr>
                </a:gs>
              </a:gsLst>
              <a:lin ang="0" scaled="1"/>
            </a:gradFill>
            <a:ln w="19050">
              <a:solidFill>
                <a:srgbClr val="000000"/>
              </a:solidFill>
              <a:miter lim="800000"/>
              <a:headEnd/>
              <a:tailEnd/>
            </a:ln>
            <a:effectLst>
              <a:outerShdw dist="71842" dir="2700000" algn="ctr" rotWithShape="0">
                <a:srgbClr val="333399"/>
              </a:outerShdw>
            </a:effectLst>
          </p:spPr>
          <p:txBody>
            <a:bodyPr/>
            <a:lstStyle/>
            <a:p>
              <a:pPr algn="ctr" fontAlgn="base">
                <a:spcBef>
                  <a:spcPct val="0"/>
                </a:spcBef>
                <a:spcAft>
                  <a:spcPct val="0"/>
                </a:spcAft>
                <a:defRPr/>
              </a:pPr>
              <a:r>
                <a:rPr lang="en-US" sz="1400" b="1" dirty="0">
                  <a:solidFill>
                    <a:srgbClr val="52527C"/>
                  </a:solidFill>
                  <a:cs typeface="Arial" charset="0"/>
                </a:rPr>
                <a:t>Weapons &amp;</a:t>
              </a:r>
            </a:p>
            <a:p>
              <a:pPr algn="ctr" fontAlgn="base">
                <a:spcBef>
                  <a:spcPct val="0"/>
                </a:spcBef>
                <a:spcAft>
                  <a:spcPct val="0"/>
                </a:spcAft>
                <a:defRPr/>
              </a:pPr>
              <a:r>
                <a:rPr lang="en-US" sz="1400" b="1" dirty="0">
                  <a:solidFill>
                    <a:srgbClr val="52527C"/>
                  </a:solidFill>
                  <a:cs typeface="Arial" charset="0"/>
                </a:rPr>
                <a:t>Countermeasures</a:t>
              </a:r>
            </a:p>
          </p:txBody>
        </p:sp>
        <p:sp>
          <p:nvSpPr>
            <p:cNvPr id="148516" name="Rectangle 36"/>
            <p:cNvSpPr>
              <a:spLocks noChangeArrowheads="1"/>
            </p:cNvSpPr>
            <p:nvPr/>
          </p:nvSpPr>
          <p:spPr bwMode="auto">
            <a:xfrm>
              <a:off x="2986" y="3191"/>
              <a:ext cx="1128" cy="363"/>
            </a:xfrm>
            <a:prstGeom prst="rect">
              <a:avLst/>
            </a:prstGeom>
            <a:gradFill rotWithShape="1">
              <a:gsLst>
                <a:gs pos="0">
                  <a:srgbClr val="99CCFF"/>
                </a:gs>
                <a:gs pos="100000">
                  <a:srgbClr val="99CCFF">
                    <a:gamma/>
                    <a:tint val="11373"/>
                    <a:invGamma/>
                  </a:srgbClr>
                </a:gs>
              </a:gsLst>
              <a:lin ang="0" scaled="1"/>
            </a:gradFill>
            <a:ln w="19050">
              <a:solidFill>
                <a:srgbClr val="000000"/>
              </a:solidFill>
              <a:miter lim="800000"/>
              <a:headEnd/>
              <a:tailEnd/>
            </a:ln>
            <a:effectLst>
              <a:outerShdw dist="71842" dir="2700000" algn="ctr" rotWithShape="0">
                <a:srgbClr val="333399"/>
              </a:outerShdw>
            </a:effectLst>
          </p:spPr>
          <p:txBody>
            <a:bodyPr/>
            <a:lstStyle/>
            <a:p>
              <a:pPr algn="ctr" fontAlgn="base">
                <a:spcBef>
                  <a:spcPct val="0"/>
                </a:spcBef>
                <a:spcAft>
                  <a:spcPct val="0"/>
                </a:spcAft>
                <a:defRPr/>
              </a:pPr>
              <a:r>
                <a:rPr lang="en-US" sz="1600" b="1" dirty="0">
                  <a:solidFill>
                    <a:srgbClr val="52527C"/>
                  </a:solidFill>
                  <a:cs typeface="Arial" charset="0"/>
                </a:rPr>
                <a:t>Units/Platforms</a:t>
              </a:r>
            </a:p>
          </p:txBody>
        </p:sp>
      </p:grpSp>
      <p:sp>
        <p:nvSpPr>
          <p:cNvPr id="148517" name="Rectangle 37"/>
          <p:cNvSpPr>
            <a:spLocks noGrp="1" noChangeArrowheads="1"/>
          </p:cNvSpPr>
          <p:nvPr>
            <p:ph type="title"/>
          </p:nvPr>
        </p:nvSpPr>
        <p:spPr/>
        <p:txBody>
          <a:bodyPr/>
          <a:lstStyle/>
          <a:p>
            <a:pPr eaLnBrk="1" hangingPunct="1">
              <a:defRPr/>
            </a:pPr>
            <a:r>
              <a:rPr lang="en-US" dirty="0" smtClean="0"/>
              <a:t>Conceptual Reference Model</a:t>
            </a:r>
          </a:p>
        </p:txBody>
      </p:sp>
      <p:sp>
        <p:nvSpPr>
          <p:cNvPr id="15365" name="Rectangle 39"/>
          <p:cNvSpPr>
            <a:spLocks noChangeArrowheads="1"/>
          </p:cNvSpPr>
          <p:nvPr/>
        </p:nvSpPr>
        <p:spPr bwMode="auto">
          <a:xfrm>
            <a:off x="858838" y="6027738"/>
            <a:ext cx="7558087" cy="461962"/>
          </a:xfrm>
          <a:prstGeom prst="rect">
            <a:avLst/>
          </a:prstGeom>
          <a:noFill/>
          <a:ln w="9525">
            <a:noFill/>
            <a:miter lim="800000"/>
            <a:headEnd/>
            <a:tailEnd/>
          </a:ln>
        </p:spPr>
        <p:txBody>
          <a:bodyPr>
            <a:spAutoFit/>
          </a:bodyPr>
          <a:lstStyle/>
          <a:p>
            <a:pPr eaLnBrk="0" fontAlgn="base" hangingPunct="0">
              <a:spcBef>
                <a:spcPct val="0"/>
              </a:spcBef>
              <a:spcAft>
                <a:spcPct val="0"/>
              </a:spcAft>
            </a:pPr>
            <a:r>
              <a:rPr lang="en-US" sz="1200" dirty="0">
                <a:solidFill>
                  <a:srgbClr val="FFFFFF"/>
                </a:solidFill>
              </a:rPr>
              <a:t>SOURCE: Paul A. Birkel, "SNE Conceptual Reference Model", 1999 Fall SIW Conference, September 1999. http://www.sisostds.org/siw/98Fall/view-papers.htm </a:t>
            </a:r>
          </a:p>
        </p:txBody>
      </p:sp>
    </p:spTree>
    <p:extLst>
      <p:ext uri="{BB962C8B-B14F-4D97-AF65-F5344CB8AC3E}">
        <p14:creationId xmlns:p14="http://schemas.microsoft.com/office/powerpoint/2010/main" val="24262470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2"/>
          <p:cNvSpPr>
            <a:spLocks noGrp="1"/>
          </p:cNvSpPr>
          <p:nvPr>
            <p:ph type="sldNum" sz="quarter" idx="10"/>
          </p:nvPr>
        </p:nvSpPr>
        <p:spPr/>
        <p:txBody>
          <a:bodyPr/>
          <a:lstStyle/>
          <a:p>
            <a:pPr>
              <a:defRPr/>
            </a:pPr>
            <a:fld id="{44B806B3-ABDD-4E13-9BA2-40BE908AE523}" type="slidenum">
              <a:rPr lang="en-US">
                <a:solidFill>
                  <a:srgbClr val="FFFFFF"/>
                </a:solidFill>
              </a:rPr>
              <a:pPr>
                <a:defRPr/>
              </a:pPr>
              <a:t>7</a:t>
            </a:fld>
            <a:endParaRPr lang="en-US" dirty="0">
              <a:solidFill>
                <a:srgbClr val="FFFFFF"/>
              </a:solidFill>
            </a:endParaRPr>
          </a:p>
        </p:txBody>
      </p:sp>
      <p:sp>
        <p:nvSpPr>
          <p:cNvPr id="34818" name="Rectangle 2"/>
          <p:cNvSpPr>
            <a:spLocks noGrp="1" noChangeArrowheads="1"/>
          </p:cNvSpPr>
          <p:nvPr>
            <p:ph type="title"/>
          </p:nvPr>
        </p:nvSpPr>
        <p:spPr>
          <a:xfrm>
            <a:off x="457200" y="76200"/>
            <a:ext cx="8229600" cy="1143000"/>
          </a:xfrm>
        </p:spPr>
        <p:txBody>
          <a:bodyPr/>
          <a:lstStyle/>
          <a:p>
            <a:pPr eaLnBrk="1" hangingPunct="1">
              <a:defRPr/>
            </a:pPr>
            <a:r>
              <a:rPr lang="en-US" dirty="0" smtClean="0"/>
              <a:t>Data Processing</a:t>
            </a:r>
          </a:p>
        </p:txBody>
      </p:sp>
      <p:sp>
        <p:nvSpPr>
          <p:cNvPr id="34820" name="Rectangle 4"/>
          <p:cNvSpPr>
            <a:spLocks noChangeArrowheads="1"/>
          </p:cNvSpPr>
          <p:nvPr/>
        </p:nvSpPr>
        <p:spPr bwMode="auto">
          <a:xfrm>
            <a:off x="254000" y="1401763"/>
            <a:ext cx="3284538" cy="4525962"/>
          </a:xfrm>
          <a:prstGeom prst="rect">
            <a:avLst/>
          </a:prstGeom>
          <a:noFill/>
          <a:ln w="9525">
            <a:noFill/>
            <a:miter lim="800000"/>
            <a:headEnd/>
            <a:tailEnd/>
          </a:ln>
          <a:effectLst/>
        </p:spPr>
        <p:txBody>
          <a:bodyPr/>
          <a:lstStyle/>
          <a:p>
            <a:pPr marL="342900" indent="-342900" fontAlgn="base">
              <a:lnSpc>
                <a:spcPct val="90000"/>
              </a:lnSpc>
              <a:spcBef>
                <a:spcPct val="20000"/>
              </a:spcBef>
              <a:spcAft>
                <a:spcPct val="0"/>
              </a:spcAft>
              <a:buClr>
                <a:srgbClr val="9999FF"/>
              </a:buClr>
              <a:buFont typeface="Wingdings" pitchFamily="2" charset="2"/>
              <a:buBlip>
                <a:blip r:embed="rId3"/>
              </a:buBlip>
              <a:defRPr/>
            </a:pPr>
            <a:r>
              <a:rPr lang="en-US" sz="2000" dirty="0">
                <a:solidFill>
                  <a:srgbClr val="FFFFFF"/>
                </a:solidFill>
                <a:effectLst>
                  <a:outerShdw blurRad="38100" dist="38100" dir="2700000" algn="tl">
                    <a:srgbClr val="000000"/>
                  </a:outerShdw>
                </a:effectLst>
              </a:rPr>
              <a:t>Collection</a:t>
            </a:r>
          </a:p>
          <a:p>
            <a:pPr marL="742950" lvl="1" indent="-285750" fontAlgn="base">
              <a:lnSpc>
                <a:spcPct val="9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survey </a:t>
            </a:r>
            <a:r>
              <a:rPr lang="en-US" sz="2000" dirty="0">
                <a:solidFill>
                  <a:srgbClr val="FFFFFF"/>
                </a:solidFill>
                <a:effectLst>
                  <a:outerShdw blurRad="38100" dist="38100" dir="2700000" algn="tl">
                    <a:srgbClr val="000000"/>
                  </a:outerShdw>
                </a:effectLst>
              </a:rPr>
              <a:t>the environment (satellite, maps, etc.)</a:t>
            </a:r>
          </a:p>
          <a:p>
            <a:pPr marL="742950" lvl="1" indent="-285750" fontAlgn="base">
              <a:lnSpc>
                <a:spcPct val="9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store </a:t>
            </a:r>
            <a:r>
              <a:rPr lang="en-US" sz="2000" dirty="0">
                <a:solidFill>
                  <a:srgbClr val="FFFFFF"/>
                </a:solidFill>
                <a:effectLst>
                  <a:outerShdw blurRad="38100" dist="38100" dir="2700000" algn="tl">
                    <a:srgbClr val="000000"/>
                  </a:outerShdw>
                </a:effectLst>
              </a:rPr>
              <a:t>the results</a:t>
            </a:r>
          </a:p>
          <a:p>
            <a:pPr marL="742950" lvl="1" indent="-285750" fontAlgn="base">
              <a:lnSpc>
                <a:spcPct val="9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vector</a:t>
            </a:r>
            <a:r>
              <a:rPr lang="en-US" sz="2000" dirty="0">
                <a:solidFill>
                  <a:srgbClr val="FFFFFF"/>
                </a:solidFill>
                <a:effectLst>
                  <a:outerShdw blurRad="38100" dist="38100" dir="2700000" algn="tl">
                    <a:srgbClr val="000000"/>
                  </a:outerShdw>
                </a:effectLst>
              </a:rPr>
              <a:t>, grid, and model data</a:t>
            </a:r>
          </a:p>
          <a:p>
            <a:pPr marL="342900" indent="-342900" fontAlgn="base">
              <a:lnSpc>
                <a:spcPct val="90000"/>
              </a:lnSpc>
              <a:spcBef>
                <a:spcPct val="20000"/>
              </a:spcBef>
              <a:spcAft>
                <a:spcPct val="0"/>
              </a:spcAft>
              <a:buClr>
                <a:srgbClr val="9999FF"/>
              </a:buClr>
              <a:buFont typeface="Wingdings" pitchFamily="2" charset="2"/>
              <a:buBlip>
                <a:blip r:embed="rId3"/>
              </a:buBlip>
              <a:defRPr/>
            </a:pPr>
            <a:r>
              <a:rPr lang="en-US" sz="2000" dirty="0">
                <a:solidFill>
                  <a:srgbClr val="FFFFFF"/>
                </a:solidFill>
                <a:effectLst>
                  <a:outerShdw blurRad="38100" dist="38100" dir="2700000" algn="tl">
                    <a:srgbClr val="000000"/>
                  </a:outerShdw>
                </a:effectLst>
              </a:rPr>
              <a:t>Cleaning</a:t>
            </a:r>
          </a:p>
          <a:p>
            <a:pPr marL="742950" lvl="1" indent="-285750" fontAlgn="base">
              <a:lnSpc>
                <a:spcPct val="9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remove </a:t>
            </a:r>
            <a:r>
              <a:rPr lang="en-US" sz="2000" dirty="0">
                <a:solidFill>
                  <a:srgbClr val="FFFFFF"/>
                </a:solidFill>
                <a:effectLst>
                  <a:outerShdw blurRad="38100" dist="38100" dir="2700000" algn="tl">
                    <a:srgbClr val="000000"/>
                  </a:outerShdw>
                </a:effectLst>
              </a:rPr>
              <a:t>collection process discontinuities</a:t>
            </a:r>
          </a:p>
          <a:p>
            <a:pPr marL="742950" lvl="1" indent="-285750" fontAlgn="base">
              <a:lnSpc>
                <a:spcPct val="9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synchronize </a:t>
            </a:r>
            <a:r>
              <a:rPr lang="en-US" sz="2000" dirty="0">
                <a:solidFill>
                  <a:srgbClr val="FFFFFF"/>
                </a:solidFill>
                <a:effectLst>
                  <a:outerShdw blurRad="38100" dist="38100" dir="2700000" algn="tl">
                    <a:srgbClr val="000000"/>
                  </a:outerShdw>
                </a:effectLst>
              </a:rPr>
              <a:t>vector and grid data</a:t>
            </a:r>
          </a:p>
          <a:p>
            <a:pPr marL="342900" indent="-342900" fontAlgn="base">
              <a:lnSpc>
                <a:spcPct val="90000"/>
              </a:lnSpc>
              <a:spcBef>
                <a:spcPct val="20000"/>
              </a:spcBef>
              <a:spcAft>
                <a:spcPct val="0"/>
              </a:spcAft>
              <a:buClr>
                <a:srgbClr val="9999FF"/>
              </a:buClr>
              <a:buFont typeface="Wingdings" pitchFamily="2" charset="2"/>
              <a:buBlip>
                <a:blip r:embed="rId3"/>
              </a:buBlip>
              <a:defRPr/>
            </a:pPr>
            <a:r>
              <a:rPr lang="en-US" sz="2000" dirty="0">
                <a:solidFill>
                  <a:srgbClr val="FFFFFF"/>
                </a:solidFill>
                <a:effectLst>
                  <a:outerShdw blurRad="38100" dist="38100" dir="2700000" algn="tl">
                    <a:srgbClr val="000000"/>
                  </a:outerShdw>
                </a:effectLst>
              </a:rPr>
              <a:t>Organizing</a:t>
            </a:r>
          </a:p>
          <a:p>
            <a:pPr marL="742950" lvl="1" indent="-285750" fontAlgn="base">
              <a:lnSpc>
                <a:spcPct val="9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index </a:t>
            </a:r>
            <a:r>
              <a:rPr lang="en-US" sz="2000" dirty="0">
                <a:solidFill>
                  <a:srgbClr val="FFFFFF"/>
                </a:solidFill>
                <a:effectLst>
                  <a:outerShdw blurRad="38100" dist="38100" dir="2700000" algn="tl">
                    <a:srgbClr val="000000"/>
                  </a:outerShdw>
                </a:effectLst>
              </a:rPr>
              <a:t>and archive</a:t>
            </a:r>
          </a:p>
        </p:txBody>
      </p:sp>
      <p:sp>
        <p:nvSpPr>
          <p:cNvPr id="34821" name="Rectangle 5"/>
          <p:cNvSpPr>
            <a:spLocks noChangeArrowheads="1"/>
          </p:cNvSpPr>
          <p:nvPr/>
        </p:nvSpPr>
        <p:spPr bwMode="auto">
          <a:xfrm>
            <a:off x="3549650" y="1401763"/>
            <a:ext cx="3176588" cy="4525962"/>
          </a:xfrm>
          <a:prstGeom prst="rect">
            <a:avLst/>
          </a:prstGeom>
          <a:noFill/>
          <a:ln w="9525">
            <a:noFill/>
            <a:miter lim="800000"/>
            <a:headEnd/>
            <a:tailEnd/>
          </a:ln>
          <a:effectLst/>
        </p:spPr>
        <p:txBody>
          <a:bodyPr/>
          <a:lstStyle/>
          <a:p>
            <a:pPr marL="342900" indent="-342900" fontAlgn="base">
              <a:lnSpc>
                <a:spcPct val="90000"/>
              </a:lnSpc>
              <a:spcBef>
                <a:spcPct val="20000"/>
              </a:spcBef>
              <a:spcAft>
                <a:spcPct val="0"/>
              </a:spcAft>
              <a:buClr>
                <a:srgbClr val="9999FF"/>
              </a:buClr>
              <a:buFont typeface="Wingdings" pitchFamily="2" charset="2"/>
              <a:buBlip>
                <a:blip r:embed="rId3"/>
              </a:buBlip>
              <a:defRPr/>
            </a:pPr>
            <a:r>
              <a:rPr lang="en-US" sz="2000" dirty="0">
                <a:solidFill>
                  <a:srgbClr val="FFFFFF"/>
                </a:solidFill>
                <a:effectLst>
                  <a:outerShdw blurRad="38100" dist="38100" dir="2700000" algn="tl">
                    <a:srgbClr val="000000"/>
                  </a:outerShdw>
                </a:effectLst>
              </a:rPr>
              <a:t>Integration</a:t>
            </a:r>
          </a:p>
          <a:p>
            <a:pPr marL="742950" lvl="1" indent="-285750" fontAlgn="base">
              <a:lnSpc>
                <a:spcPct val="9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merge </a:t>
            </a:r>
            <a:r>
              <a:rPr lang="en-US" sz="2000" dirty="0">
                <a:solidFill>
                  <a:srgbClr val="FFFFFF"/>
                </a:solidFill>
                <a:effectLst>
                  <a:outerShdw blurRad="38100" dist="38100" dir="2700000" algn="tl">
                    <a:srgbClr val="000000"/>
                  </a:outerShdw>
                </a:effectLst>
              </a:rPr>
              <a:t>vector, grid, model</a:t>
            </a:r>
          </a:p>
          <a:p>
            <a:pPr marL="742950" lvl="1" indent="-285750" fontAlgn="base">
              <a:lnSpc>
                <a:spcPct val="9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generate </a:t>
            </a:r>
            <a:r>
              <a:rPr lang="en-US" sz="2000" dirty="0">
                <a:solidFill>
                  <a:srgbClr val="FFFFFF"/>
                </a:solidFill>
                <a:effectLst>
                  <a:outerShdw blurRad="38100" dist="38100" dir="2700000" algn="tl">
                    <a:srgbClr val="000000"/>
                  </a:outerShdw>
                </a:effectLst>
              </a:rPr>
              <a:t>terrain skin with embedded features and surface data</a:t>
            </a:r>
          </a:p>
          <a:p>
            <a:pPr marL="342900" indent="-342900" fontAlgn="base">
              <a:lnSpc>
                <a:spcPct val="90000"/>
              </a:lnSpc>
              <a:spcBef>
                <a:spcPct val="20000"/>
              </a:spcBef>
              <a:spcAft>
                <a:spcPct val="0"/>
              </a:spcAft>
              <a:buClr>
                <a:srgbClr val="9999FF"/>
              </a:buClr>
              <a:buFont typeface="Wingdings" pitchFamily="2" charset="2"/>
              <a:buBlip>
                <a:blip r:embed="rId3"/>
              </a:buBlip>
              <a:defRPr/>
            </a:pPr>
            <a:r>
              <a:rPr lang="en-US" sz="2000" dirty="0">
                <a:solidFill>
                  <a:srgbClr val="FFFFFF"/>
                </a:solidFill>
                <a:effectLst>
                  <a:outerShdw blurRad="38100" dist="38100" dir="2700000" algn="tl">
                    <a:srgbClr val="000000"/>
                  </a:outerShdw>
                </a:effectLst>
              </a:rPr>
              <a:t>Transmission</a:t>
            </a:r>
          </a:p>
          <a:p>
            <a:pPr marL="742950" lvl="1" indent="-285750" fontAlgn="base">
              <a:lnSpc>
                <a:spcPct val="9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move </a:t>
            </a:r>
            <a:r>
              <a:rPr lang="en-US" sz="2000" dirty="0">
                <a:solidFill>
                  <a:srgbClr val="FFFFFF"/>
                </a:solidFill>
                <a:effectLst>
                  <a:outerShdw blurRad="38100" dist="38100" dir="2700000" algn="tl">
                    <a:srgbClr val="000000"/>
                  </a:outerShdw>
                </a:effectLst>
              </a:rPr>
              <a:t>data to the host system</a:t>
            </a:r>
          </a:p>
          <a:p>
            <a:pPr marL="342900" indent="-342900" fontAlgn="base">
              <a:lnSpc>
                <a:spcPct val="90000"/>
              </a:lnSpc>
              <a:spcBef>
                <a:spcPct val="20000"/>
              </a:spcBef>
              <a:spcAft>
                <a:spcPct val="0"/>
              </a:spcAft>
              <a:buClr>
                <a:srgbClr val="9999FF"/>
              </a:buClr>
              <a:buFont typeface="Wingdings" pitchFamily="2" charset="2"/>
              <a:buBlip>
                <a:blip r:embed="rId3"/>
              </a:buBlip>
              <a:defRPr/>
            </a:pPr>
            <a:r>
              <a:rPr lang="en-US" sz="2000" dirty="0">
                <a:solidFill>
                  <a:srgbClr val="FFFFFF"/>
                </a:solidFill>
                <a:effectLst>
                  <a:outerShdw blurRad="38100" dist="38100" dir="2700000" algn="tl">
                    <a:srgbClr val="000000"/>
                  </a:outerShdw>
                </a:effectLst>
              </a:rPr>
              <a:t>Compilation</a:t>
            </a:r>
          </a:p>
          <a:p>
            <a:pPr marL="742950" lvl="1" indent="-285750" fontAlgn="base">
              <a:lnSpc>
                <a:spcPct val="9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create </a:t>
            </a:r>
            <a:r>
              <a:rPr lang="en-US" sz="2000" dirty="0">
                <a:solidFill>
                  <a:srgbClr val="FFFFFF"/>
                </a:solidFill>
                <a:effectLst>
                  <a:outerShdw blurRad="38100" dist="38100" dir="2700000" algn="tl">
                    <a:srgbClr val="000000"/>
                  </a:outerShdw>
                </a:effectLst>
              </a:rPr>
              <a:t>performance-optimized runtime databases</a:t>
            </a:r>
          </a:p>
          <a:p>
            <a:pPr marL="742950" lvl="1" indent="-285750" fontAlgn="base">
              <a:lnSpc>
                <a:spcPct val="9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cut </a:t>
            </a:r>
            <a:r>
              <a:rPr lang="en-US" sz="2000" dirty="0">
                <a:solidFill>
                  <a:srgbClr val="FFFFFF"/>
                </a:solidFill>
                <a:effectLst>
                  <a:outerShdw blurRad="38100" dist="38100" dir="2700000" algn="tl">
                    <a:srgbClr val="000000"/>
                  </a:outerShdw>
                </a:effectLst>
              </a:rPr>
              <a:t>into sheets</a:t>
            </a:r>
          </a:p>
        </p:txBody>
      </p:sp>
      <p:pic>
        <p:nvPicPr>
          <p:cNvPr id="16390" name="Picture 6" descr="antenna1"/>
          <p:cNvPicPr>
            <a:picLocks noChangeAspect="1" noChangeArrowheads="1"/>
          </p:cNvPicPr>
          <p:nvPr/>
        </p:nvPicPr>
        <p:blipFill>
          <a:blip r:embed="rId4" cstate="print"/>
          <a:srcRect/>
          <a:stretch>
            <a:fillRect/>
          </a:stretch>
        </p:blipFill>
        <p:spPr bwMode="auto">
          <a:xfrm>
            <a:off x="6824663" y="4297363"/>
            <a:ext cx="2060575" cy="1427162"/>
          </a:xfrm>
          <a:prstGeom prst="rect">
            <a:avLst/>
          </a:prstGeom>
          <a:noFill/>
          <a:ln w="9525">
            <a:noFill/>
            <a:miter lim="800000"/>
            <a:headEnd/>
            <a:tailEnd/>
          </a:ln>
        </p:spPr>
      </p:pic>
      <p:pic>
        <p:nvPicPr>
          <p:cNvPr id="16391" name="Picture 7" descr="STS-99 Mission &#10;Crew">
            <a:hlinkClick r:id="rId5"/>
          </p:cNvPr>
          <p:cNvPicPr>
            <a:picLocks noChangeAspect="1" noChangeArrowheads="1"/>
          </p:cNvPicPr>
          <p:nvPr/>
        </p:nvPicPr>
        <p:blipFill>
          <a:blip r:embed="rId6" cstate="print"/>
          <a:srcRect/>
          <a:stretch>
            <a:fillRect/>
          </a:stretch>
        </p:blipFill>
        <p:spPr bwMode="auto">
          <a:xfrm>
            <a:off x="6808788" y="1679575"/>
            <a:ext cx="1143000" cy="952500"/>
          </a:xfrm>
          <a:prstGeom prst="rect">
            <a:avLst/>
          </a:prstGeom>
          <a:noFill/>
          <a:ln w="9525">
            <a:noFill/>
            <a:miter lim="800000"/>
            <a:headEnd/>
            <a:tailEnd/>
          </a:ln>
        </p:spPr>
      </p:pic>
      <p:pic>
        <p:nvPicPr>
          <p:cNvPr id="16392" name="Picture 8" descr="white_sands"/>
          <p:cNvPicPr>
            <a:picLocks noChangeAspect="1" noChangeArrowheads="1"/>
          </p:cNvPicPr>
          <p:nvPr/>
        </p:nvPicPr>
        <p:blipFill>
          <a:blip r:embed="rId7" cstate="print"/>
          <a:srcRect/>
          <a:stretch>
            <a:fillRect/>
          </a:stretch>
        </p:blipFill>
        <p:spPr bwMode="auto">
          <a:xfrm>
            <a:off x="8020050" y="1677988"/>
            <a:ext cx="873125" cy="2587625"/>
          </a:xfrm>
          <a:prstGeom prst="rect">
            <a:avLst/>
          </a:prstGeom>
          <a:noFill/>
          <a:ln w="9525">
            <a:noFill/>
            <a:miter lim="800000"/>
            <a:headEnd/>
            <a:tailEnd/>
          </a:ln>
        </p:spPr>
      </p:pic>
      <p:pic>
        <p:nvPicPr>
          <p:cNvPr id="16393" name="Picture 9" descr="Space Shuttle Atlantis launches on mission STS-110"/>
          <p:cNvPicPr>
            <a:picLocks noChangeAspect="1" noChangeArrowheads="1"/>
          </p:cNvPicPr>
          <p:nvPr/>
        </p:nvPicPr>
        <p:blipFill>
          <a:blip r:embed="rId8" cstate="print"/>
          <a:srcRect/>
          <a:stretch>
            <a:fillRect/>
          </a:stretch>
        </p:blipFill>
        <p:spPr bwMode="auto">
          <a:xfrm>
            <a:off x="6821488" y="2706688"/>
            <a:ext cx="1144587" cy="1562100"/>
          </a:xfrm>
          <a:prstGeom prst="rect">
            <a:avLst/>
          </a:prstGeom>
          <a:noFill/>
          <a:ln w="9525">
            <a:noFill/>
            <a:miter lim="800000"/>
            <a:headEnd/>
            <a:tailEnd/>
          </a:ln>
        </p:spPr>
      </p:pic>
    </p:spTree>
    <p:extLst>
      <p:ext uri="{BB962C8B-B14F-4D97-AF65-F5344CB8AC3E}">
        <p14:creationId xmlns:p14="http://schemas.microsoft.com/office/powerpoint/2010/main" val="2727189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Slide Number Placeholder 2"/>
          <p:cNvSpPr>
            <a:spLocks noGrp="1"/>
          </p:cNvSpPr>
          <p:nvPr>
            <p:ph type="sldNum" sz="quarter" idx="10"/>
          </p:nvPr>
        </p:nvSpPr>
        <p:spPr/>
        <p:txBody>
          <a:bodyPr/>
          <a:lstStyle/>
          <a:p>
            <a:pPr>
              <a:defRPr/>
            </a:pPr>
            <a:fld id="{6C877C7E-1802-470A-B0B2-9852367012D9}" type="slidenum">
              <a:rPr lang="en-US">
                <a:solidFill>
                  <a:srgbClr val="FFFFFF"/>
                </a:solidFill>
              </a:rPr>
              <a:pPr>
                <a:defRPr/>
              </a:pPr>
              <a:t>8</a:t>
            </a:fld>
            <a:endParaRPr lang="en-US" dirty="0">
              <a:solidFill>
                <a:srgbClr val="FFFFFF"/>
              </a:solidFill>
            </a:endParaRPr>
          </a:p>
        </p:txBody>
      </p:sp>
      <p:pic>
        <p:nvPicPr>
          <p:cNvPr id="17411" name="Picture 112" descr="ggterrafig3"/>
          <p:cNvPicPr>
            <a:picLocks noChangeAspect="1" noChangeArrowheads="1"/>
          </p:cNvPicPr>
          <p:nvPr/>
        </p:nvPicPr>
        <p:blipFill>
          <a:blip r:embed="rId3" cstate="print"/>
          <a:srcRect/>
          <a:stretch>
            <a:fillRect/>
          </a:stretch>
        </p:blipFill>
        <p:spPr bwMode="auto">
          <a:xfrm>
            <a:off x="5638800" y="1143000"/>
            <a:ext cx="2981325" cy="2276475"/>
          </a:xfrm>
          <a:prstGeom prst="rect">
            <a:avLst/>
          </a:prstGeom>
          <a:noFill/>
          <a:ln w="9525">
            <a:noFill/>
            <a:miter lim="800000"/>
            <a:headEnd/>
            <a:tailEnd/>
          </a:ln>
        </p:spPr>
      </p:pic>
      <p:sp>
        <p:nvSpPr>
          <p:cNvPr id="153604" name="Rectangle 4"/>
          <p:cNvSpPr>
            <a:spLocks noGrp="1" noChangeArrowheads="1"/>
          </p:cNvSpPr>
          <p:nvPr>
            <p:ph type="title"/>
          </p:nvPr>
        </p:nvSpPr>
        <p:spPr>
          <a:xfrm>
            <a:off x="457200" y="0"/>
            <a:ext cx="8229600" cy="1143000"/>
          </a:xfrm>
        </p:spPr>
        <p:txBody>
          <a:bodyPr/>
          <a:lstStyle/>
          <a:p>
            <a:pPr eaLnBrk="1" hangingPunct="1">
              <a:defRPr/>
            </a:pPr>
            <a:r>
              <a:rPr lang="en-US" dirty="0" smtClean="0"/>
              <a:t>Storing Environmental Data</a:t>
            </a:r>
          </a:p>
        </p:txBody>
      </p:sp>
      <p:pic>
        <p:nvPicPr>
          <p:cNvPr id="17413" name="Picture 5" descr="Operational"/>
          <p:cNvPicPr>
            <a:picLocks noChangeAspect="1" noChangeArrowheads="1"/>
          </p:cNvPicPr>
          <p:nvPr/>
        </p:nvPicPr>
        <p:blipFill>
          <a:blip r:embed="rId4" cstate="print"/>
          <a:srcRect/>
          <a:stretch>
            <a:fillRect/>
          </a:stretch>
        </p:blipFill>
        <p:spPr bwMode="auto">
          <a:xfrm>
            <a:off x="533400" y="1447800"/>
            <a:ext cx="3214688" cy="2411413"/>
          </a:xfrm>
          <a:prstGeom prst="rect">
            <a:avLst/>
          </a:prstGeom>
          <a:noFill/>
          <a:ln w="9525">
            <a:noFill/>
            <a:miter lim="800000"/>
            <a:headEnd/>
            <a:tailEnd/>
          </a:ln>
        </p:spPr>
      </p:pic>
      <p:grpSp>
        <p:nvGrpSpPr>
          <p:cNvPr id="17414" name="Group 7"/>
          <p:cNvGrpSpPr>
            <a:grpSpLocks/>
          </p:cNvGrpSpPr>
          <p:nvPr/>
        </p:nvGrpSpPr>
        <p:grpSpPr bwMode="auto">
          <a:xfrm>
            <a:off x="762000" y="4572000"/>
            <a:ext cx="7250113" cy="1346200"/>
            <a:chOff x="637" y="1138"/>
            <a:chExt cx="4567" cy="848"/>
          </a:xfrm>
        </p:grpSpPr>
        <p:sp>
          <p:nvSpPr>
            <p:cNvPr id="17419" name="AutoShape 8"/>
            <p:cNvSpPr>
              <a:spLocks noChangeArrowheads="1"/>
            </p:cNvSpPr>
            <p:nvPr/>
          </p:nvSpPr>
          <p:spPr bwMode="auto">
            <a:xfrm>
              <a:off x="637" y="1403"/>
              <a:ext cx="4567" cy="583"/>
            </a:xfrm>
            <a:prstGeom prst="parallelogram">
              <a:avLst>
                <a:gd name="adj" fmla="val 195840"/>
              </a:avLst>
            </a:prstGeom>
            <a:solidFill>
              <a:schemeClr val="accent1"/>
            </a:solidFill>
            <a:ln w="9525" algn="ctr">
              <a:solidFill>
                <a:schemeClr val="tx1"/>
              </a:solidFill>
              <a:miter lim="800000"/>
              <a:headEnd/>
              <a:tailEnd/>
            </a:ln>
          </p:spPr>
          <p:txBody>
            <a:bodyPr wrap="none" anchor="ctr"/>
            <a:lstStyle/>
            <a:p>
              <a:pPr eaLnBrk="0" fontAlgn="base" hangingPunct="0">
                <a:spcBef>
                  <a:spcPct val="0"/>
                </a:spcBef>
                <a:spcAft>
                  <a:spcPct val="0"/>
                </a:spcAft>
              </a:pPr>
              <a:endParaRPr lang="en-US" dirty="0">
                <a:solidFill>
                  <a:srgbClr val="FFFFFF"/>
                </a:solidFill>
              </a:endParaRPr>
            </a:p>
          </p:txBody>
        </p:sp>
        <p:sp>
          <p:nvSpPr>
            <p:cNvPr id="17420" name="Line 9"/>
            <p:cNvSpPr>
              <a:spLocks noChangeShapeType="1"/>
            </p:cNvSpPr>
            <p:nvPr/>
          </p:nvSpPr>
          <p:spPr bwMode="auto">
            <a:xfrm flipH="1" flipV="1">
              <a:off x="1784" y="1228"/>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21" name="Line 10"/>
            <p:cNvSpPr>
              <a:spLocks noChangeShapeType="1"/>
            </p:cNvSpPr>
            <p:nvPr/>
          </p:nvSpPr>
          <p:spPr bwMode="auto">
            <a:xfrm flipH="1" flipV="1">
              <a:off x="2313" y="1282"/>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22" name="Line 11"/>
            <p:cNvSpPr>
              <a:spLocks noChangeShapeType="1"/>
            </p:cNvSpPr>
            <p:nvPr/>
          </p:nvSpPr>
          <p:spPr bwMode="auto">
            <a:xfrm flipH="1" flipV="1">
              <a:off x="2409" y="1378"/>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23" name="Line 12"/>
            <p:cNvSpPr>
              <a:spLocks noChangeShapeType="1"/>
            </p:cNvSpPr>
            <p:nvPr/>
          </p:nvSpPr>
          <p:spPr bwMode="auto">
            <a:xfrm flipH="1" flipV="1">
              <a:off x="2505" y="1474"/>
              <a:ext cx="6" cy="299"/>
            </a:xfrm>
            <a:prstGeom prst="line">
              <a:avLst/>
            </a:prstGeom>
            <a:noFill/>
            <a:ln w="19050">
              <a:solidFill>
                <a:schemeClr val="hlink"/>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24" name="Line 13"/>
            <p:cNvSpPr>
              <a:spLocks noChangeShapeType="1"/>
            </p:cNvSpPr>
            <p:nvPr/>
          </p:nvSpPr>
          <p:spPr bwMode="auto">
            <a:xfrm flipH="1" flipV="1">
              <a:off x="2601" y="1570"/>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25" name="Line 14"/>
            <p:cNvSpPr>
              <a:spLocks noChangeShapeType="1"/>
            </p:cNvSpPr>
            <p:nvPr/>
          </p:nvSpPr>
          <p:spPr bwMode="auto">
            <a:xfrm flipH="1" flipV="1">
              <a:off x="2141" y="1388"/>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26" name="Line 15"/>
            <p:cNvSpPr>
              <a:spLocks noChangeShapeType="1"/>
            </p:cNvSpPr>
            <p:nvPr/>
          </p:nvSpPr>
          <p:spPr bwMode="auto">
            <a:xfrm flipH="1" flipV="1">
              <a:off x="2555" y="1232"/>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27" name="Line 16"/>
            <p:cNvSpPr>
              <a:spLocks noChangeShapeType="1"/>
            </p:cNvSpPr>
            <p:nvPr/>
          </p:nvSpPr>
          <p:spPr bwMode="auto">
            <a:xfrm flipH="1" flipV="1">
              <a:off x="2651" y="1328"/>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28" name="Line 17"/>
            <p:cNvSpPr>
              <a:spLocks noChangeShapeType="1"/>
            </p:cNvSpPr>
            <p:nvPr/>
          </p:nvSpPr>
          <p:spPr bwMode="auto">
            <a:xfrm flipH="1" flipV="1">
              <a:off x="2747" y="1424"/>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29" name="Line 18"/>
            <p:cNvSpPr>
              <a:spLocks noChangeShapeType="1"/>
            </p:cNvSpPr>
            <p:nvPr/>
          </p:nvSpPr>
          <p:spPr bwMode="auto">
            <a:xfrm flipH="1" flipV="1">
              <a:off x="2843" y="1520"/>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30" name="Line 19"/>
            <p:cNvSpPr>
              <a:spLocks noChangeShapeType="1"/>
            </p:cNvSpPr>
            <p:nvPr/>
          </p:nvSpPr>
          <p:spPr bwMode="auto">
            <a:xfrm flipH="1" flipV="1">
              <a:off x="2237" y="1484"/>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31" name="Line 20"/>
            <p:cNvSpPr>
              <a:spLocks noChangeShapeType="1"/>
            </p:cNvSpPr>
            <p:nvPr/>
          </p:nvSpPr>
          <p:spPr bwMode="auto">
            <a:xfrm flipH="1" flipV="1">
              <a:off x="2333" y="1580"/>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32" name="Line 21"/>
            <p:cNvSpPr>
              <a:spLocks noChangeShapeType="1"/>
            </p:cNvSpPr>
            <p:nvPr/>
          </p:nvSpPr>
          <p:spPr bwMode="auto">
            <a:xfrm flipH="1" flipV="1">
              <a:off x="2178" y="1209"/>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33" name="Line 22"/>
            <p:cNvSpPr>
              <a:spLocks noChangeShapeType="1"/>
            </p:cNvSpPr>
            <p:nvPr/>
          </p:nvSpPr>
          <p:spPr bwMode="auto">
            <a:xfrm flipH="1" flipV="1">
              <a:off x="1880" y="1324"/>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34" name="Line 23"/>
            <p:cNvSpPr>
              <a:spLocks noChangeShapeType="1"/>
            </p:cNvSpPr>
            <p:nvPr/>
          </p:nvSpPr>
          <p:spPr bwMode="auto">
            <a:xfrm flipV="1">
              <a:off x="1975" y="1420"/>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35" name="Line 24"/>
            <p:cNvSpPr>
              <a:spLocks noChangeShapeType="1"/>
            </p:cNvSpPr>
            <p:nvPr/>
          </p:nvSpPr>
          <p:spPr bwMode="auto">
            <a:xfrm flipH="1" flipV="1">
              <a:off x="2072" y="1516"/>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36" name="Line 25"/>
            <p:cNvSpPr>
              <a:spLocks noChangeShapeType="1"/>
            </p:cNvSpPr>
            <p:nvPr/>
          </p:nvSpPr>
          <p:spPr bwMode="auto">
            <a:xfrm flipH="1" flipV="1">
              <a:off x="2168" y="1612"/>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37" name="Line 26"/>
            <p:cNvSpPr>
              <a:spLocks noChangeShapeType="1"/>
            </p:cNvSpPr>
            <p:nvPr/>
          </p:nvSpPr>
          <p:spPr bwMode="auto">
            <a:xfrm flipH="1" flipV="1">
              <a:off x="2027" y="1240"/>
              <a:ext cx="0" cy="306"/>
            </a:xfrm>
            <a:prstGeom prst="line">
              <a:avLst/>
            </a:prstGeom>
            <a:noFill/>
            <a:ln w="19050">
              <a:solidFill>
                <a:schemeClr val="accent2"/>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38" name="Line 27"/>
            <p:cNvSpPr>
              <a:spLocks noChangeShapeType="1"/>
            </p:cNvSpPr>
            <p:nvPr/>
          </p:nvSpPr>
          <p:spPr bwMode="auto">
            <a:xfrm flipH="1" flipV="1">
              <a:off x="2802" y="1308"/>
              <a:ext cx="0" cy="306"/>
            </a:xfrm>
            <a:prstGeom prst="line">
              <a:avLst/>
            </a:prstGeom>
            <a:noFill/>
            <a:ln w="19050">
              <a:solidFill>
                <a:schemeClr val="accent2"/>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39" name="Line 28"/>
            <p:cNvSpPr>
              <a:spLocks noChangeShapeType="1"/>
            </p:cNvSpPr>
            <p:nvPr/>
          </p:nvSpPr>
          <p:spPr bwMode="auto">
            <a:xfrm flipH="1" flipV="1">
              <a:off x="2452" y="1657"/>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40" name="Line 29"/>
            <p:cNvSpPr>
              <a:spLocks noChangeShapeType="1"/>
            </p:cNvSpPr>
            <p:nvPr/>
          </p:nvSpPr>
          <p:spPr bwMode="auto">
            <a:xfrm flipH="1" flipV="1">
              <a:off x="2907" y="1328"/>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41" name="Line 30"/>
            <p:cNvSpPr>
              <a:spLocks noChangeShapeType="1"/>
            </p:cNvSpPr>
            <p:nvPr/>
          </p:nvSpPr>
          <p:spPr bwMode="auto">
            <a:xfrm flipH="1" flipV="1">
              <a:off x="1654" y="1580"/>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42" name="Line 31"/>
            <p:cNvSpPr>
              <a:spLocks noChangeShapeType="1"/>
            </p:cNvSpPr>
            <p:nvPr/>
          </p:nvSpPr>
          <p:spPr bwMode="auto">
            <a:xfrm flipV="1">
              <a:off x="1707" y="1376"/>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43" name="Line 32"/>
            <p:cNvSpPr>
              <a:spLocks noChangeShapeType="1"/>
            </p:cNvSpPr>
            <p:nvPr/>
          </p:nvSpPr>
          <p:spPr bwMode="auto">
            <a:xfrm flipV="1">
              <a:off x="1798" y="1663"/>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44" name="Line 33"/>
            <p:cNvSpPr>
              <a:spLocks noChangeShapeType="1"/>
            </p:cNvSpPr>
            <p:nvPr/>
          </p:nvSpPr>
          <p:spPr bwMode="auto">
            <a:xfrm flipV="1">
              <a:off x="2694" y="1747"/>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45" name="Line 34"/>
            <p:cNvSpPr>
              <a:spLocks noChangeShapeType="1"/>
            </p:cNvSpPr>
            <p:nvPr/>
          </p:nvSpPr>
          <p:spPr bwMode="auto">
            <a:xfrm flipV="1">
              <a:off x="3037" y="1516"/>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46" name="Line 35"/>
            <p:cNvSpPr>
              <a:spLocks noChangeShapeType="1"/>
            </p:cNvSpPr>
            <p:nvPr/>
          </p:nvSpPr>
          <p:spPr bwMode="auto">
            <a:xfrm flipH="1" flipV="1">
              <a:off x="2965" y="1612"/>
              <a:ext cx="6" cy="299"/>
            </a:xfrm>
            <a:prstGeom prst="line">
              <a:avLst/>
            </a:prstGeom>
            <a:noFill/>
            <a:ln w="19050">
              <a:solidFill>
                <a:schemeClr val="hlink"/>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47" name="Line 36"/>
            <p:cNvSpPr>
              <a:spLocks noChangeShapeType="1"/>
            </p:cNvSpPr>
            <p:nvPr/>
          </p:nvSpPr>
          <p:spPr bwMode="auto">
            <a:xfrm flipH="1" flipV="1">
              <a:off x="1936" y="1570"/>
              <a:ext cx="6" cy="299"/>
            </a:xfrm>
            <a:prstGeom prst="line">
              <a:avLst/>
            </a:prstGeom>
            <a:noFill/>
            <a:ln w="19050">
              <a:solidFill>
                <a:schemeClr val="hlink"/>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48" name="Line 37"/>
            <p:cNvSpPr>
              <a:spLocks noChangeShapeType="1"/>
            </p:cNvSpPr>
            <p:nvPr/>
          </p:nvSpPr>
          <p:spPr bwMode="auto">
            <a:xfrm flipH="1" flipV="1">
              <a:off x="1089" y="1570"/>
              <a:ext cx="6" cy="299"/>
            </a:xfrm>
            <a:prstGeom prst="line">
              <a:avLst/>
            </a:prstGeom>
            <a:noFill/>
            <a:ln w="19050">
              <a:solidFill>
                <a:schemeClr val="hlink"/>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49" name="Line 38"/>
            <p:cNvSpPr>
              <a:spLocks noChangeShapeType="1"/>
            </p:cNvSpPr>
            <p:nvPr/>
          </p:nvSpPr>
          <p:spPr bwMode="auto">
            <a:xfrm flipH="1" flipV="1">
              <a:off x="1374" y="1505"/>
              <a:ext cx="6" cy="299"/>
            </a:xfrm>
            <a:prstGeom prst="line">
              <a:avLst/>
            </a:prstGeom>
            <a:noFill/>
            <a:ln w="19050">
              <a:solidFill>
                <a:schemeClr val="hlink"/>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50" name="Line 39"/>
            <p:cNvSpPr>
              <a:spLocks noChangeShapeType="1"/>
            </p:cNvSpPr>
            <p:nvPr/>
          </p:nvSpPr>
          <p:spPr bwMode="auto">
            <a:xfrm flipH="1" flipV="1">
              <a:off x="1470" y="1601"/>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51" name="Line 40"/>
            <p:cNvSpPr>
              <a:spLocks noChangeShapeType="1"/>
            </p:cNvSpPr>
            <p:nvPr/>
          </p:nvSpPr>
          <p:spPr bwMode="auto">
            <a:xfrm flipH="1" flipV="1">
              <a:off x="1720" y="1795"/>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52" name="Line 41"/>
            <p:cNvSpPr>
              <a:spLocks noChangeShapeType="1"/>
            </p:cNvSpPr>
            <p:nvPr/>
          </p:nvSpPr>
          <p:spPr bwMode="auto">
            <a:xfrm flipH="1" flipV="1">
              <a:off x="2798" y="1795"/>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53" name="Line 42"/>
            <p:cNvSpPr>
              <a:spLocks noChangeShapeType="1"/>
            </p:cNvSpPr>
            <p:nvPr/>
          </p:nvSpPr>
          <p:spPr bwMode="auto">
            <a:xfrm flipH="1" flipV="1">
              <a:off x="2908" y="1751"/>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54" name="Line 43"/>
            <p:cNvSpPr>
              <a:spLocks noChangeShapeType="1"/>
            </p:cNvSpPr>
            <p:nvPr/>
          </p:nvSpPr>
          <p:spPr bwMode="auto">
            <a:xfrm flipH="1" flipV="1">
              <a:off x="3060" y="1798"/>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55" name="Line 44"/>
            <p:cNvSpPr>
              <a:spLocks noChangeShapeType="1"/>
            </p:cNvSpPr>
            <p:nvPr/>
          </p:nvSpPr>
          <p:spPr bwMode="auto">
            <a:xfrm flipH="1" flipV="1">
              <a:off x="2465" y="1318"/>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56" name="Line 45"/>
            <p:cNvSpPr>
              <a:spLocks noChangeShapeType="1"/>
            </p:cNvSpPr>
            <p:nvPr/>
          </p:nvSpPr>
          <p:spPr bwMode="auto">
            <a:xfrm flipH="1" flipV="1">
              <a:off x="1229" y="1410"/>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57" name="Line 46"/>
            <p:cNvSpPr>
              <a:spLocks noChangeShapeType="1"/>
            </p:cNvSpPr>
            <p:nvPr/>
          </p:nvSpPr>
          <p:spPr bwMode="auto">
            <a:xfrm flipH="1" flipV="1">
              <a:off x="1325" y="1506"/>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58" name="Line 47"/>
            <p:cNvSpPr>
              <a:spLocks noChangeShapeType="1"/>
            </p:cNvSpPr>
            <p:nvPr/>
          </p:nvSpPr>
          <p:spPr bwMode="auto">
            <a:xfrm flipH="1" flipV="1">
              <a:off x="1421" y="1700"/>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59" name="Line 48"/>
            <p:cNvSpPr>
              <a:spLocks noChangeShapeType="1"/>
            </p:cNvSpPr>
            <p:nvPr/>
          </p:nvSpPr>
          <p:spPr bwMode="auto">
            <a:xfrm flipH="1" flipV="1">
              <a:off x="1517" y="1376"/>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60" name="Line 49"/>
            <p:cNvSpPr>
              <a:spLocks noChangeShapeType="1"/>
            </p:cNvSpPr>
            <p:nvPr/>
          </p:nvSpPr>
          <p:spPr bwMode="auto">
            <a:xfrm flipH="1" flipV="1">
              <a:off x="1739" y="1472"/>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61" name="Line 50"/>
            <p:cNvSpPr>
              <a:spLocks noChangeShapeType="1"/>
            </p:cNvSpPr>
            <p:nvPr/>
          </p:nvSpPr>
          <p:spPr bwMode="auto">
            <a:xfrm flipH="1" flipV="1">
              <a:off x="1842" y="1575"/>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62" name="Line 51"/>
            <p:cNvSpPr>
              <a:spLocks noChangeShapeType="1"/>
            </p:cNvSpPr>
            <p:nvPr/>
          </p:nvSpPr>
          <p:spPr bwMode="auto">
            <a:xfrm flipH="1" flipV="1">
              <a:off x="2015" y="1671"/>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63" name="Line 52"/>
            <p:cNvSpPr>
              <a:spLocks noChangeShapeType="1"/>
            </p:cNvSpPr>
            <p:nvPr/>
          </p:nvSpPr>
          <p:spPr bwMode="auto">
            <a:xfrm flipH="1" flipV="1">
              <a:off x="2286" y="1704"/>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64" name="Line 53"/>
            <p:cNvSpPr>
              <a:spLocks noChangeShapeType="1"/>
            </p:cNvSpPr>
            <p:nvPr/>
          </p:nvSpPr>
          <p:spPr bwMode="auto">
            <a:xfrm flipH="1" flipV="1">
              <a:off x="2361" y="1310"/>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65" name="Line 54"/>
            <p:cNvSpPr>
              <a:spLocks noChangeShapeType="1"/>
            </p:cNvSpPr>
            <p:nvPr/>
          </p:nvSpPr>
          <p:spPr bwMode="auto">
            <a:xfrm flipH="1" flipV="1">
              <a:off x="2555" y="1623"/>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66" name="Line 55"/>
            <p:cNvSpPr>
              <a:spLocks noChangeShapeType="1"/>
            </p:cNvSpPr>
            <p:nvPr/>
          </p:nvSpPr>
          <p:spPr bwMode="auto">
            <a:xfrm flipH="1" flipV="1">
              <a:off x="3001" y="1565"/>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67" name="Line 56"/>
            <p:cNvSpPr>
              <a:spLocks noChangeShapeType="1"/>
            </p:cNvSpPr>
            <p:nvPr/>
          </p:nvSpPr>
          <p:spPr bwMode="auto">
            <a:xfrm flipV="1">
              <a:off x="1572" y="1661"/>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68" name="Line 57"/>
            <p:cNvSpPr>
              <a:spLocks noChangeShapeType="1"/>
            </p:cNvSpPr>
            <p:nvPr/>
          </p:nvSpPr>
          <p:spPr bwMode="auto">
            <a:xfrm flipH="1" flipV="1">
              <a:off x="1288" y="1613"/>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69" name="Line 58"/>
            <p:cNvSpPr>
              <a:spLocks noChangeShapeType="1"/>
            </p:cNvSpPr>
            <p:nvPr/>
          </p:nvSpPr>
          <p:spPr bwMode="auto">
            <a:xfrm flipH="1" flipV="1">
              <a:off x="1603" y="1340"/>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70" name="Line 59"/>
            <p:cNvSpPr>
              <a:spLocks noChangeShapeType="1"/>
            </p:cNvSpPr>
            <p:nvPr/>
          </p:nvSpPr>
          <p:spPr bwMode="auto">
            <a:xfrm flipH="1" flipV="1">
              <a:off x="1883" y="1704"/>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71" name="Line 60"/>
            <p:cNvSpPr>
              <a:spLocks noChangeShapeType="1"/>
            </p:cNvSpPr>
            <p:nvPr/>
          </p:nvSpPr>
          <p:spPr bwMode="auto">
            <a:xfrm flipH="1" flipV="1">
              <a:off x="3623" y="1219"/>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72" name="Line 61"/>
            <p:cNvSpPr>
              <a:spLocks noChangeShapeType="1"/>
            </p:cNvSpPr>
            <p:nvPr/>
          </p:nvSpPr>
          <p:spPr bwMode="auto">
            <a:xfrm flipH="1" flipV="1">
              <a:off x="4152" y="1273"/>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73" name="Line 62"/>
            <p:cNvSpPr>
              <a:spLocks noChangeShapeType="1"/>
            </p:cNvSpPr>
            <p:nvPr/>
          </p:nvSpPr>
          <p:spPr bwMode="auto">
            <a:xfrm flipH="1" flipV="1">
              <a:off x="4248" y="1369"/>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74" name="Line 63"/>
            <p:cNvSpPr>
              <a:spLocks noChangeShapeType="1"/>
            </p:cNvSpPr>
            <p:nvPr/>
          </p:nvSpPr>
          <p:spPr bwMode="auto">
            <a:xfrm flipH="1" flipV="1">
              <a:off x="4344" y="1465"/>
              <a:ext cx="6" cy="299"/>
            </a:xfrm>
            <a:prstGeom prst="line">
              <a:avLst/>
            </a:prstGeom>
            <a:noFill/>
            <a:ln w="19050">
              <a:solidFill>
                <a:schemeClr val="hlink"/>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75" name="Line 64"/>
            <p:cNvSpPr>
              <a:spLocks noChangeShapeType="1"/>
            </p:cNvSpPr>
            <p:nvPr/>
          </p:nvSpPr>
          <p:spPr bwMode="auto">
            <a:xfrm flipH="1" flipV="1">
              <a:off x="4440" y="1344"/>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76" name="Line 65"/>
            <p:cNvSpPr>
              <a:spLocks noChangeShapeType="1"/>
            </p:cNvSpPr>
            <p:nvPr/>
          </p:nvSpPr>
          <p:spPr bwMode="auto">
            <a:xfrm flipH="1" flipV="1">
              <a:off x="3980" y="1379"/>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77" name="Line 66"/>
            <p:cNvSpPr>
              <a:spLocks noChangeShapeType="1"/>
            </p:cNvSpPr>
            <p:nvPr/>
          </p:nvSpPr>
          <p:spPr bwMode="auto">
            <a:xfrm flipH="1" flipV="1">
              <a:off x="4394" y="1202"/>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78" name="Line 67"/>
            <p:cNvSpPr>
              <a:spLocks noChangeShapeType="1"/>
            </p:cNvSpPr>
            <p:nvPr/>
          </p:nvSpPr>
          <p:spPr bwMode="auto">
            <a:xfrm flipH="1" flipV="1">
              <a:off x="4544" y="1183"/>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79" name="Line 68"/>
            <p:cNvSpPr>
              <a:spLocks noChangeShapeType="1"/>
            </p:cNvSpPr>
            <p:nvPr/>
          </p:nvSpPr>
          <p:spPr bwMode="auto">
            <a:xfrm flipH="1" flipV="1">
              <a:off x="967" y="1524"/>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80" name="Line 69"/>
            <p:cNvSpPr>
              <a:spLocks noChangeShapeType="1"/>
            </p:cNvSpPr>
            <p:nvPr/>
          </p:nvSpPr>
          <p:spPr bwMode="auto">
            <a:xfrm flipH="1" flipV="1">
              <a:off x="3252" y="1138"/>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81" name="Line 70"/>
            <p:cNvSpPr>
              <a:spLocks noChangeShapeType="1"/>
            </p:cNvSpPr>
            <p:nvPr/>
          </p:nvSpPr>
          <p:spPr bwMode="auto">
            <a:xfrm flipH="1" flipV="1">
              <a:off x="4076" y="1475"/>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82" name="Line 71"/>
            <p:cNvSpPr>
              <a:spLocks noChangeShapeType="1"/>
            </p:cNvSpPr>
            <p:nvPr/>
          </p:nvSpPr>
          <p:spPr bwMode="auto">
            <a:xfrm flipH="1" flipV="1">
              <a:off x="4172" y="1571"/>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83" name="Line 72"/>
            <p:cNvSpPr>
              <a:spLocks noChangeShapeType="1"/>
            </p:cNvSpPr>
            <p:nvPr/>
          </p:nvSpPr>
          <p:spPr bwMode="auto">
            <a:xfrm flipH="1" flipV="1">
              <a:off x="4017" y="1200"/>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84" name="Line 73"/>
            <p:cNvSpPr>
              <a:spLocks noChangeShapeType="1"/>
            </p:cNvSpPr>
            <p:nvPr/>
          </p:nvSpPr>
          <p:spPr bwMode="auto">
            <a:xfrm flipH="1" flipV="1">
              <a:off x="3719" y="1315"/>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85" name="Line 74"/>
            <p:cNvSpPr>
              <a:spLocks noChangeShapeType="1"/>
            </p:cNvSpPr>
            <p:nvPr/>
          </p:nvSpPr>
          <p:spPr bwMode="auto">
            <a:xfrm flipV="1">
              <a:off x="3814" y="1411"/>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86" name="Line 75"/>
            <p:cNvSpPr>
              <a:spLocks noChangeShapeType="1"/>
            </p:cNvSpPr>
            <p:nvPr/>
          </p:nvSpPr>
          <p:spPr bwMode="auto">
            <a:xfrm flipH="1" flipV="1">
              <a:off x="3911" y="1507"/>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87" name="Line 76"/>
            <p:cNvSpPr>
              <a:spLocks noChangeShapeType="1"/>
            </p:cNvSpPr>
            <p:nvPr/>
          </p:nvSpPr>
          <p:spPr bwMode="auto">
            <a:xfrm flipH="1" flipV="1">
              <a:off x="4007" y="1603"/>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88" name="Line 77"/>
            <p:cNvSpPr>
              <a:spLocks noChangeShapeType="1"/>
            </p:cNvSpPr>
            <p:nvPr/>
          </p:nvSpPr>
          <p:spPr bwMode="auto">
            <a:xfrm flipH="1" flipV="1">
              <a:off x="3866" y="1231"/>
              <a:ext cx="0" cy="306"/>
            </a:xfrm>
            <a:prstGeom prst="line">
              <a:avLst/>
            </a:prstGeom>
            <a:noFill/>
            <a:ln w="19050">
              <a:solidFill>
                <a:schemeClr val="accent2"/>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89" name="Line 78"/>
            <p:cNvSpPr>
              <a:spLocks noChangeShapeType="1"/>
            </p:cNvSpPr>
            <p:nvPr/>
          </p:nvSpPr>
          <p:spPr bwMode="auto">
            <a:xfrm flipH="1" flipV="1">
              <a:off x="4641" y="1299"/>
              <a:ext cx="0" cy="306"/>
            </a:xfrm>
            <a:prstGeom prst="line">
              <a:avLst/>
            </a:prstGeom>
            <a:noFill/>
            <a:ln w="19050">
              <a:solidFill>
                <a:schemeClr val="accent2"/>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90" name="Line 79"/>
            <p:cNvSpPr>
              <a:spLocks noChangeShapeType="1"/>
            </p:cNvSpPr>
            <p:nvPr/>
          </p:nvSpPr>
          <p:spPr bwMode="auto">
            <a:xfrm flipH="1" flipV="1">
              <a:off x="4291" y="1592"/>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91" name="Line 80"/>
            <p:cNvSpPr>
              <a:spLocks noChangeShapeType="1"/>
            </p:cNvSpPr>
            <p:nvPr/>
          </p:nvSpPr>
          <p:spPr bwMode="auto">
            <a:xfrm flipH="1" flipV="1">
              <a:off x="4746" y="1319"/>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92" name="Line 81"/>
            <p:cNvSpPr>
              <a:spLocks noChangeShapeType="1"/>
            </p:cNvSpPr>
            <p:nvPr/>
          </p:nvSpPr>
          <p:spPr bwMode="auto">
            <a:xfrm flipH="1" flipV="1">
              <a:off x="3493" y="1571"/>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93" name="Line 82"/>
            <p:cNvSpPr>
              <a:spLocks noChangeShapeType="1"/>
            </p:cNvSpPr>
            <p:nvPr/>
          </p:nvSpPr>
          <p:spPr bwMode="auto">
            <a:xfrm flipV="1">
              <a:off x="3546" y="1367"/>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94" name="Line 83"/>
            <p:cNvSpPr>
              <a:spLocks noChangeShapeType="1"/>
            </p:cNvSpPr>
            <p:nvPr/>
          </p:nvSpPr>
          <p:spPr bwMode="auto">
            <a:xfrm flipV="1">
              <a:off x="3637" y="1654"/>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95" name="Line 84"/>
            <p:cNvSpPr>
              <a:spLocks noChangeShapeType="1"/>
            </p:cNvSpPr>
            <p:nvPr/>
          </p:nvSpPr>
          <p:spPr bwMode="auto">
            <a:xfrm flipV="1">
              <a:off x="3124" y="1244"/>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96" name="Line 85"/>
            <p:cNvSpPr>
              <a:spLocks noChangeShapeType="1"/>
            </p:cNvSpPr>
            <p:nvPr/>
          </p:nvSpPr>
          <p:spPr bwMode="auto">
            <a:xfrm flipV="1">
              <a:off x="1176" y="1731"/>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97" name="Line 86"/>
            <p:cNvSpPr>
              <a:spLocks noChangeShapeType="1"/>
            </p:cNvSpPr>
            <p:nvPr/>
          </p:nvSpPr>
          <p:spPr bwMode="auto">
            <a:xfrm flipH="1" flipV="1">
              <a:off x="3360" y="1631"/>
              <a:ext cx="6" cy="299"/>
            </a:xfrm>
            <a:prstGeom prst="line">
              <a:avLst/>
            </a:prstGeom>
            <a:noFill/>
            <a:ln w="19050">
              <a:solidFill>
                <a:schemeClr val="hlink"/>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98" name="Line 87"/>
            <p:cNvSpPr>
              <a:spLocks noChangeShapeType="1"/>
            </p:cNvSpPr>
            <p:nvPr/>
          </p:nvSpPr>
          <p:spPr bwMode="auto">
            <a:xfrm flipH="1" flipV="1">
              <a:off x="3775" y="1561"/>
              <a:ext cx="6" cy="299"/>
            </a:xfrm>
            <a:prstGeom prst="line">
              <a:avLst/>
            </a:prstGeom>
            <a:noFill/>
            <a:ln w="19050">
              <a:solidFill>
                <a:schemeClr val="hlink"/>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499" name="Line 88"/>
            <p:cNvSpPr>
              <a:spLocks noChangeShapeType="1"/>
            </p:cNvSpPr>
            <p:nvPr/>
          </p:nvSpPr>
          <p:spPr bwMode="auto">
            <a:xfrm flipH="1" flipV="1">
              <a:off x="3213" y="1496"/>
              <a:ext cx="6" cy="299"/>
            </a:xfrm>
            <a:prstGeom prst="line">
              <a:avLst/>
            </a:prstGeom>
            <a:noFill/>
            <a:ln w="19050">
              <a:solidFill>
                <a:schemeClr val="hlink"/>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00" name="Line 89"/>
            <p:cNvSpPr>
              <a:spLocks noChangeShapeType="1"/>
            </p:cNvSpPr>
            <p:nvPr/>
          </p:nvSpPr>
          <p:spPr bwMode="auto">
            <a:xfrm flipH="1" flipV="1">
              <a:off x="3309" y="1592"/>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01" name="Line 90"/>
            <p:cNvSpPr>
              <a:spLocks noChangeShapeType="1"/>
            </p:cNvSpPr>
            <p:nvPr/>
          </p:nvSpPr>
          <p:spPr bwMode="auto">
            <a:xfrm flipH="1" flipV="1">
              <a:off x="3559" y="1786"/>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02" name="Line 91"/>
            <p:cNvSpPr>
              <a:spLocks noChangeShapeType="1"/>
            </p:cNvSpPr>
            <p:nvPr/>
          </p:nvSpPr>
          <p:spPr bwMode="auto">
            <a:xfrm flipH="1" flipV="1">
              <a:off x="3011" y="1325"/>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03" name="Line 92"/>
            <p:cNvSpPr>
              <a:spLocks noChangeShapeType="1"/>
            </p:cNvSpPr>
            <p:nvPr/>
          </p:nvSpPr>
          <p:spPr bwMode="auto">
            <a:xfrm flipH="1" flipV="1">
              <a:off x="4970" y="1322"/>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04" name="Line 93"/>
            <p:cNvSpPr>
              <a:spLocks noChangeShapeType="1"/>
            </p:cNvSpPr>
            <p:nvPr/>
          </p:nvSpPr>
          <p:spPr bwMode="auto">
            <a:xfrm flipH="1" flipV="1">
              <a:off x="4818" y="1342"/>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05" name="Line 94"/>
            <p:cNvSpPr>
              <a:spLocks noChangeShapeType="1"/>
            </p:cNvSpPr>
            <p:nvPr/>
          </p:nvSpPr>
          <p:spPr bwMode="auto">
            <a:xfrm flipH="1" flipV="1">
              <a:off x="4304" y="1309"/>
              <a:ext cx="0" cy="123"/>
            </a:xfrm>
            <a:prstGeom prst="line">
              <a:avLst/>
            </a:prstGeom>
            <a:noFill/>
            <a:ln w="19050">
              <a:solidFill>
                <a:srgbClr val="FF99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06" name="Line 95"/>
            <p:cNvSpPr>
              <a:spLocks noChangeShapeType="1"/>
            </p:cNvSpPr>
            <p:nvPr/>
          </p:nvSpPr>
          <p:spPr bwMode="auto">
            <a:xfrm flipH="1" flipV="1">
              <a:off x="3068" y="1401"/>
              <a:ext cx="6" cy="353"/>
            </a:xfrm>
            <a:prstGeom prst="line">
              <a:avLst/>
            </a:prstGeom>
            <a:noFill/>
            <a:ln w="19050">
              <a:solidFill>
                <a:schemeClr val="tx1"/>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07" name="Line 96"/>
            <p:cNvSpPr>
              <a:spLocks noChangeShapeType="1"/>
            </p:cNvSpPr>
            <p:nvPr/>
          </p:nvSpPr>
          <p:spPr bwMode="auto">
            <a:xfrm flipH="1" flipV="1">
              <a:off x="3164" y="1497"/>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08" name="Line 97"/>
            <p:cNvSpPr>
              <a:spLocks noChangeShapeType="1"/>
            </p:cNvSpPr>
            <p:nvPr/>
          </p:nvSpPr>
          <p:spPr bwMode="auto">
            <a:xfrm flipH="1" flipV="1">
              <a:off x="3260" y="1691"/>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09" name="Line 98"/>
            <p:cNvSpPr>
              <a:spLocks noChangeShapeType="1"/>
            </p:cNvSpPr>
            <p:nvPr/>
          </p:nvSpPr>
          <p:spPr bwMode="auto">
            <a:xfrm flipH="1" flipV="1">
              <a:off x="3356" y="1367"/>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10" name="Line 99"/>
            <p:cNvSpPr>
              <a:spLocks noChangeShapeType="1"/>
            </p:cNvSpPr>
            <p:nvPr/>
          </p:nvSpPr>
          <p:spPr bwMode="auto">
            <a:xfrm flipH="1" flipV="1">
              <a:off x="3578" y="1463"/>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11" name="Line 100"/>
            <p:cNvSpPr>
              <a:spLocks noChangeShapeType="1"/>
            </p:cNvSpPr>
            <p:nvPr/>
          </p:nvSpPr>
          <p:spPr bwMode="auto">
            <a:xfrm flipH="1" flipV="1">
              <a:off x="3681" y="1566"/>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12" name="Line 101"/>
            <p:cNvSpPr>
              <a:spLocks noChangeShapeType="1"/>
            </p:cNvSpPr>
            <p:nvPr/>
          </p:nvSpPr>
          <p:spPr bwMode="auto">
            <a:xfrm flipH="1" flipV="1">
              <a:off x="3854" y="1662"/>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13" name="Line 102"/>
            <p:cNvSpPr>
              <a:spLocks noChangeShapeType="1"/>
            </p:cNvSpPr>
            <p:nvPr/>
          </p:nvSpPr>
          <p:spPr bwMode="auto">
            <a:xfrm flipH="1" flipV="1">
              <a:off x="4125" y="1695"/>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14" name="Line 103"/>
            <p:cNvSpPr>
              <a:spLocks noChangeShapeType="1"/>
            </p:cNvSpPr>
            <p:nvPr/>
          </p:nvSpPr>
          <p:spPr bwMode="auto">
            <a:xfrm flipH="1" flipV="1">
              <a:off x="4200" y="1301"/>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15" name="Line 104"/>
            <p:cNvSpPr>
              <a:spLocks noChangeShapeType="1"/>
            </p:cNvSpPr>
            <p:nvPr/>
          </p:nvSpPr>
          <p:spPr bwMode="auto">
            <a:xfrm flipH="1" flipV="1">
              <a:off x="4394" y="1593"/>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16" name="Line 105"/>
            <p:cNvSpPr>
              <a:spLocks noChangeShapeType="1"/>
            </p:cNvSpPr>
            <p:nvPr/>
          </p:nvSpPr>
          <p:spPr bwMode="auto">
            <a:xfrm flipH="1" flipV="1">
              <a:off x="4894" y="1272"/>
              <a:ext cx="6" cy="210"/>
            </a:xfrm>
            <a:prstGeom prst="line">
              <a:avLst/>
            </a:prstGeom>
            <a:noFill/>
            <a:ln w="19050">
              <a:solidFill>
                <a:srgbClr val="CC3399"/>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17" name="Line 106"/>
            <p:cNvSpPr>
              <a:spLocks noChangeShapeType="1"/>
            </p:cNvSpPr>
            <p:nvPr/>
          </p:nvSpPr>
          <p:spPr bwMode="auto">
            <a:xfrm flipV="1">
              <a:off x="3411" y="1652"/>
              <a:ext cx="1" cy="197"/>
            </a:xfrm>
            <a:prstGeom prst="line">
              <a:avLst/>
            </a:prstGeom>
            <a:noFill/>
            <a:ln w="19050">
              <a:solidFill>
                <a:srgbClr val="006600"/>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18" name="Line 107"/>
            <p:cNvSpPr>
              <a:spLocks noChangeShapeType="1"/>
            </p:cNvSpPr>
            <p:nvPr/>
          </p:nvSpPr>
          <p:spPr bwMode="auto">
            <a:xfrm flipH="1" flipV="1">
              <a:off x="3127" y="1604"/>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19" name="Line 108"/>
            <p:cNvSpPr>
              <a:spLocks noChangeShapeType="1"/>
            </p:cNvSpPr>
            <p:nvPr/>
          </p:nvSpPr>
          <p:spPr bwMode="auto">
            <a:xfrm flipH="1" flipV="1">
              <a:off x="3442" y="1331"/>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20" name="Line 109"/>
            <p:cNvSpPr>
              <a:spLocks noChangeShapeType="1"/>
            </p:cNvSpPr>
            <p:nvPr/>
          </p:nvSpPr>
          <p:spPr bwMode="auto">
            <a:xfrm flipH="1" flipV="1">
              <a:off x="3722" y="1695"/>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sp>
          <p:nvSpPr>
            <p:cNvPr id="17521" name="Line 110"/>
            <p:cNvSpPr>
              <a:spLocks noChangeShapeType="1"/>
            </p:cNvSpPr>
            <p:nvPr/>
          </p:nvSpPr>
          <p:spPr bwMode="auto">
            <a:xfrm flipH="1" flipV="1">
              <a:off x="4494" y="1417"/>
              <a:ext cx="6" cy="252"/>
            </a:xfrm>
            <a:prstGeom prst="line">
              <a:avLst/>
            </a:prstGeom>
            <a:noFill/>
            <a:ln w="19050">
              <a:solidFill>
                <a:srgbClr val="0066FF"/>
              </a:solidFill>
              <a:round/>
              <a:headEnd/>
              <a:tailEnd type="oval" w="med" len="med"/>
            </a:ln>
          </p:spPr>
          <p:txBody>
            <a:bodyPr/>
            <a:lstStyle/>
            <a:p>
              <a:pPr eaLnBrk="0" fontAlgn="base" hangingPunct="0">
                <a:spcBef>
                  <a:spcPct val="0"/>
                </a:spcBef>
                <a:spcAft>
                  <a:spcPct val="0"/>
                </a:spcAft>
              </a:pPr>
              <a:endParaRPr lang="en-US" dirty="0">
                <a:solidFill>
                  <a:srgbClr val="FFFFFF"/>
                </a:solidFill>
              </a:endParaRPr>
            </a:p>
          </p:txBody>
        </p:sp>
      </p:grpSp>
      <p:pic>
        <p:nvPicPr>
          <p:cNvPr id="17415" name="Picture 111" descr="terrainshot_14"/>
          <p:cNvPicPr>
            <a:picLocks noChangeAspect="1" noChangeArrowheads="1"/>
          </p:cNvPicPr>
          <p:nvPr/>
        </p:nvPicPr>
        <p:blipFill>
          <a:blip r:embed="rId5" cstate="print"/>
          <a:srcRect/>
          <a:stretch>
            <a:fillRect/>
          </a:stretch>
        </p:blipFill>
        <p:spPr bwMode="auto">
          <a:xfrm>
            <a:off x="4411663" y="1460500"/>
            <a:ext cx="3200400" cy="2400300"/>
          </a:xfrm>
          <a:prstGeom prst="rect">
            <a:avLst/>
          </a:prstGeom>
          <a:noFill/>
          <a:ln w="9525">
            <a:noFill/>
            <a:miter lim="800000"/>
            <a:headEnd/>
            <a:tailEnd/>
          </a:ln>
        </p:spPr>
      </p:pic>
      <p:sp>
        <p:nvSpPr>
          <p:cNvPr id="17416" name="Rectangle 113"/>
          <p:cNvSpPr>
            <a:spLocks noChangeArrowheads="1"/>
          </p:cNvSpPr>
          <p:nvPr/>
        </p:nvSpPr>
        <p:spPr bwMode="auto">
          <a:xfrm>
            <a:off x="4495800" y="3860800"/>
            <a:ext cx="4291688" cy="400110"/>
          </a:xfrm>
          <a:prstGeom prst="rect">
            <a:avLst/>
          </a:prstGeom>
          <a:noFill/>
          <a:ln w="9525">
            <a:noFill/>
            <a:miter lim="800000"/>
            <a:headEnd/>
            <a:tailEnd/>
          </a:ln>
        </p:spPr>
        <p:txBody>
          <a:bodyPr wrap="none">
            <a:spAutoFit/>
          </a:bodyPr>
          <a:lstStyle/>
          <a:p>
            <a:pPr fontAlgn="base">
              <a:spcBef>
                <a:spcPct val="0"/>
              </a:spcBef>
              <a:spcAft>
                <a:spcPct val="0"/>
              </a:spcAft>
            </a:pPr>
            <a:r>
              <a:rPr lang="en-US" sz="2000" dirty="0">
                <a:solidFill>
                  <a:srgbClr val="DFDEF6"/>
                </a:solidFill>
              </a:rPr>
              <a:t>Triangulated </a:t>
            </a:r>
            <a:r>
              <a:rPr lang="en-US" sz="2000" dirty="0" smtClean="0">
                <a:solidFill>
                  <a:srgbClr val="DFDEF6"/>
                </a:solidFill>
              </a:rPr>
              <a:t>Irregular Network (TIN)</a:t>
            </a:r>
            <a:endParaRPr lang="en-US" sz="2000" dirty="0">
              <a:solidFill>
                <a:srgbClr val="DFDEF6"/>
              </a:solidFill>
            </a:endParaRPr>
          </a:p>
        </p:txBody>
      </p:sp>
      <p:sp>
        <p:nvSpPr>
          <p:cNvPr id="17417" name="Rectangle 114"/>
          <p:cNvSpPr>
            <a:spLocks noChangeArrowheads="1"/>
          </p:cNvSpPr>
          <p:nvPr/>
        </p:nvSpPr>
        <p:spPr bwMode="auto">
          <a:xfrm>
            <a:off x="2743200" y="5994400"/>
            <a:ext cx="2682875" cy="396875"/>
          </a:xfrm>
          <a:prstGeom prst="rect">
            <a:avLst/>
          </a:prstGeom>
          <a:noFill/>
          <a:ln w="9525">
            <a:noFill/>
            <a:miter lim="800000"/>
            <a:headEnd/>
            <a:tailEnd/>
          </a:ln>
        </p:spPr>
        <p:txBody>
          <a:bodyPr wrap="none">
            <a:spAutoFit/>
          </a:bodyPr>
          <a:lstStyle/>
          <a:p>
            <a:pPr fontAlgn="base">
              <a:spcBef>
                <a:spcPct val="0"/>
              </a:spcBef>
              <a:spcAft>
                <a:spcPct val="0"/>
              </a:spcAft>
            </a:pPr>
            <a:r>
              <a:rPr lang="en-US" sz="2000" dirty="0">
                <a:solidFill>
                  <a:srgbClr val="DFDEF6"/>
                </a:solidFill>
              </a:rPr>
              <a:t>Data </a:t>
            </a:r>
            <a:r>
              <a:rPr lang="en-US" sz="2000" dirty="0" smtClean="0">
                <a:solidFill>
                  <a:srgbClr val="DFDEF6"/>
                </a:solidFill>
              </a:rPr>
              <a:t>point correlation</a:t>
            </a:r>
            <a:endParaRPr lang="en-US" sz="2000" dirty="0">
              <a:solidFill>
                <a:srgbClr val="DFDEF6"/>
              </a:solidFill>
            </a:endParaRPr>
          </a:p>
        </p:txBody>
      </p:sp>
      <p:sp>
        <p:nvSpPr>
          <p:cNvPr id="17418" name="Rectangle 115"/>
          <p:cNvSpPr>
            <a:spLocks noChangeArrowheads="1"/>
          </p:cNvSpPr>
          <p:nvPr/>
        </p:nvSpPr>
        <p:spPr bwMode="auto">
          <a:xfrm>
            <a:off x="381000" y="3860800"/>
            <a:ext cx="3417888" cy="396875"/>
          </a:xfrm>
          <a:prstGeom prst="rect">
            <a:avLst/>
          </a:prstGeom>
          <a:noFill/>
          <a:ln w="9525">
            <a:noFill/>
            <a:miter lim="800000"/>
            <a:headEnd/>
            <a:tailEnd/>
          </a:ln>
        </p:spPr>
        <p:txBody>
          <a:bodyPr wrap="none">
            <a:spAutoFit/>
          </a:bodyPr>
          <a:lstStyle/>
          <a:p>
            <a:pPr fontAlgn="base">
              <a:spcBef>
                <a:spcPct val="0"/>
              </a:spcBef>
              <a:spcAft>
                <a:spcPct val="0"/>
              </a:spcAft>
            </a:pPr>
            <a:r>
              <a:rPr lang="en-US" sz="2000" dirty="0">
                <a:solidFill>
                  <a:srgbClr val="DFDEF6"/>
                </a:solidFill>
              </a:rPr>
              <a:t>Surface </a:t>
            </a:r>
            <a:r>
              <a:rPr lang="en-US" sz="2000" dirty="0" smtClean="0">
                <a:solidFill>
                  <a:srgbClr val="DFDEF6"/>
                </a:solidFill>
              </a:rPr>
              <a:t>tiled </a:t>
            </a:r>
            <a:r>
              <a:rPr lang="en-US" sz="2000" dirty="0">
                <a:solidFill>
                  <a:srgbClr val="DFDEF6"/>
                </a:solidFill>
              </a:rPr>
              <a:t>with </a:t>
            </a:r>
            <a:r>
              <a:rPr lang="en-US" sz="2000" dirty="0" smtClean="0">
                <a:solidFill>
                  <a:srgbClr val="DFDEF6"/>
                </a:solidFill>
              </a:rPr>
              <a:t>hexagons</a:t>
            </a:r>
            <a:endParaRPr lang="en-US" sz="2000" dirty="0">
              <a:solidFill>
                <a:srgbClr val="DFDEF6"/>
              </a:solidFill>
            </a:endParaRPr>
          </a:p>
        </p:txBody>
      </p:sp>
    </p:spTree>
    <p:extLst>
      <p:ext uri="{BB962C8B-B14F-4D97-AF65-F5344CB8AC3E}">
        <p14:creationId xmlns:p14="http://schemas.microsoft.com/office/powerpoint/2010/main" val="3634723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2"/>
          <p:cNvSpPr>
            <a:spLocks noGrp="1"/>
          </p:cNvSpPr>
          <p:nvPr>
            <p:ph type="sldNum" sz="quarter" idx="10"/>
          </p:nvPr>
        </p:nvSpPr>
        <p:spPr/>
        <p:txBody>
          <a:bodyPr/>
          <a:lstStyle/>
          <a:p>
            <a:pPr>
              <a:defRPr/>
            </a:pPr>
            <a:fld id="{4AF47BF0-6B58-423C-8D72-BF80C79B818D}" type="slidenum">
              <a:rPr lang="en-US">
                <a:solidFill>
                  <a:srgbClr val="FFFFFF"/>
                </a:solidFill>
              </a:rPr>
              <a:pPr>
                <a:defRPr/>
              </a:pPr>
              <a:t>9</a:t>
            </a:fld>
            <a:endParaRPr lang="en-US" dirty="0">
              <a:solidFill>
                <a:srgbClr val="FFFFFF"/>
              </a:solidFill>
            </a:endParaRPr>
          </a:p>
        </p:txBody>
      </p:sp>
      <p:sp>
        <p:nvSpPr>
          <p:cNvPr id="36866" name="Rectangle 2"/>
          <p:cNvSpPr>
            <a:spLocks noGrp="1" noChangeArrowheads="1"/>
          </p:cNvSpPr>
          <p:nvPr>
            <p:ph type="title"/>
          </p:nvPr>
        </p:nvSpPr>
        <p:spPr/>
        <p:txBody>
          <a:bodyPr/>
          <a:lstStyle/>
          <a:p>
            <a:pPr eaLnBrk="1" hangingPunct="1">
              <a:defRPr/>
            </a:pPr>
            <a:r>
              <a:rPr lang="en-US" dirty="0" smtClean="0"/>
              <a:t>Dynamic Environment</a:t>
            </a:r>
          </a:p>
        </p:txBody>
      </p:sp>
      <p:sp>
        <p:nvSpPr>
          <p:cNvPr id="36868" name="Rectangle 4"/>
          <p:cNvSpPr>
            <a:spLocks noChangeArrowheads="1"/>
          </p:cNvSpPr>
          <p:nvPr/>
        </p:nvSpPr>
        <p:spPr bwMode="auto">
          <a:xfrm>
            <a:off x="2590800" y="1219200"/>
            <a:ext cx="3962400" cy="4983163"/>
          </a:xfrm>
          <a:prstGeom prst="rect">
            <a:avLst/>
          </a:prstGeom>
          <a:noFill/>
          <a:ln w="9525">
            <a:noFill/>
            <a:miter lim="800000"/>
            <a:headEnd/>
            <a:tailEnd/>
          </a:ln>
          <a:effectLst/>
        </p:spPr>
        <p:txBody>
          <a:bodyPr/>
          <a:lstStyle/>
          <a:p>
            <a:pPr marL="628650" lvl="1" indent="-228600" fontAlgn="base">
              <a:lnSpc>
                <a:spcPct val="8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weather </a:t>
            </a:r>
            <a:r>
              <a:rPr lang="en-US" sz="2000" dirty="0">
                <a:solidFill>
                  <a:srgbClr val="FFFFFF"/>
                </a:solidFill>
                <a:effectLst>
                  <a:outerShdw blurRad="38100" dist="38100" dir="2700000" algn="tl">
                    <a:srgbClr val="000000"/>
                  </a:outerShdw>
                </a:effectLst>
              </a:rPr>
              <a:t>movement – clouds, rain, wind</a:t>
            </a:r>
          </a:p>
          <a:p>
            <a:pPr marL="628650" lvl="1" indent="-228600" fontAlgn="base">
              <a:lnSpc>
                <a:spcPct val="8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sea </a:t>
            </a:r>
            <a:r>
              <a:rPr lang="en-US" sz="2000" dirty="0">
                <a:solidFill>
                  <a:srgbClr val="FFFFFF"/>
                </a:solidFill>
                <a:effectLst>
                  <a:outerShdw blurRad="38100" dist="38100" dir="2700000" algn="tl">
                    <a:srgbClr val="000000"/>
                  </a:outerShdw>
                </a:effectLst>
              </a:rPr>
              <a:t>state – storms, daily tide</a:t>
            </a:r>
          </a:p>
          <a:p>
            <a:pPr marL="628650" lvl="1" indent="-228600" fontAlgn="base">
              <a:lnSpc>
                <a:spcPct val="8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daylight </a:t>
            </a:r>
            <a:r>
              <a:rPr lang="en-US" sz="2000" dirty="0">
                <a:solidFill>
                  <a:srgbClr val="FFFFFF"/>
                </a:solidFill>
                <a:effectLst>
                  <a:outerShdw blurRad="38100" dist="38100" dir="2700000" algn="tl">
                    <a:srgbClr val="000000"/>
                  </a:outerShdw>
                </a:effectLst>
              </a:rPr>
              <a:t>– sunrise, sunset, dark</a:t>
            </a:r>
          </a:p>
          <a:p>
            <a:pPr marL="628650" lvl="1" indent="-228600" fontAlgn="base">
              <a:lnSpc>
                <a:spcPct val="80000"/>
              </a:lnSpc>
              <a:spcBef>
                <a:spcPct val="20000"/>
              </a:spcBef>
              <a:spcAft>
                <a:spcPct val="0"/>
              </a:spcAft>
              <a:buClr>
                <a:srgbClr val="CCCCFF"/>
              </a:buClr>
              <a:buSzPct val="50000"/>
              <a:buFont typeface="Wingdings" pitchFamily="2" charset="2"/>
              <a:buChar char="n"/>
              <a:defRPr/>
            </a:pPr>
            <a:r>
              <a:rPr lang="en-US" sz="2000" dirty="0" smtClean="0">
                <a:solidFill>
                  <a:srgbClr val="FFFFFF"/>
                </a:solidFill>
                <a:effectLst>
                  <a:outerShdw blurRad="38100" dist="38100" dir="2700000" algn="tl">
                    <a:srgbClr val="000000"/>
                  </a:outerShdw>
                </a:effectLst>
              </a:rPr>
              <a:t>smoke </a:t>
            </a:r>
            <a:r>
              <a:rPr lang="en-US" sz="2000" dirty="0">
                <a:solidFill>
                  <a:srgbClr val="FFFFFF"/>
                </a:solidFill>
                <a:effectLst>
                  <a:outerShdw blurRad="38100" dist="38100" dir="2700000" algn="tl">
                    <a:srgbClr val="000000"/>
                  </a:outerShdw>
                </a:effectLst>
              </a:rPr>
              <a:t>&amp; </a:t>
            </a:r>
            <a:r>
              <a:rPr lang="en-US" sz="2000" dirty="0" smtClean="0">
                <a:solidFill>
                  <a:srgbClr val="FFFFFF"/>
                </a:solidFill>
                <a:effectLst>
                  <a:outerShdw blurRad="38100" dist="38100" dir="2700000" algn="tl">
                    <a:srgbClr val="000000"/>
                  </a:outerShdw>
                </a:effectLst>
              </a:rPr>
              <a:t>dust </a:t>
            </a:r>
            <a:r>
              <a:rPr lang="en-US" sz="2000" dirty="0">
                <a:solidFill>
                  <a:srgbClr val="FFFFFF"/>
                </a:solidFill>
                <a:effectLst>
                  <a:outerShdw blurRad="38100" dist="38100" dir="2700000" algn="tl">
                    <a:srgbClr val="000000"/>
                  </a:outerShdw>
                </a:effectLst>
              </a:rPr>
              <a:t>– clouds, raising, </a:t>
            </a:r>
            <a:r>
              <a:rPr lang="en-US" sz="2000" dirty="0" smtClean="0">
                <a:solidFill>
                  <a:srgbClr val="FFFFFF"/>
                </a:solidFill>
                <a:effectLst>
                  <a:outerShdw blurRad="38100" dist="38100" dir="2700000" algn="tl">
                    <a:srgbClr val="000000"/>
                  </a:outerShdw>
                </a:effectLst>
              </a:rPr>
              <a:t>dispersing</a:t>
            </a:r>
            <a:endParaRPr lang="en-US" sz="2000" dirty="0">
              <a:solidFill>
                <a:srgbClr val="FFFFFF"/>
              </a:solidFill>
              <a:effectLst>
                <a:outerShdw blurRad="38100" dist="38100" dir="2700000" algn="tl">
                  <a:srgbClr val="000000"/>
                </a:outerShdw>
              </a:effectLst>
            </a:endParaRPr>
          </a:p>
        </p:txBody>
      </p:sp>
      <p:pic>
        <p:nvPicPr>
          <p:cNvPr id="19461" name="Picture 5" descr="siwEuro01tuIntro15"/>
          <p:cNvPicPr>
            <a:picLocks noChangeAspect="1" noChangeArrowheads="1"/>
          </p:cNvPicPr>
          <p:nvPr/>
        </p:nvPicPr>
        <p:blipFill>
          <a:blip r:embed="rId3" cstate="print"/>
          <a:srcRect/>
          <a:stretch>
            <a:fillRect/>
          </a:stretch>
        </p:blipFill>
        <p:spPr bwMode="auto">
          <a:xfrm>
            <a:off x="6553200" y="1371600"/>
            <a:ext cx="2397125" cy="2108200"/>
          </a:xfrm>
          <a:prstGeom prst="rect">
            <a:avLst/>
          </a:prstGeom>
          <a:noFill/>
          <a:ln w="9525">
            <a:noFill/>
            <a:miter lim="800000"/>
            <a:headEnd/>
            <a:tailEnd/>
          </a:ln>
        </p:spPr>
      </p:pic>
      <p:pic>
        <p:nvPicPr>
          <p:cNvPr id="19462" name="Picture 6" descr="siwEuro01tuIntro20"/>
          <p:cNvPicPr>
            <a:picLocks noChangeAspect="1" noChangeArrowheads="1"/>
          </p:cNvPicPr>
          <p:nvPr/>
        </p:nvPicPr>
        <p:blipFill>
          <a:blip r:embed="rId4" cstate="print"/>
          <a:srcRect/>
          <a:stretch>
            <a:fillRect/>
          </a:stretch>
        </p:blipFill>
        <p:spPr bwMode="auto">
          <a:xfrm>
            <a:off x="6553200" y="3886200"/>
            <a:ext cx="2387600" cy="2184400"/>
          </a:xfrm>
          <a:prstGeom prst="rect">
            <a:avLst/>
          </a:prstGeom>
          <a:noFill/>
          <a:ln w="9525">
            <a:noFill/>
            <a:miter lim="800000"/>
            <a:headEnd/>
            <a:tailEnd/>
          </a:ln>
        </p:spPr>
      </p:pic>
      <p:pic>
        <p:nvPicPr>
          <p:cNvPr id="19463" name="Picture 7" descr="siwEuro01tuIntro18"/>
          <p:cNvPicPr>
            <a:picLocks noChangeAspect="1" noChangeArrowheads="1"/>
          </p:cNvPicPr>
          <p:nvPr/>
        </p:nvPicPr>
        <p:blipFill>
          <a:blip r:embed="rId5" cstate="print"/>
          <a:srcRect/>
          <a:stretch>
            <a:fillRect/>
          </a:stretch>
        </p:blipFill>
        <p:spPr bwMode="auto">
          <a:xfrm>
            <a:off x="152400" y="3962400"/>
            <a:ext cx="2470150" cy="2084388"/>
          </a:xfrm>
          <a:prstGeom prst="rect">
            <a:avLst/>
          </a:prstGeom>
          <a:noFill/>
          <a:ln w="9525">
            <a:noFill/>
            <a:miter lim="800000"/>
            <a:headEnd/>
            <a:tailEnd/>
          </a:ln>
        </p:spPr>
      </p:pic>
      <p:pic>
        <p:nvPicPr>
          <p:cNvPr id="19464" name="Picture 8" descr="siwEuro01tuIntro14"/>
          <p:cNvPicPr>
            <a:picLocks noChangeAspect="1" noChangeArrowheads="1"/>
          </p:cNvPicPr>
          <p:nvPr/>
        </p:nvPicPr>
        <p:blipFill>
          <a:blip r:embed="rId6" cstate="print"/>
          <a:srcRect/>
          <a:stretch>
            <a:fillRect/>
          </a:stretch>
        </p:blipFill>
        <p:spPr bwMode="auto">
          <a:xfrm>
            <a:off x="152400" y="1371600"/>
            <a:ext cx="2447925" cy="2197100"/>
          </a:xfrm>
          <a:prstGeom prst="rect">
            <a:avLst/>
          </a:prstGeom>
          <a:noFill/>
          <a:ln w="9525">
            <a:noFill/>
            <a:miter lim="800000"/>
            <a:headEnd/>
            <a:tailEnd/>
          </a:ln>
        </p:spPr>
      </p:pic>
    </p:spTree>
    <p:extLst>
      <p:ext uri="{BB962C8B-B14F-4D97-AF65-F5344CB8AC3E}">
        <p14:creationId xmlns:p14="http://schemas.microsoft.com/office/powerpoint/2010/main" val="339997352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Digital Dots">
  <a:themeElements>
    <a:clrScheme name="Digital Dots 2">
      <a:dk1>
        <a:srgbClr val="5B5B89"/>
      </a:dk1>
      <a:lt1>
        <a:srgbClr val="FFFFFF"/>
      </a:lt1>
      <a:dk2>
        <a:srgbClr val="666699"/>
      </a:dk2>
      <a:lt2>
        <a:srgbClr val="DFDEF6"/>
      </a:lt2>
      <a:accent1>
        <a:srgbClr val="6666FF"/>
      </a:accent1>
      <a:accent2>
        <a:srgbClr val="52527C"/>
      </a:accent2>
      <a:accent3>
        <a:srgbClr val="B8B8CA"/>
      </a:accent3>
      <a:accent4>
        <a:srgbClr val="DADADA"/>
      </a:accent4>
      <a:accent5>
        <a:srgbClr val="B8B8FF"/>
      </a:accent5>
      <a:accent6>
        <a:srgbClr val="494970"/>
      </a:accent6>
      <a:hlink>
        <a:srgbClr val="9999FF"/>
      </a:hlink>
      <a:folHlink>
        <a:srgbClr val="CCCCFF"/>
      </a:folHlink>
    </a:clrScheme>
    <a:fontScheme name="Digital Do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igital Dots 1">
        <a:dk1>
          <a:srgbClr val="00008A"/>
        </a:dk1>
        <a:lt1>
          <a:srgbClr val="FFFFFF"/>
        </a:lt1>
        <a:dk2>
          <a:srgbClr val="000099"/>
        </a:dk2>
        <a:lt2>
          <a:srgbClr val="FFFFFF"/>
        </a:lt2>
        <a:accent1>
          <a:srgbClr val="0099FF"/>
        </a:accent1>
        <a:accent2>
          <a:srgbClr val="00007A"/>
        </a:accent2>
        <a:accent3>
          <a:srgbClr val="AAAACA"/>
        </a:accent3>
        <a:accent4>
          <a:srgbClr val="DADADA"/>
        </a:accent4>
        <a:accent5>
          <a:srgbClr val="AACAFF"/>
        </a:accent5>
        <a:accent6>
          <a:srgbClr val="00006E"/>
        </a:accent6>
        <a:hlink>
          <a:srgbClr val="EAEAEA"/>
        </a:hlink>
        <a:folHlink>
          <a:srgbClr val="FFCC00"/>
        </a:folHlink>
      </a:clrScheme>
      <a:clrMap bg1="dk2" tx1="lt1" bg2="dk1" tx2="lt2" accent1="accent1" accent2="accent2" accent3="accent3" accent4="accent4" accent5="accent5" accent6="accent6" hlink="hlink" folHlink="folHlink"/>
    </a:extraClrScheme>
    <a:extraClrScheme>
      <a:clrScheme name="Digital Dots 2">
        <a:dk1>
          <a:srgbClr val="5B5B89"/>
        </a:dk1>
        <a:lt1>
          <a:srgbClr val="FFFFFF"/>
        </a:lt1>
        <a:dk2>
          <a:srgbClr val="666699"/>
        </a:dk2>
        <a:lt2>
          <a:srgbClr val="DFDEF6"/>
        </a:lt2>
        <a:accent1>
          <a:srgbClr val="6666FF"/>
        </a:accent1>
        <a:accent2>
          <a:srgbClr val="52527C"/>
        </a:accent2>
        <a:accent3>
          <a:srgbClr val="B8B8CA"/>
        </a:accent3>
        <a:accent4>
          <a:srgbClr val="DADADA"/>
        </a:accent4>
        <a:accent5>
          <a:srgbClr val="B8B8FF"/>
        </a:accent5>
        <a:accent6>
          <a:srgbClr val="494970"/>
        </a:accent6>
        <a:hlink>
          <a:srgbClr val="9999FF"/>
        </a:hlink>
        <a:folHlink>
          <a:srgbClr val="CCCCFF"/>
        </a:folHlink>
      </a:clrScheme>
      <a:clrMap bg1="dk2" tx1="lt1" bg2="dk1" tx2="lt2" accent1="accent1" accent2="accent2" accent3="accent3" accent4="accent4" accent5="accent5" accent6="accent6" hlink="hlink" folHlink="folHlink"/>
    </a:extraClrScheme>
    <a:extraClrScheme>
      <a:clrScheme name="Digital Dots 3">
        <a:dk1>
          <a:srgbClr val="700000"/>
        </a:dk1>
        <a:lt1>
          <a:srgbClr val="FFFFFF"/>
        </a:lt1>
        <a:dk2>
          <a:srgbClr val="800000"/>
        </a:dk2>
        <a:lt2>
          <a:srgbClr val="FFFFCC"/>
        </a:lt2>
        <a:accent1>
          <a:srgbClr val="BE7960"/>
        </a:accent1>
        <a:accent2>
          <a:srgbClr val="600000"/>
        </a:accent2>
        <a:accent3>
          <a:srgbClr val="C0AAAA"/>
        </a:accent3>
        <a:accent4>
          <a:srgbClr val="DADADA"/>
        </a:accent4>
        <a:accent5>
          <a:srgbClr val="DBBEB6"/>
        </a:accent5>
        <a:accent6>
          <a:srgbClr val="560000"/>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igital Dots 4">
        <a:dk1>
          <a:srgbClr val="000000"/>
        </a:dk1>
        <a:lt1>
          <a:srgbClr val="FDEB9D"/>
        </a:lt1>
        <a:dk2>
          <a:srgbClr val="000000"/>
        </a:dk2>
        <a:lt2>
          <a:srgbClr val="E0CE82"/>
        </a:lt2>
        <a:accent1>
          <a:srgbClr val="EAEAEA"/>
        </a:accent1>
        <a:accent2>
          <a:srgbClr val="C2B476"/>
        </a:accent2>
        <a:accent3>
          <a:srgbClr val="FEF3CC"/>
        </a:accent3>
        <a:accent4>
          <a:srgbClr val="000000"/>
        </a:accent4>
        <a:accent5>
          <a:srgbClr val="F3F3F3"/>
        </a:accent5>
        <a:accent6>
          <a:srgbClr val="B0A36A"/>
        </a:accent6>
        <a:hlink>
          <a:srgbClr val="A47900"/>
        </a:hlink>
        <a:folHlink>
          <a:srgbClr val="8C8900"/>
        </a:folHlink>
      </a:clrScheme>
      <a:clrMap bg1="lt1" tx1="dk1" bg2="lt2" tx2="dk2" accent1="accent1" accent2="accent2" accent3="accent3" accent4="accent4" accent5="accent5" accent6="accent6" hlink="hlink" folHlink="folHlink"/>
    </a:extraClrScheme>
    <a:extraClrScheme>
      <a:clrScheme name="Digital Dots 5">
        <a:dk1>
          <a:srgbClr val="5B5E52"/>
        </a:dk1>
        <a:lt1>
          <a:srgbClr val="FFFFFF"/>
        </a:lt1>
        <a:dk2>
          <a:srgbClr val="686B5D"/>
        </a:dk2>
        <a:lt2>
          <a:srgbClr val="CCD5C7"/>
        </a:lt2>
        <a:accent1>
          <a:srgbClr val="809EA8"/>
        </a:accent1>
        <a:accent2>
          <a:srgbClr val="4F5147"/>
        </a:accent2>
        <a:accent3>
          <a:srgbClr val="B9BAB6"/>
        </a:accent3>
        <a:accent4>
          <a:srgbClr val="DADADA"/>
        </a:accent4>
        <a:accent5>
          <a:srgbClr val="C0CCD1"/>
        </a:accent5>
        <a:accent6>
          <a:srgbClr val="47493F"/>
        </a:accent6>
        <a:hlink>
          <a:srgbClr val="AAA854"/>
        </a:hlink>
        <a:folHlink>
          <a:srgbClr val="E1D09F"/>
        </a:folHlink>
      </a:clrScheme>
      <a:clrMap bg1="dk2" tx1="lt1" bg2="dk1" tx2="lt2" accent1="accent1" accent2="accent2" accent3="accent3" accent4="accent4" accent5="accent5" accent6="accent6" hlink="hlink" folHlink="folHlink"/>
    </a:extraClrScheme>
    <a:extraClrScheme>
      <a:clrScheme name="Digital Dots 6">
        <a:dk1>
          <a:srgbClr val="46532B"/>
        </a:dk1>
        <a:lt1>
          <a:srgbClr val="FFFFFF"/>
        </a:lt1>
        <a:dk2>
          <a:srgbClr val="4E5D31"/>
        </a:dk2>
        <a:lt2>
          <a:srgbClr val="FFFFCC"/>
        </a:lt2>
        <a:accent1>
          <a:srgbClr val="8F8C00"/>
        </a:accent1>
        <a:accent2>
          <a:srgbClr val="424F29"/>
        </a:accent2>
        <a:accent3>
          <a:srgbClr val="B2B6AD"/>
        </a:accent3>
        <a:accent4>
          <a:srgbClr val="DADADA"/>
        </a:accent4>
        <a:accent5>
          <a:srgbClr val="C6C5AA"/>
        </a:accent5>
        <a:accent6>
          <a:srgbClr val="3B4724"/>
        </a:accent6>
        <a:hlink>
          <a:srgbClr val="33CC33"/>
        </a:hlink>
        <a:folHlink>
          <a:srgbClr val="00A1B2"/>
        </a:folHlink>
      </a:clrScheme>
      <a:clrMap bg1="dk2" tx1="lt1" bg2="dk1" tx2="lt2" accent1="accent1" accent2="accent2" accent3="accent3" accent4="accent4" accent5="accent5" accent6="accent6" hlink="hlink" folHlink="folHlink"/>
    </a:extraClrScheme>
    <a:extraClrScheme>
      <a:clrScheme name="Digital Dots 7">
        <a:dk1>
          <a:srgbClr val="007673"/>
        </a:dk1>
        <a:lt1>
          <a:srgbClr val="FFFFFF"/>
        </a:lt1>
        <a:dk2>
          <a:srgbClr val="008080"/>
        </a:dk2>
        <a:lt2>
          <a:srgbClr val="FFFF99"/>
        </a:lt2>
        <a:accent1>
          <a:srgbClr val="33CCCC"/>
        </a:accent1>
        <a:accent2>
          <a:srgbClr val="006462"/>
        </a:accent2>
        <a:accent3>
          <a:srgbClr val="AAC0C0"/>
        </a:accent3>
        <a:accent4>
          <a:srgbClr val="DADADA"/>
        </a:accent4>
        <a:accent5>
          <a:srgbClr val="ADE2E2"/>
        </a:accent5>
        <a:accent6>
          <a:srgbClr val="005A58"/>
        </a:accent6>
        <a:hlink>
          <a:srgbClr val="FFCC00"/>
        </a:hlink>
        <a:folHlink>
          <a:srgbClr val="CC3300"/>
        </a:folHlink>
      </a:clrScheme>
      <a:clrMap bg1="dk2" tx1="lt1" bg2="dk1" tx2="lt2" accent1="accent1" accent2="accent2" accent3="accent3" accent4="accent4" accent5="accent5" accent6="accent6" hlink="hlink" folHlink="folHlink"/>
    </a:extraClrScheme>
    <a:extraClrScheme>
      <a:clrScheme name="Digital Dots 8">
        <a:dk1>
          <a:srgbClr val="000000"/>
        </a:dk1>
        <a:lt1>
          <a:srgbClr val="E6F8F4"/>
        </a:lt1>
        <a:dk2>
          <a:srgbClr val="000000"/>
        </a:dk2>
        <a:lt2>
          <a:srgbClr val="C5DBD6"/>
        </a:lt2>
        <a:accent1>
          <a:srgbClr val="CCFF99"/>
        </a:accent1>
        <a:accent2>
          <a:srgbClr val="ACBAB7"/>
        </a:accent2>
        <a:accent3>
          <a:srgbClr val="F0FBF8"/>
        </a:accent3>
        <a:accent4>
          <a:srgbClr val="000000"/>
        </a:accent4>
        <a:accent5>
          <a:srgbClr val="E2FFCA"/>
        </a:accent5>
        <a:accent6>
          <a:srgbClr val="9BA8A6"/>
        </a:accent6>
        <a:hlink>
          <a:srgbClr val="008080"/>
        </a:hlink>
        <a:folHlink>
          <a:srgbClr val="0066CC"/>
        </a:folHlink>
      </a:clrScheme>
      <a:clrMap bg1="lt1" tx1="dk1" bg2="lt2" tx2="dk2" accent1="accent1" accent2="accent2" accent3="accent3" accent4="accent4" accent5="accent5" accent6="accent6" hlink="hlink" folHlink="folHlink"/>
    </a:extraClrScheme>
    <a:extraClrScheme>
      <a:clrScheme name="Digital Dots 9">
        <a:dk1>
          <a:srgbClr val="000000"/>
        </a:dk1>
        <a:lt1>
          <a:srgbClr val="EAEAEA"/>
        </a:lt1>
        <a:dk2>
          <a:srgbClr val="000000"/>
        </a:dk2>
        <a:lt2>
          <a:srgbClr val="D1D1D1"/>
        </a:lt2>
        <a:accent1>
          <a:srgbClr val="CCECFF"/>
        </a:accent1>
        <a:accent2>
          <a:srgbClr val="B2B2B2"/>
        </a:accent2>
        <a:accent3>
          <a:srgbClr val="F3F3F3"/>
        </a:accent3>
        <a:accent4>
          <a:srgbClr val="000000"/>
        </a:accent4>
        <a:accent5>
          <a:srgbClr val="E2F4FF"/>
        </a:accent5>
        <a:accent6>
          <a:srgbClr val="A1A1A1"/>
        </a:accent6>
        <a:hlink>
          <a:srgbClr val="7200E4"/>
        </a:hlink>
        <a:folHlink>
          <a:srgbClr val="0033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FFFB3EE-5BAA-4A7D-B8A0-FC61AB1B54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Mail merge made easy</Template>
  <TotalTime>7775</TotalTime>
  <Words>10936</Words>
  <Application>Microsoft Office PowerPoint</Application>
  <PresentationFormat>On-screen Show (4:3)</PresentationFormat>
  <Paragraphs>948</Paragraphs>
  <Slides>47</Slides>
  <Notes>46</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47</vt:i4>
      </vt:variant>
    </vt:vector>
  </HeadingPairs>
  <TitlesOfParts>
    <vt:vector size="60" baseType="lpstr">
      <vt:lpstr>Arial</vt:lpstr>
      <vt:lpstr>Calibri</vt:lpstr>
      <vt:lpstr>Gulim</vt:lpstr>
      <vt:lpstr>Helvetica</vt:lpstr>
      <vt:lpstr>Segoe</vt:lpstr>
      <vt:lpstr>Segoe UI Light</vt:lpstr>
      <vt:lpstr>Symbol</vt:lpstr>
      <vt:lpstr>Times New Roman</vt:lpstr>
      <vt:lpstr>Wingdings</vt:lpstr>
      <vt:lpstr>Essential</vt:lpstr>
      <vt:lpstr>Digital Dots</vt:lpstr>
      <vt:lpstr>Equation</vt:lpstr>
      <vt:lpstr>Worksheet</vt:lpstr>
      <vt:lpstr>Mô phỏng và ứng dụng trong huấn luyện quân sự</vt:lpstr>
      <vt:lpstr>NộI dung</vt:lpstr>
      <vt:lpstr>Mô phỏng các thực thể </vt:lpstr>
      <vt:lpstr>Environment Modeling</vt:lpstr>
      <vt:lpstr>Level of Detail</vt:lpstr>
      <vt:lpstr>Conceptual Reference Model</vt:lpstr>
      <vt:lpstr>Data Processing</vt:lpstr>
      <vt:lpstr>Storing Environmental Data</vt:lpstr>
      <vt:lpstr>Dynamic Environment</vt:lpstr>
      <vt:lpstr>Physical Modeling</vt:lpstr>
      <vt:lpstr>Movement Modeling</vt:lpstr>
      <vt:lpstr>Movement Points Movement</vt:lpstr>
      <vt:lpstr>Bald Earth Movement</vt:lpstr>
      <vt:lpstr>Terrain and Feature Movement</vt:lpstr>
      <vt:lpstr>Physics-based Movement</vt:lpstr>
      <vt:lpstr>Automatic Route Planning</vt:lpstr>
      <vt:lpstr>PowerPoint Presentation</vt:lpstr>
      <vt:lpstr>Grid Registration</vt:lpstr>
      <vt:lpstr>Beyond 2-D Movement</vt:lpstr>
      <vt:lpstr>Behavioral—Agent Based</vt:lpstr>
      <vt:lpstr>Detection Modeling</vt:lpstr>
      <vt:lpstr>Gridded Probability Areas</vt:lpstr>
      <vt:lpstr>Detection Range</vt:lpstr>
      <vt:lpstr>Engagement Modeling – Entity Level</vt:lpstr>
      <vt:lpstr>Engagement Modeling – Aggregate Level</vt:lpstr>
      <vt:lpstr>Point System</vt:lpstr>
      <vt:lpstr>Markov Pk Table</vt:lpstr>
      <vt:lpstr>Random Numbers</vt:lpstr>
      <vt:lpstr>Pk’s and Random Numbers</vt:lpstr>
      <vt:lpstr>Precision Engagements</vt:lpstr>
      <vt:lpstr>Linear Target Phit</vt:lpstr>
      <vt:lpstr>Single-Shot Accuracy 1D Target Example 1</vt:lpstr>
      <vt:lpstr>Rectangular Target Phit</vt:lpstr>
      <vt:lpstr>Circular Target Phit</vt:lpstr>
      <vt:lpstr>Kill Categories</vt:lpstr>
      <vt:lpstr>Direct-Fire Accuracy Example (1)</vt:lpstr>
      <vt:lpstr>Direct-Fire Accuracy Example (2)</vt:lpstr>
      <vt:lpstr>Engagement Modeling – Aggregate Level</vt:lpstr>
      <vt:lpstr>Lanchester Equations</vt:lpstr>
      <vt:lpstr>Aggregated Combat Groups</vt:lpstr>
      <vt:lpstr>Force Ratio Attrition Models</vt:lpstr>
      <vt:lpstr>Other Aggregated Models</vt:lpstr>
      <vt:lpstr>Scenarios</vt:lpstr>
      <vt:lpstr>Elements of a Scenario</vt:lpstr>
      <vt:lpstr>Scenario Development</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Mail merge MadE easy</dc:title>
  <dc:creator>Nguyen Khanh</dc:creator>
  <cp:keywords/>
  <cp:lastModifiedBy>giovatuyet</cp:lastModifiedBy>
  <cp:revision>601</cp:revision>
  <cp:lastPrinted>2021-01-25T02:26:06Z</cp:lastPrinted>
  <dcterms:created xsi:type="dcterms:W3CDTF">2015-03-10T19:13:31Z</dcterms:created>
  <dcterms:modified xsi:type="dcterms:W3CDTF">2021-02-25T05:24:23Z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TC021295509991</vt:lpwstr>
  </property>
</Properties>
</file>